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4" r:id="rId4"/>
    <p:sldMasterId id="2147483823" r:id="rId5"/>
    <p:sldMasterId id="2147483838" r:id="rId6"/>
    <p:sldMasterId id="2147483856" r:id="rId7"/>
    <p:sldMasterId id="2147483875" r:id="rId8"/>
    <p:sldMasterId id="2147483903" r:id="rId9"/>
    <p:sldMasterId id="2147483915" r:id="rId10"/>
    <p:sldMasterId id="2147483932" r:id="rId11"/>
    <p:sldMasterId id="2147483949" r:id="rId12"/>
  </p:sldMasterIdLst>
  <p:notesMasterIdLst>
    <p:notesMasterId r:id="rId312"/>
  </p:notesMasterIdLst>
  <p:handoutMasterIdLst>
    <p:handoutMasterId r:id="rId313"/>
  </p:handoutMasterIdLst>
  <p:sldIdLst>
    <p:sldId id="256" r:id="rId13"/>
    <p:sldId id="581" r:id="rId14"/>
    <p:sldId id="257" r:id="rId15"/>
    <p:sldId id="560" r:id="rId16"/>
    <p:sldId id="260" r:id="rId17"/>
    <p:sldId id="261" r:id="rId18"/>
    <p:sldId id="258" r:id="rId19"/>
    <p:sldId id="302" r:id="rId20"/>
    <p:sldId id="373" r:id="rId21"/>
    <p:sldId id="316" r:id="rId22"/>
    <p:sldId id="317" r:id="rId23"/>
    <p:sldId id="318" r:id="rId24"/>
    <p:sldId id="262" r:id="rId25"/>
    <p:sldId id="264" r:id="rId26"/>
    <p:sldId id="332" r:id="rId27"/>
    <p:sldId id="331" r:id="rId28"/>
    <p:sldId id="304" r:id="rId29"/>
    <p:sldId id="320" r:id="rId30"/>
    <p:sldId id="305" r:id="rId31"/>
    <p:sldId id="306" r:id="rId32"/>
    <p:sldId id="296" r:id="rId33"/>
    <p:sldId id="333" r:id="rId34"/>
    <p:sldId id="335" r:id="rId35"/>
    <p:sldId id="307" r:id="rId36"/>
    <p:sldId id="319" r:id="rId37"/>
    <p:sldId id="330" r:id="rId38"/>
    <p:sldId id="336" r:id="rId39"/>
    <p:sldId id="337" r:id="rId40"/>
    <p:sldId id="579" r:id="rId41"/>
    <p:sldId id="580" r:id="rId42"/>
    <p:sldId id="321" r:id="rId43"/>
    <p:sldId id="322" r:id="rId44"/>
    <p:sldId id="323" r:id="rId45"/>
    <p:sldId id="324" r:id="rId46"/>
    <p:sldId id="308" r:id="rId47"/>
    <p:sldId id="355" r:id="rId48"/>
    <p:sldId id="356" r:id="rId49"/>
    <p:sldId id="357" r:id="rId50"/>
    <p:sldId id="310" r:id="rId51"/>
    <p:sldId id="269" r:id="rId52"/>
    <p:sldId id="270" r:id="rId53"/>
    <p:sldId id="271" r:id="rId54"/>
    <p:sldId id="272" r:id="rId55"/>
    <p:sldId id="338" r:id="rId56"/>
    <p:sldId id="339" r:id="rId57"/>
    <p:sldId id="340" r:id="rId58"/>
    <p:sldId id="273" r:id="rId59"/>
    <p:sldId id="341" r:id="rId60"/>
    <p:sldId id="343" r:id="rId61"/>
    <p:sldId id="274" r:id="rId62"/>
    <p:sldId id="344" r:id="rId63"/>
    <p:sldId id="345" r:id="rId64"/>
    <p:sldId id="275" r:id="rId65"/>
    <p:sldId id="276" r:id="rId66"/>
    <p:sldId id="277" r:id="rId67"/>
    <p:sldId id="297" r:id="rId68"/>
    <p:sldId id="346" r:id="rId69"/>
    <p:sldId id="347" r:id="rId70"/>
    <p:sldId id="348" r:id="rId71"/>
    <p:sldId id="278" r:id="rId72"/>
    <p:sldId id="279" r:id="rId73"/>
    <p:sldId id="374" r:id="rId74"/>
    <p:sldId id="280" r:id="rId75"/>
    <p:sldId id="281" r:id="rId76"/>
    <p:sldId id="282" r:id="rId77"/>
    <p:sldId id="298" r:id="rId78"/>
    <p:sldId id="283" r:id="rId79"/>
    <p:sldId id="284" r:id="rId80"/>
    <p:sldId id="285" r:id="rId81"/>
    <p:sldId id="299" r:id="rId82"/>
    <p:sldId id="349" r:id="rId83"/>
    <p:sldId id="350" r:id="rId84"/>
    <p:sldId id="286" r:id="rId85"/>
    <p:sldId id="288" r:id="rId86"/>
    <p:sldId id="287" r:id="rId87"/>
    <p:sldId id="289" r:id="rId88"/>
    <p:sldId id="300" r:id="rId89"/>
    <p:sldId id="290" r:id="rId90"/>
    <p:sldId id="291" r:id="rId91"/>
    <p:sldId id="358" r:id="rId92"/>
    <p:sldId id="359" r:id="rId93"/>
    <p:sldId id="360" r:id="rId94"/>
    <p:sldId id="292" r:id="rId95"/>
    <p:sldId id="561" r:id="rId96"/>
    <p:sldId id="562" r:id="rId97"/>
    <p:sldId id="563" r:id="rId98"/>
    <p:sldId id="564" r:id="rId99"/>
    <p:sldId id="565" r:id="rId100"/>
    <p:sldId id="566" r:id="rId101"/>
    <p:sldId id="567" r:id="rId102"/>
    <p:sldId id="568" r:id="rId103"/>
    <p:sldId id="503" r:id="rId104"/>
    <p:sldId id="504" r:id="rId105"/>
    <p:sldId id="505" r:id="rId106"/>
    <p:sldId id="506" r:id="rId107"/>
    <p:sldId id="507" r:id="rId108"/>
    <p:sldId id="508" r:id="rId109"/>
    <p:sldId id="509" r:id="rId110"/>
    <p:sldId id="510" r:id="rId111"/>
    <p:sldId id="511" r:id="rId112"/>
    <p:sldId id="512" r:id="rId113"/>
    <p:sldId id="513" r:id="rId114"/>
    <p:sldId id="514" r:id="rId115"/>
    <p:sldId id="515" r:id="rId116"/>
    <p:sldId id="516" r:id="rId117"/>
    <p:sldId id="492" r:id="rId118"/>
    <p:sldId id="493" r:id="rId119"/>
    <p:sldId id="494" r:id="rId120"/>
    <p:sldId id="495" r:id="rId121"/>
    <p:sldId id="496" r:id="rId122"/>
    <p:sldId id="497" r:id="rId123"/>
    <p:sldId id="498" r:id="rId124"/>
    <p:sldId id="499" r:id="rId125"/>
    <p:sldId id="500" r:id="rId126"/>
    <p:sldId id="501" r:id="rId127"/>
    <p:sldId id="502" r:id="rId128"/>
    <p:sldId id="553" r:id="rId129"/>
    <p:sldId id="552" r:id="rId130"/>
    <p:sldId id="554" r:id="rId131"/>
    <p:sldId id="295" r:id="rId132"/>
    <p:sldId id="328" r:id="rId133"/>
    <p:sldId id="312" r:id="rId134"/>
    <p:sldId id="313" r:id="rId135"/>
    <p:sldId id="329" r:id="rId136"/>
    <p:sldId id="293" r:id="rId137"/>
    <p:sldId id="326" r:id="rId138"/>
    <p:sldId id="311" r:id="rId139"/>
    <p:sldId id="327" r:id="rId140"/>
    <p:sldId id="410" r:id="rId141"/>
    <p:sldId id="412" r:id="rId142"/>
    <p:sldId id="411" r:id="rId143"/>
    <p:sldId id="555" r:id="rId144"/>
    <p:sldId id="570" r:id="rId145"/>
    <p:sldId id="571" r:id="rId146"/>
    <p:sldId id="556" r:id="rId147"/>
    <p:sldId id="557" r:id="rId148"/>
    <p:sldId id="558" r:id="rId149"/>
    <p:sldId id="413" r:id="rId150"/>
    <p:sldId id="414" r:id="rId151"/>
    <p:sldId id="315" r:id="rId152"/>
    <p:sldId id="361" r:id="rId153"/>
    <p:sldId id="362" r:id="rId154"/>
    <p:sldId id="363" r:id="rId155"/>
    <p:sldId id="378" r:id="rId156"/>
    <p:sldId id="376" r:id="rId157"/>
    <p:sldId id="377" r:id="rId158"/>
    <p:sldId id="366" r:id="rId159"/>
    <p:sldId id="367" r:id="rId160"/>
    <p:sldId id="380" r:id="rId161"/>
    <p:sldId id="369" r:id="rId162"/>
    <p:sldId id="370" r:id="rId163"/>
    <p:sldId id="371" r:id="rId164"/>
    <p:sldId id="415" r:id="rId165"/>
    <p:sldId id="416" r:id="rId166"/>
    <p:sldId id="417" r:id="rId167"/>
    <p:sldId id="418" r:id="rId168"/>
    <p:sldId id="259" r:id="rId169"/>
    <p:sldId id="419" r:id="rId170"/>
    <p:sldId id="420" r:id="rId171"/>
    <p:sldId id="421" r:id="rId172"/>
    <p:sldId id="263" r:id="rId173"/>
    <p:sldId id="422" r:id="rId174"/>
    <p:sldId id="265" r:id="rId175"/>
    <p:sldId id="266" r:id="rId176"/>
    <p:sldId id="267" r:id="rId177"/>
    <p:sldId id="423" r:id="rId178"/>
    <p:sldId id="424" r:id="rId179"/>
    <p:sldId id="425" r:id="rId180"/>
    <p:sldId id="426" r:id="rId181"/>
    <p:sldId id="427" r:id="rId182"/>
    <p:sldId id="428" r:id="rId183"/>
    <p:sldId id="429" r:id="rId184"/>
    <p:sldId id="430" r:id="rId185"/>
    <p:sldId id="431" r:id="rId186"/>
    <p:sldId id="432" r:id="rId187"/>
    <p:sldId id="433" r:id="rId188"/>
    <p:sldId id="434" r:id="rId189"/>
    <p:sldId id="435" r:id="rId190"/>
    <p:sldId id="436" r:id="rId191"/>
    <p:sldId id="437" r:id="rId192"/>
    <p:sldId id="438" r:id="rId193"/>
    <p:sldId id="439" r:id="rId194"/>
    <p:sldId id="440" r:id="rId195"/>
    <p:sldId id="441" r:id="rId196"/>
    <p:sldId id="442" r:id="rId197"/>
    <p:sldId id="443" r:id="rId198"/>
    <p:sldId id="444" r:id="rId199"/>
    <p:sldId id="445" r:id="rId200"/>
    <p:sldId id="446" r:id="rId201"/>
    <p:sldId id="447" r:id="rId202"/>
    <p:sldId id="448" r:id="rId203"/>
    <p:sldId id="294" r:id="rId204"/>
    <p:sldId id="449" r:id="rId205"/>
    <p:sldId id="450" r:id="rId206"/>
    <p:sldId id="451" r:id="rId207"/>
    <p:sldId id="452" r:id="rId208"/>
    <p:sldId id="453" r:id="rId209"/>
    <p:sldId id="454" r:id="rId210"/>
    <p:sldId id="303" r:id="rId211"/>
    <p:sldId id="301" r:id="rId212"/>
    <p:sldId id="385" r:id="rId213"/>
    <p:sldId id="372" r:id="rId214"/>
    <p:sldId id="381" r:id="rId215"/>
    <p:sldId id="382" r:id="rId216"/>
    <p:sldId id="383" r:id="rId217"/>
    <p:sldId id="384" r:id="rId218"/>
    <p:sldId id="375" r:id="rId219"/>
    <p:sldId id="409" r:id="rId220"/>
    <p:sldId id="386" r:id="rId221"/>
    <p:sldId id="387" r:id="rId222"/>
    <p:sldId id="388" r:id="rId223"/>
    <p:sldId id="389" r:id="rId224"/>
    <p:sldId id="390" r:id="rId225"/>
    <p:sldId id="391" r:id="rId226"/>
    <p:sldId id="392" r:id="rId227"/>
    <p:sldId id="393" r:id="rId228"/>
    <p:sldId id="394" r:id="rId229"/>
    <p:sldId id="395" r:id="rId230"/>
    <p:sldId id="396" r:id="rId231"/>
    <p:sldId id="397" r:id="rId232"/>
    <p:sldId id="398" r:id="rId233"/>
    <p:sldId id="399" r:id="rId234"/>
    <p:sldId id="400" r:id="rId235"/>
    <p:sldId id="401" r:id="rId236"/>
    <p:sldId id="403" r:id="rId237"/>
    <p:sldId id="404" r:id="rId238"/>
    <p:sldId id="405" r:id="rId239"/>
    <p:sldId id="572" r:id="rId240"/>
    <p:sldId id="573" r:id="rId241"/>
    <p:sldId id="574" r:id="rId242"/>
    <p:sldId id="575" r:id="rId243"/>
    <p:sldId id="576" r:id="rId244"/>
    <p:sldId id="577" r:id="rId245"/>
    <p:sldId id="578" r:id="rId246"/>
    <p:sldId id="456" r:id="rId247"/>
    <p:sldId id="455" r:id="rId248"/>
    <p:sldId id="457" r:id="rId249"/>
    <p:sldId id="458" r:id="rId250"/>
    <p:sldId id="459" r:id="rId251"/>
    <p:sldId id="460" r:id="rId252"/>
    <p:sldId id="461" r:id="rId253"/>
    <p:sldId id="462" r:id="rId254"/>
    <p:sldId id="463" r:id="rId255"/>
    <p:sldId id="464" r:id="rId256"/>
    <p:sldId id="465" r:id="rId257"/>
    <p:sldId id="466" r:id="rId258"/>
    <p:sldId id="467" r:id="rId259"/>
    <p:sldId id="468" r:id="rId260"/>
    <p:sldId id="469" r:id="rId261"/>
    <p:sldId id="470" r:id="rId262"/>
    <p:sldId id="471" r:id="rId263"/>
    <p:sldId id="472" r:id="rId264"/>
    <p:sldId id="473" r:id="rId265"/>
    <p:sldId id="474" r:id="rId266"/>
    <p:sldId id="475" r:id="rId267"/>
    <p:sldId id="476" r:id="rId268"/>
    <p:sldId id="477" r:id="rId269"/>
    <p:sldId id="478" r:id="rId270"/>
    <p:sldId id="479" r:id="rId271"/>
    <p:sldId id="480" r:id="rId272"/>
    <p:sldId id="481" r:id="rId273"/>
    <p:sldId id="482" r:id="rId274"/>
    <p:sldId id="545" r:id="rId275"/>
    <p:sldId id="546" r:id="rId276"/>
    <p:sldId id="531" r:id="rId277"/>
    <p:sldId id="532" r:id="rId278"/>
    <p:sldId id="533" r:id="rId279"/>
    <p:sldId id="535" r:id="rId280"/>
    <p:sldId id="484" r:id="rId281"/>
    <p:sldId id="485" r:id="rId282"/>
    <p:sldId id="486" r:id="rId283"/>
    <p:sldId id="487" r:id="rId284"/>
    <p:sldId id="488" r:id="rId285"/>
    <p:sldId id="489" r:id="rId286"/>
    <p:sldId id="490" r:id="rId287"/>
    <p:sldId id="491" r:id="rId288"/>
    <p:sldId id="517" r:id="rId289"/>
    <p:sldId id="518" r:id="rId290"/>
    <p:sldId id="519" r:id="rId291"/>
    <p:sldId id="520" r:id="rId292"/>
    <p:sldId id="521" r:id="rId293"/>
    <p:sldId id="522" r:id="rId294"/>
    <p:sldId id="523" r:id="rId295"/>
    <p:sldId id="524" r:id="rId296"/>
    <p:sldId id="525" r:id="rId297"/>
    <p:sldId id="536" r:id="rId298"/>
    <p:sldId id="537" r:id="rId299"/>
    <p:sldId id="538" r:id="rId300"/>
    <p:sldId id="539" r:id="rId301"/>
    <p:sldId id="540" r:id="rId302"/>
    <p:sldId id="541" r:id="rId303"/>
    <p:sldId id="542" r:id="rId304"/>
    <p:sldId id="543" r:id="rId305"/>
    <p:sldId id="544" r:id="rId306"/>
    <p:sldId id="548" r:id="rId307"/>
    <p:sldId id="547" r:id="rId308"/>
    <p:sldId id="549" r:id="rId309"/>
    <p:sldId id="550" r:id="rId310"/>
    <p:sldId id="551" r:id="rId3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Introduction" id="{2EBD310C-503C-4F5B-9B95-69A53E5B3A9E}">
          <p14:sldIdLst>
            <p14:sldId id="256"/>
            <p14:sldId id="581"/>
            <p14:sldId id="257"/>
            <p14:sldId id="560"/>
            <p14:sldId id="260"/>
            <p14:sldId id="261"/>
            <p14:sldId id="258"/>
            <p14:sldId id="302"/>
            <p14:sldId id="373"/>
            <p14:sldId id="316"/>
            <p14:sldId id="317"/>
          </p14:sldIdLst>
        </p14:section>
        <p14:section name="Customer Search/Create a Client" id="{6067B548-BDF3-4639-B534-F810E59912BB}">
          <p14:sldIdLst>
            <p14:sldId id="318"/>
            <p14:sldId id="262"/>
            <p14:sldId id="264"/>
            <p14:sldId id="332"/>
            <p14:sldId id="331"/>
            <p14:sldId id="304"/>
            <p14:sldId id="320"/>
            <p14:sldId id="305"/>
            <p14:sldId id="306"/>
            <p14:sldId id="296"/>
            <p14:sldId id="333"/>
            <p14:sldId id="335"/>
            <p14:sldId id="307"/>
            <p14:sldId id="319"/>
          </p14:sldIdLst>
        </p14:section>
        <p14:section name="Enrollment in Weatherization" id="{0CDF8465-48E0-4FB1-9435-D2D3D5253800}">
          <p14:sldIdLst>
            <p14:sldId id="330"/>
            <p14:sldId id="336"/>
            <p14:sldId id="337"/>
            <p14:sldId id="579"/>
            <p14:sldId id="580"/>
          </p14:sldIdLst>
        </p14:section>
        <p14:section name="Customer Reports" id="{6F0CC2A6-3CFA-441F-B257-57D58DE6CAB0}">
          <p14:sldIdLst>
            <p14:sldId id="321"/>
            <p14:sldId id="322"/>
            <p14:sldId id="323"/>
            <p14:sldId id="324"/>
          </p14:sldIdLst>
        </p14:section>
        <p14:section name="The Audit Process" id="{96707D52-3999-4103-BE6F-049BC824CF0E}">
          <p14:sldIdLst>
            <p14:sldId id="308"/>
            <p14:sldId id="355"/>
            <p14:sldId id="356"/>
            <p14:sldId id="357"/>
            <p14:sldId id="310"/>
            <p14:sldId id="269"/>
            <p14:sldId id="270"/>
            <p14:sldId id="271"/>
            <p14:sldId id="272"/>
            <p14:sldId id="338"/>
            <p14:sldId id="339"/>
            <p14:sldId id="340"/>
            <p14:sldId id="273"/>
            <p14:sldId id="341"/>
            <p14:sldId id="343"/>
            <p14:sldId id="274"/>
            <p14:sldId id="344"/>
            <p14:sldId id="345"/>
            <p14:sldId id="275"/>
            <p14:sldId id="276"/>
            <p14:sldId id="277"/>
            <p14:sldId id="297"/>
            <p14:sldId id="346"/>
            <p14:sldId id="347"/>
            <p14:sldId id="348"/>
            <p14:sldId id="278"/>
            <p14:sldId id="279"/>
            <p14:sldId id="374"/>
            <p14:sldId id="280"/>
            <p14:sldId id="281"/>
            <p14:sldId id="282"/>
            <p14:sldId id="298"/>
            <p14:sldId id="283"/>
            <p14:sldId id="284"/>
            <p14:sldId id="285"/>
            <p14:sldId id="299"/>
            <p14:sldId id="349"/>
            <p14:sldId id="350"/>
            <p14:sldId id="286"/>
            <p14:sldId id="288"/>
            <p14:sldId id="287"/>
            <p14:sldId id="289"/>
            <p14:sldId id="300"/>
            <p14:sldId id="290"/>
            <p14:sldId id="291"/>
            <p14:sldId id="358"/>
            <p14:sldId id="359"/>
            <p14:sldId id="360"/>
            <p14:sldId id="292"/>
          </p14:sldIdLst>
        </p14:section>
        <p14:section name="Adding IRMs and H&amp;S Ms" id="{2B6302AB-58DD-43F8-8CBE-C0D43FDDF64D}">
          <p14:sldIdLst>
            <p14:sldId id="561"/>
            <p14:sldId id="562"/>
            <p14:sldId id="563"/>
            <p14:sldId id="564"/>
            <p14:sldId id="565"/>
            <p14:sldId id="566"/>
            <p14:sldId id="567"/>
            <p14:sldId id="568"/>
          </p14:sldIdLst>
        </p14:section>
        <p14:section name="General Heat Waste Measures" id="{A3270F83-CF5A-4217-9CFB-F70B6EC038EA}">
          <p14:sldIdLst>
            <p14:sldId id="503"/>
            <p14:sldId id="504"/>
            <p14:sldId id="505"/>
            <p14:sldId id="506"/>
            <p14:sldId id="507"/>
            <p14:sldId id="508"/>
            <p14:sldId id="509"/>
            <p14:sldId id="510"/>
            <p14:sldId id="511"/>
            <p14:sldId id="512"/>
            <p14:sldId id="513"/>
            <p14:sldId id="514"/>
            <p14:sldId id="515"/>
            <p14:sldId id="516"/>
          </p14:sldIdLst>
        </p14:section>
        <p14:section name="Photo Uploads" id="{3F4955D9-920D-44B2-AC3B-F7FCEE458A8D}">
          <p14:sldIdLst>
            <p14:sldId id="492"/>
            <p14:sldId id="493"/>
            <p14:sldId id="494"/>
            <p14:sldId id="495"/>
            <p14:sldId id="496"/>
            <p14:sldId id="497"/>
            <p14:sldId id="498"/>
            <p14:sldId id="499"/>
            <p14:sldId id="500"/>
            <p14:sldId id="501"/>
            <p14:sldId id="502"/>
          </p14:sldIdLst>
        </p14:section>
        <p14:section name="Audit Documents Upload" id="{77783953-F07C-4229-A2CB-F1E6CBDFF22B}">
          <p14:sldIdLst>
            <p14:sldId id="553"/>
            <p14:sldId id="552"/>
            <p14:sldId id="554"/>
          </p14:sldIdLst>
        </p14:section>
        <p14:section name="Running an Audit" id="{9E0E6EE4-958D-4F3D-87B7-6E886F27457A}">
          <p14:sldIdLst>
            <p14:sldId id="295"/>
            <p14:sldId id="328"/>
          </p14:sldIdLst>
        </p14:section>
        <p14:section name="Audit Errors and Troubleshooting" id="{3AC2AB39-64DE-466C-A56A-2C873F3BBED9}">
          <p14:sldIdLst>
            <p14:sldId id="312"/>
            <p14:sldId id="313"/>
            <p14:sldId id="329"/>
            <p14:sldId id="293"/>
            <p14:sldId id="326"/>
            <p14:sldId id="311"/>
            <p14:sldId id="327"/>
            <p14:sldId id="410"/>
            <p14:sldId id="412"/>
            <p14:sldId id="411"/>
            <p14:sldId id="555"/>
            <p14:sldId id="570"/>
            <p14:sldId id="571"/>
            <p14:sldId id="556"/>
            <p14:sldId id="557"/>
            <p14:sldId id="558"/>
            <p14:sldId id="413"/>
            <p14:sldId id="414"/>
          </p14:sldIdLst>
        </p14:section>
        <p14:section name="Work Order" id="{105A6D33-A713-45FE-B7BF-116FDC3D2B83}">
          <p14:sldIdLst>
            <p14:sldId id="315"/>
            <p14:sldId id="361"/>
            <p14:sldId id="362"/>
            <p14:sldId id="363"/>
            <p14:sldId id="378"/>
            <p14:sldId id="376"/>
            <p14:sldId id="377"/>
            <p14:sldId id="366"/>
            <p14:sldId id="367"/>
            <p14:sldId id="380"/>
            <p14:sldId id="369"/>
            <p14:sldId id="370"/>
            <p14:sldId id="371"/>
          </p14:sldIdLst>
        </p14:section>
        <p14:section name="WRF" id="{E6692920-2473-4FD7-ACA6-6FE9AA03A8F2}">
          <p14:sldIdLst>
            <p14:sldId id="415"/>
            <p14:sldId id="416"/>
            <p14:sldId id="417"/>
            <p14:sldId id="418"/>
            <p14:sldId id="259"/>
            <p14:sldId id="419"/>
            <p14:sldId id="420"/>
            <p14:sldId id="421"/>
            <p14:sldId id="263"/>
            <p14:sldId id="422"/>
            <p14:sldId id="265"/>
            <p14:sldId id="266"/>
            <p14:sldId id="267"/>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294"/>
            <p14:sldId id="449"/>
            <p14:sldId id="450"/>
            <p14:sldId id="451"/>
            <p14:sldId id="452"/>
            <p14:sldId id="453"/>
            <p14:sldId id="454"/>
            <p14:sldId id="303"/>
            <p14:sldId id="301"/>
          </p14:sldIdLst>
        </p14:section>
        <p14:section name="Change Orders/ Adding Post-Audit Measures" id="{38EA5805-B757-4822-8AC9-8A9455452651}">
          <p14:sldIdLst>
            <p14:sldId id="385"/>
            <p14:sldId id="372"/>
            <p14:sldId id="381"/>
            <p14:sldId id="382"/>
            <p14:sldId id="383"/>
            <p14:sldId id="384"/>
          </p14:sldIdLst>
        </p14:section>
        <p14:section name="QCI Screen to Closeout" id="{11B01974-2E75-468D-B393-FF26D1F7ADFA}">
          <p14:sldIdLst>
            <p14:sldId id="375"/>
            <p14:sldId id="409"/>
            <p14:sldId id="386"/>
            <p14:sldId id="387"/>
            <p14:sldId id="388"/>
            <p14:sldId id="389"/>
            <p14:sldId id="390"/>
            <p14:sldId id="391"/>
            <p14:sldId id="392"/>
            <p14:sldId id="393"/>
            <p14:sldId id="394"/>
            <p14:sldId id="395"/>
            <p14:sldId id="396"/>
            <p14:sldId id="397"/>
            <p14:sldId id="398"/>
            <p14:sldId id="399"/>
            <p14:sldId id="400"/>
            <p14:sldId id="401"/>
            <p14:sldId id="403"/>
            <p14:sldId id="404"/>
            <p14:sldId id="405"/>
          </p14:sldIdLst>
        </p14:section>
        <p14:section name="Locking the Job" id="{3CA669C9-9827-4A63-AEE9-DFBA7E6F4028}">
          <p14:sldIdLst>
            <p14:sldId id="572"/>
            <p14:sldId id="573"/>
            <p14:sldId id="574"/>
            <p14:sldId id="575"/>
            <p14:sldId id="576"/>
            <p14:sldId id="577"/>
            <p14:sldId id="578"/>
          </p14:sldIdLst>
        </p14:section>
        <p14:section name="1071 Report" id="{11F575BD-1AB6-4722-B225-9ACBEBCFBF75}">
          <p14:sldIdLst>
            <p14:sldId id="456"/>
            <p14:sldId id="455"/>
            <p14:sldId id="457"/>
            <p14:sldId id="458"/>
            <p14:sldId id="459"/>
            <p14:sldId id="460"/>
            <p14:sldId id="461"/>
          </p14:sldIdLst>
        </p14:section>
        <p14:section name="Adding Group/ Measures Cost" id="{FF491FFF-42C0-417F-9217-D3E0D93A9AA9}">
          <p14:sldIdLst>
            <p14:sldId id="462"/>
            <p14:sldId id="463"/>
            <p14:sldId id="464"/>
            <p14:sldId id="465"/>
            <p14:sldId id="466"/>
            <p14:sldId id="467"/>
            <p14:sldId id="468"/>
            <p14:sldId id="469"/>
            <p14:sldId id="470"/>
            <p14:sldId id="471"/>
            <p14:sldId id="472"/>
            <p14:sldId id="473"/>
          </p14:sldIdLst>
        </p14:section>
        <p14:section name="Staff and Security" id="{20C3D0C9-A129-403C-A9DE-90C3E7202ABE}">
          <p14:sldIdLst>
            <p14:sldId id="474"/>
            <p14:sldId id="475"/>
            <p14:sldId id="476"/>
            <p14:sldId id="477"/>
            <p14:sldId id="478"/>
            <p14:sldId id="479"/>
            <p14:sldId id="480"/>
            <p14:sldId id="481"/>
            <p14:sldId id="482"/>
            <p14:sldId id="545"/>
            <p14:sldId id="546"/>
            <p14:sldId id="531"/>
            <p14:sldId id="532"/>
            <p14:sldId id="533"/>
            <p14:sldId id="535"/>
          </p14:sldIdLst>
        </p14:section>
        <p14:section name="Vendor Entry" id="{4C719475-139E-4BE6-AF1D-455A9D809AC3}">
          <p14:sldIdLst>
            <p14:sldId id="484"/>
            <p14:sldId id="485"/>
            <p14:sldId id="486"/>
            <p14:sldId id="487"/>
            <p14:sldId id="488"/>
            <p14:sldId id="489"/>
            <p14:sldId id="490"/>
            <p14:sldId id="491"/>
          </p14:sldIdLst>
        </p14:section>
        <p14:section name="Fund Entry" id="{DE38410C-66B2-4F0D-8F0F-EA21B35FDC1F}">
          <p14:sldIdLst>
            <p14:sldId id="517"/>
            <p14:sldId id="518"/>
            <p14:sldId id="519"/>
            <p14:sldId id="520"/>
            <p14:sldId id="521"/>
            <p14:sldId id="522"/>
            <p14:sldId id="523"/>
            <p14:sldId id="524"/>
            <p14:sldId id="525"/>
          </p14:sldIdLst>
        </p14:section>
        <p14:section name="Updating Fuel Cost Libraries" id="{81493F75-0BAA-4B4F-B03F-6F9B54EB511F}">
          <p14:sldIdLst>
            <p14:sldId id="536"/>
            <p14:sldId id="537"/>
            <p14:sldId id="538"/>
            <p14:sldId id="539"/>
            <p14:sldId id="540"/>
            <p14:sldId id="541"/>
            <p14:sldId id="542"/>
            <p14:sldId id="543"/>
            <p14:sldId id="544"/>
          </p14:sldIdLst>
        </p14:section>
        <p14:section name="Inventory Entry" id="{57AB4A3D-439F-4DC7-9AE7-6315DAF051DE}">
          <p14:sldIdLst>
            <p14:sldId id="548"/>
            <p14:sldId id="547"/>
            <p14:sldId id="549"/>
            <p14:sldId id="550"/>
            <p14:sldId id="55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B81FF8-CF0D-9A13-E2A4-3636D2C9914A}" name="Savannah Brock" initials="SB" userId="S::Savannah.Brock@admin.sc.gov::cf316188-ec49-46dd-b4c6-12dbd6db80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106"/>
    <a:srgbClr val="FEF3CD"/>
    <a:srgbClr val="103350"/>
    <a:srgbClr val="FFFF66"/>
    <a:srgbClr val="A40010"/>
    <a:srgbClr val="73000A"/>
    <a:srgbClr val="0C4360"/>
    <a:srgbClr val="253356"/>
    <a:srgbClr val="D000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8" autoAdjust="0"/>
    <p:restoredTop sz="86395" autoAdjust="0"/>
  </p:normalViewPr>
  <p:slideViewPr>
    <p:cSldViewPr snapToGrid="0">
      <p:cViewPr varScale="1">
        <p:scale>
          <a:sx n="98" d="100"/>
          <a:sy n="98" d="100"/>
        </p:scale>
        <p:origin x="252" y="90"/>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 r:id="rId182" collapse="1"/>
      <p:sld r:id="rId183" collapse="1"/>
      <p:sld r:id="rId184" collapse="1"/>
      <p:sld r:id="rId185" collapse="1"/>
      <p:sld r:id="rId186" collapse="1"/>
      <p:sld r:id="rId187" collapse="1"/>
      <p:sld r:id="rId188" collapse="1"/>
      <p:sld r:id="rId189" collapse="1"/>
      <p:sld r:id="rId190" collapse="1"/>
      <p:sld r:id="rId191" collapse="1"/>
      <p:sld r:id="rId192" collapse="1"/>
      <p:sld r:id="rId193" collapse="1"/>
      <p:sld r:id="rId194" collapse="1"/>
      <p:sld r:id="rId195" collapse="1"/>
      <p:sld r:id="rId196" collapse="1"/>
      <p:sld r:id="rId197" collapse="1"/>
      <p:sld r:id="rId198" collapse="1"/>
      <p:sld r:id="rId199" collapse="1"/>
      <p:sld r:id="rId200" collapse="1"/>
      <p:sld r:id="rId201" collapse="1"/>
      <p:sld r:id="rId202" collapse="1"/>
      <p:sld r:id="rId203" collapse="1"/>
      <p:sld r:id="rId204" collapse="1"/>
      <p:sld r:id="rId205" collapse="1"/>
      <p:sld r:id="rId206" collapse="1"/>
      <p:sld r:id="rId207" collapse="1"/>
      <p:sld r:id="rId208" collapse="1"/>
      <p:sld r:id="rId209" collapse="1"/>
      <p:sld r:id="rId210" collapse="1"/>
      <p:sld r:id="rId211" collapse="1"/>
      <p:sld r:id="rId212" collapse="1"/>
      <p:sld r:id="rId213" collapse="1"/>
      <p:sld r:id="rId214" collapse="1"/>
      <p:sld r:id="rId215" collapse="1"/>
      <p:sld r:id="rId216" collapse="1"/>
      <p:sld r:id="rId217" collapse="1"/>
      <p:sld r:id="rId218" collapse="1"/>
      <p:sld r:id="rId219" collapse="1"/>
      <p:sld r:id="rId220" collapse="1"/>
      <p:sld r:id="rId221" collapse="1"/>
      <p:sld r:id="rId222" collapse="1"/>
      <p:sld r:id="rId223" collapse="1"/>
      <p:sld r:id="rId224" collapse="1"/>
      <p:sld r:id="rId225" collapse="1"/>
      <p:sld r:id="rId226" collapse="1"/>
      <p:sld r:id="rId227" collapse="1"/>
      <p:sld r:id="rId228" collapse="1"/>
      <p:sld r:id="rId229" collapse="1"/>
      <p:sld r:id="rId230" collapse="1"/>
      <p:sld r:id="rId231" collapse="1"/>
      <p:sld r:id="rId232" collapse="1"/>
      <p:sld r:id="rId233" collapse="1"/>
      <p:sld r:id="rId234" collapse="1"/>
      <p:sld r:id="rId235" collapse="1"/>
      <p:sld r:id="rId236" collapse="1"/>
      <p:sld r:id="rId237" collapse="1"/>
      <p:sld r:id="rId238" collapse="1"/>
      <p:sld r:id="rId239" collapse="1"/>
      <p:sld r:id="rId240" collapse="1"/>
      <p:sld r:id="rId241" collapse="1"/>
      <p:sld r:id="rId242" collapse="1"/>
      <p:sld r:id="rId243" collapse="1"/>
      <p:sld r:id="rId244" collapse="1"/>
      <p:sld r:id="rId245" collapse="1"/>
      <p:sld r:id="rId246" collapse="1"/>
      <p:sld r:id="rId247" collapse="1"/>
      <p:sld r:id="rId248" collapse="1"/>
      <p:sld r:id="rId249" collapse="1"/>
      <p:sld r:id="rId250" collapse="1"/>
      <p:sld r:id="rId251" collapse="1"/>
      <p:sld r:id="rId252" collapse="1"/>
      <p:sld r:id="rId253" collapse="1"/>
      <p:sld r:id="rId254" collapse="1"/>
      <p:sld r:id="rId255" collapse="1"/>
      <p:sld r:id="rId256" collapse="1"/>
      <p:sld r:id="rId257" collapse="1"/>
      <p:sld r:id="rId258" collapse="1"/>
      <p:sld r:id="rId259" collapse="1"/>
      <p:sld r:id="rId260" collapse="1"/>
      <p:sld r:id="rId261" collapse="1"/>
      <p:sld r:id="rId262" collapse="1"/>
      <p:sld r:id="rId263" collapse="1"/>
      <p:sld r:id="rId264" collapse="1"/>
      <p:sld r:id="rId265" collapse="1"/>
      <p:sld r:id="rId266" collapse="1"/>
      <p:sld r:id="rId267" collapse="1"/>
      <p:sld r:id="rId268" collapse="1"/>
      <p:sld r:id="rId269" collapse="1"/>
      <p:sld r:id="rId270" collapse="1"/>
      <p:sld r:id="rId271" collapse="1"/>
      <p:sld r:id="rId272" collapse="1"/>
      <p:sld r:id="rId273" collapse="1"/>
      <p:sld r:id="rId274" collapse="1"/>
      <p:sld r:id="rId275" collapse="1"/>
      <p:sld r:id="rId276" collapse="1"/>
      <p:sld r:id="rId277" collapse="1"/>
      <p:sld r:id="rId278" collapse="1"/>
      <p:sld r:id="rId279" collapse="1"/>
      <p:sld r:id="rId280" collapse="1"/>
      <p:sld r:id="rId281" collapse="1"/>
      <p:sld r:id="rId282" collapse="1"/>
      <p:sld r:id="rId283" collapse="1"/>
      <p:sld r:id="rId284" collapse="1"/>
      <p:sld r:id="rId285" collapse="1"/>
      <p:sld r:id="rId286" collapse="1"/>
      <p:sld r:id="rId287" collapse="1"/>
      <p:sld r:id="rId288" collapse="1"/>
      <p:sld r:id="rId289" collapse="1"/>
      <p:sld r:id="rId290" collapse="1"/>
      <p:sld r:id="rId291" collapse="1"/>
      <p:sld r:id="rId292" collapse="1"/>
      <p:sld r:id="rId293" collapse="1"/>
      <p:sld r:id="rId294" collapse="1"/>
      <p:sld r:id="rId295" collapse="1"/>
      <p:sld r:id="rId296" collapse="1"/>
      <p:sld r:id="rId297" collapse="1"/>
      <p:sld r:id="rId298" collapse="1"/>
      <p:sld r:id="rId299"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2082" y="5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21" Type="http://schemas.openxmlformats.org/officeDocument/2006/relationships/slide" Target="slides/slide9.xml"/><Relationship Id="rId63" Type="http://schemas.openxmlformats.org/officeDocument/2006/relationships/slide" Target="slides/slide51.xml"/><Relationship Id="rId159" Type="http://schemas.openxmlformats.org/officeDocument/2006/relationships/slide" Target="slides/slide147.xml"/><Relationship Id="rId170" Type="http://schemas.openxmlformats.org/officeDocument/2006/relationships/slide" Target="slides/slide158.xml"/><Relationship Id="rId226" Type="http://schemas.openxmlformats.org/officeDocument/2006/relationships/slide" Target="slides/slide214.xml"/><Relationship Id="rId268" Type="http://schemas.openxmlformats.org/officeDocument/2006/relationships/slide" Target="slides/slide256.xml"/><Relationship Id="rId32" Type="http://schemas.openxmlformats.org/officeDocument/2006/relationships/slide" Target="slides/slide20.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2.xml"/><Relationship Id="rId181" Type="http://schemas.openxmlformats.org/officeDocument/2006/relationships/slide" Target="slides/slide169.xml"/><Relationship Id="rId237" Type="http://schemas.openxmlformats.org/officeDocument/2006/relationships/slide" Target="slides/slide225.xml"/><Relationship Id="rId279" Type="http://schemas.openxmlformats.org/officeDocument/2006/relationships/slide" Target="slides/slide267.xml"/><Relationship Id="rId43" Type="http://schemas.openxmlformats.org/officeDocument/2006/relationships/slide" Target="slides/slide31.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slide" Target="slides/slide292.xml"/><Relationship Id="rId85" Type="http://schemas.openxmlformats.org/officeDocument/2006/relationships/slide" Target="slides/slide73.xml"/><Relationship Id="rId150" Type="http://schemas.openxmlformats.org/officeDocument/2006/relationships/slide" Target="slides/slide138.xml"/><Relationship Id="rId192" Type="http://schemas.openxmlformats.org/officeDocument/2006/relationships/slide" Target="slides/slide180.xml"/><Relationship Id="rId206" Type="http://schemas.openxmlformats.org/officeDocument/2006/relationships/slide" Target="slides/slide194.xml"/><Relationship Id="rId248" Type="http://schemas.openxmlformats.org/officeDocument/2006/relationships/slide" Target="slides/slide236.xml"/><Relationship Id="rId12" Type="http://schemas.openxmlformats.org/officeDocument/2006/relationships/slideMaster" Target="slideMasters/slideMaster9.xml"/><Relationship Id="rId108" Type="http://schemas.openxmlformats.org/officeDocument/2006/relationships/slide" Target="slides/slide96.xml"/><Relationship Id="rId315" Type="http://schemas.openxmlformats.org/officeDocument/2006/relationships/viewProps" Target="viewProps.xml"/><Relationship Id="rId54" Type="http://schemas.openxmlformats.org/officeDocument/2006/relationships/slide" Target="slides/slide42.xml"/><Relationship Id="rId96" Type="http://schemas.openxmlformats.org/officeDocument/2006/relationships/slide" Target="slides/slide84.xml"/><Relationship Id="rId161" Type="http://schemas.openxmlformats.org/officeDocument/2006/relationships/slide" Target="slides/slide149.xml"/><Relationship Id="rId217" Type="http://schemas.openxmlformats.org/officeDocument/2006/relationships/slide" Target="slides/slide205.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65" Type="http://schemas.openxmlformats.org/officeDocument/2006/relationships/slide" Target="slides/slide53.xml"/><Relationship Id="rId130" Type="http://schemas.openxmlformats.org/officeDocument/2006/relationships/slide" Target="slides/slide118.xml"/><Relationship Id="rId172" Type="http://schemas.openxmlformats.org/officeDocument/2006/relationships/slide" Target="slides/slide160.xml"/><Relationship Id="rId228" Type="http://schemas.openxmlformats.org/officeDocument/2006/relationships/slide" Target="slides/slide216.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281" Type="http://schemas.openxmlformats.org/officeDocument/2006/relationships/slide" Target="slides/slide269.xml"/><Relationship Id="rId316" Type="http://schemas.openxmlformats.org/officeDocument/2006/relationships/theme" Target="theme/theme1.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306" Type="http://schemas.openxmlformats.org/officeDocument/2006/relationships/slide" Target="slides/slide294.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slide" Target="slides/slide249.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17" Type="http://schemas.openxmlformats.org/officeDocument/2006/relationships/tableStyles" Target="tableStyles.xml"/><Relationship Id="rId8" Type="http://schemas.openxmlformats.org/officeDocument/2006/relationships/slideMaster" Target="slideMasters/slideMaster5.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1" Type="http://schemas.openxmlformats.org/officeDocument/2006/relationships/slide" Target="slides/slide239.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72" Type="http://schemas.openxmlformats.org/officeDocument/2006/relationships/slide" Target="slides/slide260.xml"/><Relationship Id="rId293" Type="http://schemas.openxmlformats.org/officeDocument/2006/relationships/slide" Target="slides/slide281.xml"/><Relationship Id="rId307" Type="http://schemas.openxmlformats.org/officeDocument/2006/relationships/slide" Target="slides/slide29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openxmlformats.org/officeDocument/2006/relationships/slide" Target="slides/slide22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262" Type="http://schemas.openxmlformats.org/officeDocument/2006/relationships/slide" Target="slides/slide250.xml"/><Relationship Id="rId283" Type="http://schemas.openxmlformats.org/officeDocument/2006/relationships/slide" Target="slides/slide271.xml"/><Relationship Id="rId318" Type="http://schemas.microsoft.com/office/2018/10/relationships/authors" Target="authors.xml"/><Relationship Id="rId78" Type="http://schemas.openxmlformats.org/officeDocument/2006/relationships/slide" Target="slides/slide66.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64" Type="http://schemas.openxmlformats.org/officeDocument/2006/relationships/slide" Target="slides/slide152.xml"/><Relationship Id="rId185" Type="http://schemas.openxmlformats.org/officeDocument/2006/relationships/slide" Target="slides/slide173.xml"/><Relationship Id="rId9" Type="http://schemas.openxmlformats.org/officeDocument/2006/relationships/slideMaster" Target="slideMasters/slideMaster6.xml"/><Relationship Id="rId210" Type="http://schemas.openxmlformats.org/officeDocument/2006/relationships/slide" Target="slides/slide198.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308" Type="http://schemas.openxmlformats.org/officeDocument/2006/relationships/slide" Target="slides/slide296.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309" Type="http://schemas.openxmlformats.org/officeDocument/2006/relationships/slide" Target="slides/slide297.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310" Type="http://schemas.openxmlformats.org/officeDocument/2006/relationships/slide" Target="slides/slide298.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311" Type="http://schemas.openxmlformats.org/officeDocument/2006/relationships/slide" Target="slides/slide299.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customXml" Target="../customXml/item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2" Type="http://schemas.openxmlformats.org/officeDocument/2006/relationships/notesMaster" Target="notesMasters/notesMaster1.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customXml" Target="../customXml/item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302" Type="http://schemas.openxmlformats.org/officeDocument/2006/relationships/slide" Target="slides/slide290.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06" Type="http://schemas.openxmlformats.org/officeDocument/2006/relationships/slide" Target="slides/slide94.xml"/><Relationship Id="rId127" Type="http://schemas.openxmlformats.org/officeDocument/2006/relationships/slide" Target="slides/slide115.xml"/><Relationship Id="rId313"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4" Type="http://schemas.openxmlformats.org/officeDocument/2006/relationships/slideMaster" Target="slideMasters/slideMaster1.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303" Type="http://schemas.openxmlformats.org/officeDocument/2006/relationships/slide" Target="slides/slide291.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 Id="rId191" Type="http://schemas.openxmlformats.org/officeDocument/2006/relationships/slide" Target="slides/slide179.xml"/><Relationship Id="rId205" Type="http://schemas.openxmlformats.org/officeDocument/2006/relationships/slide" Target="slides/slide193.xml"/><Relationship Id="rId247" Type="http://schemas.openxmlformats.org/officeDocument/2006/relationships/slide" Target="slides/slide235.xml"/><Relationship Id="rId107" Type="http://schemas.openxmlformats.org/officeDocument/2006/relationships/slide" Target="slides/slide95.xml"/><Relationship Id="rId289" Type="http://schemas.openxmlformats.org/officeDocument/2006/relationships/slide" Target="slides/slide277.xml"/><Relationship Id="rId11" Type="http://schemas.openxmlformats.org/officeDocument/2006/relationships/slideMaster" Target="slideMasters/slideMaster8.xml"/><Relationship Id="rId53" Type="http://schemas.openxmlformats.org/officeDocument/2006/relationships/slide" Target="slides/slide41.xml"/><Relationship Id="rId149" Type="http://schemas.openxmlformats.org/officeDocument/2006/relationships/slide" Target="slides/slide137.xml"/><Relationship Id="rId314" Type="http://schemas.openxmlformats.org/officeDocument/2006/relationships/presProps" Target="presProps.xml"/><Relationship Id="rId95" Type="http://schemas.openxmlformats.org/officeDocument/2006/relationships/slide" Target="slides/slide83.xml"/><Relationship Id="rId160" Type="http://schemas.openxmlformats.org/officeDocument/2006/relationships/slide" Target="slides/slide148.xml"/><Relationship Id="rId216" Type="http://schemas.openxmlformats.org/officeDocument/2006/relationships/slide" Target="slides/slide204.xml"/><Relationship Id="rId258" Type="http://schemas.openxmlformats.org/officeDocument/2006/relationships/slide" Target="slides/slide246.xml"/><Relationship Id="rId22" Type="http://schemas.openxmlformats.org/officeDocument/2006/relationships/slide" Target="slides/slide10.xml"/><Relationship Id="rId64" Type="http://schemas.openxmlformats.org/officeDocument/2006/relationships/slide" Target="slides/slide52.xml"/><Relationship Id="rId118" Type="http://schemas.openxmlformats.org/officeDocument/2006/relationships/slide" Target="slides/slide106.xml"/><Relationship Id="rId171" Type="http://schemas.openxmlformats.org/officeDocument/2006/relationships/slide" Target="slides/slide159.xml"/><Relationship Id="rId227" Type="http://schemas.openxmlformats.org/officeDocument/2006/relationships/slide" Target="slides/slide215.xml"/><Relationship Id="rId269" Type="http://schemas.openxmlformats.org/officeDocument/2006/relationships/slide" Target="slides/slide257.xml"/><Relationship Id="rId33" Type="http://schemas.openxmlformats.org/officeDocument/2006/relationships/slide" Target="slides/slide21.xml"/><Relationship Id="rId129" Type="http://schemas.openxmlformats.org/officeDocument/2006/relationships/slide" Target="slides/slide117.xml"/><Relationship Id="rId280" Type="http://schemas.openxmlformats.org/officeDocument/2006/relationships/slide" Target="slides/slide268.xml"/><Relationship Id="rId75" Type="http://schemas.openxmlformats.org/officeDocument/2006/relationships/slide" Target="slides/slide63.xml"/><Relationship Id="rId140" Type="http://schemas.openxmlformats.org/officeDocument/2006/relationships/slide" Target="slides/slide128.xml"/><Relationship Id="rId182" Type="http://schemas.openxmlformats.org/officeDocument/2006/relationships/slide" Target="slides/slide170.xml"/><Relationship Id="rId6" Type="http://schemas.openxmlformats.org/officeDocument/2006/relationships/slideMaster" Target="slideMasters/slideMaster3.xml"/><Relationship Id="rId238" Type="http://schemas.openxmlformats.org/officeDocument/2006/relationships/slide" Target="slides/slide226.xml"/><Relationship Id="rId291" Type="http://schemas.openxmlformats.org/officeDocument/2006/relationships/slide" Target="slides/slide279.xml"/><Relationship Id="rId305" Type="http://schemas.openxmlformats.org/officeDocument/2006/relationships/slide" Target="slides/slide293.xml"/><Relationship Id="rId44" Type="http://schemas.openxmlformats.org/officeDocument/2006/relationships/slide" Target="slides/slide32.xml"/><Relationship Id="rId86" Type="http://schemas.openxmlformats.org/officeDocument/2006/relationships/slide" Target="slides/slide74.xml"/><Relationship Id="rId151" Type="http://schemas.openxmlformats.org/officeDocument/2006/relationships/slide" Target="slides/slide139.xml"/><Relationship Id="rId193" Type="http://schemas.openxmlformats.org/officeDocument/2006/relationships/slide" Target="slides/slide181.xml"/><Relationship Id="rId207" Type="http://schemas.openxmlformats.org/officeDocument/2006/relationships/slide" Target="slides/slide195.xml"/><Relationship Id="rId249" Type="http://schemas.openxmlformats.org/officeDocument/2006/relationships/slide" Target="slides/slide237.xml"/></Relationships>
</file>

<file path=ppt/_rels/viewProps.xml.rels><?xml version="1.0" encoding="UTF-8" standalone="yes"?>
<Relationships xmlns="http://schemas.openxmlformats.org/package/2006/relationships"><Relationship Id="rId117" Type="http://schemas.openxmlformats.org/officeDocument/2006/relationships/slide" Target="slides/slide117.xml"/><Relationship Id="rId299" Type="http://schemas.openxmlformats.org/officeDocument/2006/relationships/slide" Target="slides/slide299.xml"/><Relationship Id="rId21" Type="http://schemas.openxmlformats.org/officeDocument/2006/relationships/slide" Target="slides/slide21.xml"/><Relationship Id="rId63" Type="http://schemas.openxmlformats.org/officeDocument/2006/relationships/slide" Target="slides/slide63.xml"/><Relationship Id="rId159" Type="http://schemas.openxmlformats.org/officeDocument/2006/relationships/slide" Target="slides/slide159.xml"/><Relationship Id="rId170" Type="http://schemas.openxmlformats.org/officeDocument/2006/relationships/slide" Target="slides/slide170.xml"/><Relationship Id="rId226" Type="http://schemas.openxmlformats.org/officeDocument/2006/relationships/slide" Target="slides/slide226.xml"/><Relationship Id="rId268" Type="http://schemas.openxmlformats.org/officeDocument/2006/relationships/slide" Target="slides/slide268.xml"/><Relationship Id="rId32" Type="http://schemas.openxmlformats.org/officeDocument/2006/relationships/slide" Target="slides/slide32.xml"/><Relationship Id="rId74" Type="http://schemas.openxmlformats.org/officeDocument/2006/relationships/slide" Target="slides/slide74.xml"/><Relationship Id="rId128" Type="http://schemas.openxmlformats.org/officeDocument/2006/relationships/slide" Target="slides/slide128.xml"/><Relationship Id="rId5" Type="http://schemas.openxmlformats.org/officeDocument/2006/relationships/slide" Target="slides/slide5.xml"/><Relationship Id="rId181" Type="http://schemas.openxmlformats.org/officeDocument/2006/relationships/slide" Target="slides/slide181.xml"/><Relationship Id="rId237" Type="http://schemas.openxmlformats.org/officeDocument/2006/relationships/slide" Target="slides/slide237.xml"/><Relationship Id="rId279" Type="http://schemas.openxmlformats.org/officeDocument/2006/relationships/slide" Target="slides/slide279.xml"/><Relationship Id="rId43" Type="http://schemas.openxmlformats.org/officeDocument/2006/relationships/slide" Target="slides/slide43.xml"/><Relationship Id="rId139" Type="http://schemas.openxmlformats.org/officeDocument/2006/relationships/slide" Target="slides/slide139.xml"/><Relationship Id="rId290" Type="http://schemas.openxmlformats.org/officeDocument/2006/relationships/slide" Target="slides/slide290.xml"/><Relationship Id="rId85" Type="http://schemas.openxmlformats.org/officeDocument/2006/relationships/slide" Target="slides/slide85.xml"/><Relationship Id="rId150" Type="http://schemas.openxmlformats.org/officeDocument/2006/relationships/slide" Target="slides/slide150.xml"/><Relationship Id="rId192" Type="http://schemas.openxmlformats.org/officeDocument/2006/relationships/slide" Target="slides/slide192.xml"/><Relationship Id="rId206" Type="http://schemas.openxmlformats.org/officeDocument/2006/relationships/slide" Target="slides/slide206.xml"/><Relationship Id="rId248" Type="http://schemas.openxmlformats.org/officeDocument/2006/relationships/slide" Target="slides/slide248.xml"/><Relationship Id="rId12" Type="http://schemas.openxmlformats.org/officeDocument/2006/relationships/slide" Target="slides/slide12.xml"/><Relationship Id="rId108" Type="http://schemas.openxmlformats.org/officeDocument/2006/relationships/slide" Target="slides/slide108.xml"/><Relationship Id="rId54" Type="http://schemas.openxmlformats.org/officeDocument/2006/relationships/slide" Target="slides/slide54.xml"/><Relationship Id="rId75" Type="http://schemas.openxmlformats.org/officeDocument/2006/relationships/slide" Target="slides/slide75.xml"/><Relationship Id="rId96" Type="http://schemas.openxmlformats.org/officeDocument/2006/relationships/slide" Target="slides/slide96.xml"/><Relationship Id="rId140" Type="http://schemas.openxmlformats.org/officeDocument/2006/relationships/slide" Target="slides/slide140.xml"/><Relationship Id="rId161" Type="http://schemas.openxmlformats.org/officeDocument/2006/relationships/slide" Target="slides/slide161.xml"/><Relationship Id="rId182" Type="http://schemas.openxmlformats.org/officeDocument/2006/relationships/slide" Target="slides/slide182.xml"/><Relationship Id="rId217" Type="http://schemas.openxmlformats.org/officeDocument/2006/relationships/slide" Target="slides/slide217.xml"/><Relationship Id="rId6" Type="http://schemas.openxmlformats.org/officeDocument/2006/relationships/slide" Target="slides/slide6.xml"/><Relationship Id="rId238" Type="http://schemas.openxmlformats.org/officeDocument/2006/relationships/slide" Target="slides/slide238.xml"/><Relationship Id="rId259" Type="http://schemas.openxmlformats.org/officeDocument/2006/relationships/slide" Target="slides/slide259.xml"/><Relationship Id="rId23" Type="http://schemas.openxmlformats.org/officeDocument/2006/relationships/slide" Target="slides/slide23.xml"/><Relationship Id="rId119" Type="http://schemas.openxmlformats.org/officeDocument/2006/relationships/slide" Target="slides/slide119.xml"/><Relationship Id="rId270" Type="http://schemas.openxmlformats.org/officeDocument/2006/relationships/slide" Target="slides/slide270.xml"/><Relationship Id="rId291" Type="http://schemas.openxmlformats.org/officeDocument/2006/relationships/slide" Target="slides/slide291.xml"/><Relationship Id="rId44" Type="http://schemas.openxmlformats.org/officeDocument/2006/relationships/slide" Target="slides/slide44.xml"/><Relationship Id="rId65" Type="http://schemas.openxmlformats.org/officeDocument/2006/relationships/slide" Target="slides/slide65.xml"/><Relationship Id="rId86" Type="http://schemas.openxmlformats.org/officeDocument/2006/relationships/slide" Target="slides/slide86.xml"/><Relationship Id="rId130" Type="http://schemas.openxmlformats.org/officeDocument/2006/relationships/slide" Target="slides/slide130.xml"/><Relationship Id="rId151" Type="http://schemas.openxmlformats.org/officeDocument/2006/relationships/slide" Target="slides/slide151.xml"/><Relationship Id="rId172" Type="http://schemas.openxmlformats.org/officeDocument/2006/relationships/slide" Target="slides/slide172.xml"/><Relationship Id="rId193" Type="http://schemas.openxmlformats.org/officeDocument/2006/relationships/slide" Target="slides/slide193.xml"/><Relationship Id="rId207" Type="http://schemas.openxmlformats.org/officeDocument/2006/relationships/slide" Target="slides/slide207.xml"/><Relationship Id="rId228" Type="http://schemas.openxmlformats.org/officeDocument/2006/relationships/slide" Target="slides/slide228.xml"/><Relationship Id="rId249" Type="http://schemas.openxmlformats.org/officeDocument/2006/relationships/slide" Target="slides/slide249.xml"/><Relationship Id="rId13" Type="http://schemas.openxmlformats.org/officeDocument/2006/relationships/slide" Target="slides/slide13.xml"/><Relationship Id="rId109" Type="http://schemas.openxmlformats.org/officeDocument/2006/relationships/slide" Target="slides/slide109.xml"/><Relationship Id="rId260" Type="http://schemas.openxmlformats.org/officeDocument/2006/relationships/slide" Target="slides/slide260.xml"/><Relationship Id="rId281" Type="http://schemas.openxmlformats.org/officeDocument/2006/relationships/slide" Target="slides/slide281.xml"/><Relationship Id="rId34" Type="http://schemas.openxmlformats.org/officeDocument/2006/relationships/slide" Target="slides/slide34.xml"/><Relationship Id="rId55" Type="http://schemas.openxmlformats.org/officeDocument/2006/relationships/slide" Target="slides/slide55.xml"/><Relationship Id="rId76" Type="http://schemas.openxmlformats.org/officeDocument/2006/relationships/slide" Target="slides/slide76.xml"/><Relationship Id="rId97" Type="http://schemas.openxmlformats.org/officeDocument/2006/relationships/slide" Target="slides/slide97.xml"/><Relationship Id="rId120" Type="http://schemas.openxmlformats.org/officeDocument/2006/relationships/slide" Target="slides/slide120.xml"/><Relationship Id="rId141" Type="http://schemas.openxmlformats.org/officeDocument/2006/relationships/slide" Target="slides/slide141.xml"/><Relationship Id="rId7" Type="http://schemas.openxmlformats.org/officeDocument/2006/relationships/slide" Target="slides/slide7.xml"/><Relationship Id="rId162" Type="http://schemas.openxmlformats.org/officeDocument/2006/relationships/slide" Target="slides/slide162.xml"/><Relationship Id="rId183" Type="http://schemas.openxmlformats.org/officeDocument/2006/relationships/slide" Target="slides/slide183.xml"/><Relationship Id="rId218" Type="http://schemas.openxmlformats.org/officeDocument/2006/relationships/slide" Target="slides/slide218.xml"/><Relationship Id="rId239" Type="http://schemas.openxmlformats.org/officeDocument/2006/relationships/slide" Target="slides/slide239.xml"/><Relationship Id="rId250" Type="http://schemas.openxmlformats.org/officeDocument/2006/relationships/slide" Target="slides/slide250.xml"/><Relationship Id="rId271" Type="http://schemas.openxmlformats.org/officeDocument/2006/relationships/slide" Target="slides/slide271.xml"/><Relationship Id="rId292" Type="http://schemas.openxmlformats.org/officeDocument/2006/relationships/slide" Target="slides/slide292.xml"/><Relationship Id="rId24" Type="http://schemas.openxmlformats.org/officeDocument/2006/relationships/slide" Target="slides/slide24.xml"/><Relationship Id="rId45" Type="http://schemas.openxmlformats.org/officeDocument/2006/relationships/slide" Target="slides/slide45.xml"/><Relationship Id="rId66" Type="http://schemas.openxmlformats.org/officeDocument/2006/relationships/slide" Target="slides/slide66.xml"/><Relationship Id="rId87" Type="http://schemas.openxmlformats.org/officeDocument/2006/relationships/slide" Target="slides/slide87.xml"/><Relationship Id="rId110" Type="http://schemas.openxmlformats.org/officeDocument/2006/relationships/slide" Target="slides/slide110.xml"/><Relationship Id="rId131" Type="http://schemas.openxmlformats.org/officeDocument/2006/relationships/slide" Target="slides/slide131.xml"/><Relationship Id="rId152" Type="http://schemas.openxmlformats.org/officeDocument/2006/relationships/slide" Target="slides/slide152.xml"/><Relationship Id="rId173" Type="http://schemas.openxmlformats.org/officeDocument/2006/relationships/slide" Target="slides/slide173.xml"/><Relationship Id="rId194" Type="http://schemas.openxmlformats.org/officeDocument/2006/relationships/slide" Target="slides/slide194.xml"/><Relationship Id="rId208" Type="http://schemas.openxmlformats.org/officeDocument/2006/relationships/slide" Target="slides/slide208.xml"/><Relationship Id="rId229" Type="http://schemas.openxmlformats.org/officeDocument/2006/relationships/slide" Target="slides/slide229.xml"/><Relationship Id="rId240" Type="http://schemas.openxmlformats.org/officeDocument/2006/relationships/slide" Target="slides/slide240.xml"/><Relationship Id="rId261" Type="http://schemas.openxmlformats.org/officeDocument/2006/relationships/slide" Target="slides/slide261.xml"/><Relationship Id="rId14" Type="http://schemas.openxmlformats.org/officeDocument/2006/relationships/slide" Target="slides/slide14.xml"/><Relationship Id="rId35" Type="http://schemas.openxmlformats.org/officeDocument/2006/relationships/slide" Target="slides/slide35.xml"/><Relationship Id="rId56" Type="http://schemas.openxmlformats.org/officeDocument/2006/relationships/slide" Target="slides/slide56.xml"/><Relationship Id="rId77" Type="http://schemas.openxmlformats.org/officeDocument/2006/relationships/slide" Target="slides/slide77.xml"/><Relationship Id="rId100" Type="http://schemas.openxmlformats.org/officeDocument/2006/relationships/slide" Target="slides/slide100.xml"/><Relationship Id="rId282" Type="http://schemas.openxmlformats.org/officeDocument/2006/relationships/slide" Target="slides/slide282.xml"/><Relationship Id="rId8" Type="http://schemas.openxmlformats.org/officeDocument/2006/relationships/slide" Target="slides/slide8.xml"/><Relationship Id="rId98" Type="http://schemas.openxmlformats.org/officeDocument/2006/relationships/slide" Target="slides/slide98.xml"/><Relationship Id="rId121" Type="http://schemas.openxmlformats.org/officeDocument/2006/relationships/slide" Target="slides/slide121.xml"/><Relationship Id="rId142" Type="http://schemas.openxmlformats.org/officeDocument/2006/relationships/slide" Target="slides/slide142.xml"/><Relationship Id="rId163" Type="http://schemas.openxmlformats.org/officeDocument/2006/relationships/slide" Target="slides/slide163.xml"/><Relationship Id="rId184" Type="http://schemas.openxmlformats.org/officeDocument/2006/relationships/slide" Target="slides/slide184.xml"/><Relationship Id="rId219" Type="http://schemas.openxmlformats.org/officeDocument/2006/relationships/slide" Target="slides/slide219.xml"/><Relationship Id="rId230" Type="http://schemas.openxmlformats.org/officeDocument/2006/relationships/slide" Target="slides/slide230.xml"/><Relationship Id="rId251" Type="http://schemas.openxmlformats.org/officeDocument/2006/relationships/slide" Target="slides/slide251.xml"/><Relationship Id="rId25" Type="http://schemas.openxmlformats.org/officeDocument/2006/relationships/slide" Target="slides/slide25.xml"/><Relationship Id="rId46" Type="http://schemas.openxmlformats.org/officeDocument/2006/relationships/slide" Target="slides/slide46.xml"/><Relationship Id="rId67" Type="http://schemas.openxmlformats.org/officeDocument/2006/relationships/slide" Target="slides/slide67.xml"/><Relationship Id="rId272" Type="http://schemas.openxmlformats.org/officeDocument/2006/relationships/slide" Target="slides/slide272.xml"/><Relationship Id="rId293" Type="http://schemas.openxmlformats.org/officeDocument/2006/relationships/slide" Target="slides/slide293.xml"/><Relationship Id="rId88" Type="http://schemas.openxmlformats.org/officeDocument/2006/relationships/slide" Target="slides/slide88.xml"/><Relationship Id="rId111" Type="http://schemas.openxmlformats.org/officeDocument/2006/relationships/slide" Target="slides/slide111.xml"/><Relationship Id="rId132" Type="http://schemas.openxmlformats.org/officeDocument/2006/relationships/slide" Target="slides/slide132.xml"/><Relationship Id="rId153" Type="http://schemas.openxmlformats.org/officeDocument/2006/relationships/slide" Target="slides/slide153.xml"/><Relationship Id="rId174" Type="http://schemas.openxmlformats.org/officeDocument/2006/relationships/slide" Target="slides/slide174.xml"/><Relationship Id="rId195" Type="http://schemas.openxmlformats.org/officeDocument/2006/relationships/slide" Target="slides/slide195.xml"/><Relationship Id="rId209" Type="http://schemas.openxmlformats.org/officeDocument/2006/relationships/slide" Target="slides/slide209.xml"/><Relationship Id="rId220" Type="http://schemas.openxmlformats.org/officeDocument/2006/relationships/slide" Target="slides/slide220.xml"/><Relationship Id="rId241" Type="http://schemas.openxmlformats.org/officeDocument/2006/relationships/slide" Target="slides/slide241.xml"/><Relationship Id="rId15" Type="http://schemas.openxmlformats.org/officeDocument/2006/relationships/slide" Target="slides/slide15.xml"/><Relationship Id="rId36" Type="http://schemas.openxmlformats.org/officeDocument/2006/relationships/slide" Target="slides/slide36.xml"/><Relationship Id="rId57" Type="http://schemas.openxmlformats.org/officeDocument/2006/relationships/slide" Target="slides/slide57.xml"/><Relationship Id="rId262" Type="http://schemas.openxmlformats.org/officeDocument/2006/relationships/slide" Target="slides/slide262.xml"/><Relationship Id="rId283" Type="http://schemas.openxmlformats.org/officeDocument/2006/relationships/slide" Target="slides/slide283.xml"/><Relationship Id="rId78" Type="http://schemas.openxmlformats.org/officeDocument/2006/relationships/slide" Target="slides/slide78.xml"/><Relationship Id="rId99" Type="http://schemas.openxmlformats.org/officeDocument/2006/relationships/slide" Target="slides/slide99.xml"/><Relationship Id="rId101" Type="http://schemas.openxmlformats.org/officeDocument/2006/relationships/slide" Target="slides/slide101.xml"/><Relationship Id="rId122" Type="http://schemas.openxmlformats.org/officeDocument/2006/relationships/slide" Target="slides/slide122.xml"/><Relationship Id="rId143" Type="http://schemas.openxmlformats.org/officeDocument/2006/relationships/slide" Target="slides/slide143.xml"/><Relationship Id="rId164" Type="http://schemas.openxmlformats.org/officeDocument/2006/relationships/slide" Target="slides/slide164.xml"/><Relationship Id="rId185" Type="http://schemas.openxmlformats.org/officeDocument/2006/relationships/slide" Target="slides/slide185.xml"/><Relationship Id="rId9" Type="http://schemas.openxmlformats.org/officeDocument/2006/relationships/slide" Target="slides/slide9.xml"/><Relationship Id="rId210" Type="http://schemas.openxmlformats.org/officeDocument/2006/relationships/slide" Target="slides/slide210.xml"/><Relationship Id="rId26" Type="http://schemas.openxmlformats.org/officeDocument/2006/relationships/slide" Target="slides/slide26.xml"/><Relationship Id="rId231" Type="http://schemas.openxmlformats.org/officeDocument/2006/relationships/slide" Target="slides/slide231.xml"/><Relationship Id="rId252" Type="http://schemas.openxmlformats.org/officeDocument/2006/relationships/slide" Target="slides/slide252.xml"/><Relationship Id="rId273" Type="http://schemas.openxmlformats.org/officeDocument/2006/relationships/slide" Target="slides/slide273.xml"/><Relationship Id="rId294" Type="http://schemas.openxmlformats.org/officeDocument/2006/relationships/slide" Target="slides/slide294.xml"/><Relationship Id="rId47" Type="http://schemas.openxmlformats.org/officeDocument/2006/relationships/slide" Target="slides/slide47.xml"/><Relationship Id="rId68" Type="http://schemas.openxmlformats.org/officeDocument/2006/relationships/slide" Target="slides/slide68.xml"/><Relationship Id="rId89" Type="http://schemas.openxmlformats.org/officeDocument/2006/relationships/slide" Target="slides/slide89.xml"/><Relationship Id="rId112" Type="http://schemas.openxmlformats.org/officeDocument/2006/relationships/slide" Target="slides/slide112.xml"/><Relationship Id="rId133" Type="http://schemas.openxmlformats.org/officeDocument/2006/relationships/slide" Target="slides/slide133.xml"/><Relationship Id="rId154" Type="http://schemas.openxmlformats.org/officeDocument/2006/relationships/slide" Target="slides/slide154.xml"/><Relationship Id="rId175" Type="http://schemas.openxmlformats.org/officeDocument/2006/relationships/slide" Target="slides/slide175.xml"/><Relationship Id="rId196" Type="http://schemas.openxmlformats.org/officeDocument/2006/relationships/slide" Target="slides/slide196.xml"/><Relationship Id="rId200" Type="http://schemas.openxmlformats.org/officeDocument/2006/relationships/slide" Target="slides/slide200.xml"/><Relationship Id="rId16" Type="http://schemas.openxmlformats.org/officeDocument/2006/relationships/slide" Target="slides/slide16.xml"/><Relationship Id="rId221" Type="http://schemas.openxmlformats.org/officeDocument/2006/relationships/slide" Target="slides/slide221.xml"/><Relationship Id="rId242" Type="http://schemas.openxmlformats.org/officeDocument/2006/relationships/slide" Target="slides/slide242.xml"/><Relationship Id="rId263" Type="http://schemas.openxmlformats.org/officeDocument/2006/relationships/slide" Target="slides/slide263.xml"/><Relationship Id="rId284" Type="http://schemas.openxmlformats.org/officeDocument/2006/relationships/slide" Target="slides/slide284.xml"/><Relationship Id="rId37" Type="http://schemas.openxmlformats.org/officeDocument/2006/relationships/slide" Target="slides/slide37.xml"/><Relationship Id="rId58" Type="http://schemas.openxmlformats.org/officeDocument/2006/relationships/slide" Target="slides/slide58.xml"/><Relationship Id="rId79" Type="http://schemas.openxmlformats.org/officeDocument/2006/relationships/slide" Target="slides/slide79.xml"/><Relationship Id="rId102" Type="http://schemas.openxmlformats.org/officeDocument/2006/relationships/slide" Target="slides/slide102.xml"/><Relationship Id="rId123" Type="http://schemas.openxmlformats.org/officeDocument/2006/relationships/slide" Target="slides/slide123.xml"/><Relationship Id="rId144" Type="http://schemas.openxmlformats.org/officeDocument/2006/relationships/slide" Target="slides/slide144.xml"/><Relationship Id="rId90" Type="http://schemas.openxmlformats.org/officeDocument/2006/relationships/slide" Target="slides/slide90.xml"/><Relationship Id="rId165" Type="http://schemas.openxmlformats.org/officeDocument/2006/relationships/slide" Target="slides/slide165.xml"/><Relationship Id="rId186" Type="http://schemas.openxmlformats.org/officeDocument/2006/relationships/slide" Target="slides/slide186.xml"/><Relationship Id="rId211" Type="http://schemas.openxmlformats.org/officeDocument/2006/relationships/slide" Target="slides/slide211.xml"/><Relationship Id="rId232" Type="http://schemas.openxmlformats.org/officeDocument/2006/relationships/slide" Target="slides/slide232.xml"/><Relationship Id="rId253" Type="http://schemas.openxmlformats.org/officeDocument/2006/relationships/slide" Target="slides/slide253.xml"/><Relationship Id="rId274" Type="http://schemas.openxmlformats.org/officeDocument/2006/relationships/slide" Target="slides/slide274.xml"/><Relationship Id="rId295" Type="http://schemas.openxmlformats.org/officeDocument/2006/relationships/slide" Target="slides/slide295.xml"/><Relationship Id="rId27" Type="http://schemas.openxmlformats.org/officeDocument/2006/relationships/slide" Target="slides/slide27.xml"/><Relationship Id="rId48" Type="http://schemas.openxmlformats.org/officeDocument/2006/relationships/slide" Target="slides/slide48.xml"/><Relationship Id="rId69" Type="http://schemas.openxmlformats.org/officeDocument/2006/relationships/slide" Target="slides/slide69.xml"/><Relationship Id="rId113" Type="http://schemas.openxmlformats.org/officeDocument/2006/relationships/slide" Target="slides/slide113.xml"/><Relationship Id="rId134" Type="http://schemas.openxmlformats.org/officeDocument/2006/relationships/slide" Target="slides/slide134.xml"/><Relationship Id="rId80" Type="http://schemas.openxmlformats.org/officeDocument/2006/relationships/slide" Target="slides/slide80.xml"/><Relationship Id="rId155" Type="http://schemas.openxmlformats.org/officeDocument/2006/relationships/slide" Target="slides/slide155.xml"/><Relationship Id="rId176" Type="http://schemas.openxmlformats.org/officeDocument/2006/relationships/slide" Target="slides/slide176.xml"/><Relationship Id="rId197" Type="http://schemas.openxmlformats.org/officeDocument/2006/relationships/slide" Target="slides/slide197.xml"/><Relationship Id="rId201" Type="http://schemas.openxmlformats.org/officeDocument/2006/relationships/slide" Target="slides/slide201.xml"/><Relationship Id="rId222" Type="http://schemas.openxmlformats.org/officeDocument/2006/relationships/slide" Target="slides/slide222.xml"/><Relationship Id="rId243" Type="http://schemas.openxmlformats.org/officeDocument/2006/relationships/slide" Target="slides/slide243.xml"/><Relationship Id="rId264" Type="http://schemas.openxmlformats.org/officeDocument/2006/relationships/slide" Target="slides/slide264.xml"/><Relationship Id="rId285" Type="http://schemas.openxmlformats.org/officeDocument/2006/relationships/slide" Target="slides/slide285.xml"/><Relationship Id="rId17" Type="http://schemas.openxmlformats.org/officeDocument/2006/relationships/slide" Target="slides/slide17.xml"/><Relationship Id="rId38" Type="http://schemas.openxmlformats.org/officeDocument/2006/relationships/slide" Target="slides/slide38.xml"/><Relationship Id="rId59" Type="http://schemas.openxmlformats.org/officeDocument/2006/relationships/slide" Target="slides/slide59.xml"/><Relationship Id="rId103" Type="http://schemas.openxmlformats.org/officeDocument/2006/relationships/slide" Target="slides/slide103.xml"/><Relationship Id="rId124" Type="http://schemas.openxmlformats.org/officeDocument/2006/relationships/slide" Target="slides/slide124.xml"/><Relationship Id="rId70" Type="http://schemas.openxmlformats.org/officeDocument/2006/relationships/slide" Target="slides/slide70.xml"/><Relationship Id="rId91" Type="http://schemas.openxmlformats.org/officeDocument/2006/relationships/slide" Target="slides/slide91.xml"/><Relationship Id="rId145" Type="http://schemas.openxmlformats.org/officeDocument/2006/relationships/slide" Target="slides/slide145.xml"/><Relationship Id="rId166" Type="http://schemas.openxmlformats.org/officeDocument/2006/relationships/slide" Target="slides/slide166.xml"/><Relationship Id="rId187" Type="http://schemas.openxmlformats.org/officeDocument/2006/relationships/slide" Target="slides/slide187.xml"/><Relationship Id="rId1" Type="http://schemas.openxmlformats.org/officeDocument/2006/relationships/slide" Target="slides/slide1.xml"/><Relationship Id="rId212" Type="http://schemas.openxmlformats.org/officeDocument/2006/relationships/slide" Target="slides/slide212.xml"/><Relationship Id="rId233" Type="http://schemas.openxmlformats.org/officeDocument/2006/relationships/slide" Target="slides/slide233.xml"/><Relationship Id="rId254" Type="http://schemas.openxmlformats.org/officeDocument/2006/relationships/slide" Target="slides/slide254.xml"/><Relationship Id="rId28" Type="http://schemas.openxmlformats.org/officeDocument/2006/relationships/slide" Target="slides/slide28.xml"/><Relationship Id="rId49" Type="http://schemas.openxmlformats.org/officeDocument/2006/relationships/slide" Target="slides/slide49.xml"/><Relationship Id="rId114" Type="http://schemas.openxmlformats.org/officeDocument/2006/relationships/slide" Target="slides/slide114.xml"/><Relationship Id="rId275" Type="http://schemas.openxmlformats.org/officeDocument/2006/relationships/slide" Target="slides/slide275.xml"/><Relationship Id="rId296" Type="http://schemas.openxmlformats.org/officeDocument/2006/relationships/slide" Target="slides/slide296.xml"/><Relationship Id="rId60" Type="http://schemas.openxmlformats.org/officeDocument/2006/relationships/slide" Target="slides/slide60.xml"/><Relationship Id="rId81" Type="http://schemas.openxmlformats.org/officeDocument/2006/relationships/slide" Target="slides/slide81.xml"/><Relationship Id="rId135" Type="http://schemas.openxmlformats.org/officeDocument/2006/relationships/slide" Target="slides/slide135.xml"/><Relationship Id="rId156" Type="http://schemas.openxmlformats.org/officeDocument/2006/relationships/slide" Target="slides/slide156.xml"/><Relationship Id="rId177" Type="http://schemas.openxmlformats.org/officeDocument/2006/relationships/slide" Target="slides/slide177.xml"/><Relationship Id="rId198" Type="http://schemas.openxmlformats.org/officeDocument/2006/relationships/slide" Target="slides/slide198.xml"/><Relationship Id="rId202" Type="http://schemas.openxmlformats.org/officeDocument/2006/relationships/slide" Target="slides/slide202.xml"/><Relationship Id="rId223" Type="http://schemas.openxmlformats.org/officeDocument/2006/relationships/slide" Target="slides/slide223.xml"/><Relationship Id="rId244" Type="http://schemas.openxmlformats.org/officeDocument/2006/relationships/slide" Target="slides/slide244.xml"/><Relationship Id="rId18" Type="http://schemas.openxmlformats.org/officeDocument/2006/relationships/slide" Target="slides/slide18.xml"/><Relationship Id="rId39" Type="http://schemas.openxmlformats.org/officeDocument/2006/relationships/slide" Target="slides/slide39.xml"/><Relationship Id="rId265" Type="http://schemas.openxmlformats.org/officeDocument/2006/relationships/slide" Target="slides/slide265.xml"/><Relationship Id="rId286" Type="http://schemas.openxmlformats.org/officeDocument/2006/relationships/slide" Target="slides/slide286.xml"/><Relationship Id="rId50" Type="http://schemas.openxmlformats.org/officeDocument/2006/relationships/slide" Target="slides/slide50.xml"/><Relationship Id="rId104" Type="http://schemas.openxmlformats.org/officeDocument/2006/relationships/slide" Target="slides/slide104.xml"/><Relationship Id="rId125" Type="http://schemas.openxmlformats.org/officeDocument/2006/relationships/slide" Target="slides/slide125.xml"/><Relationship Id="rId146" Type="http://schemas.openxmlformats.org/officeDocument/2006/relationships/slide" Target="slides/slide146.xml"/><Relationship Id="rId167" Type="http://schemas.openxmlformats.org/officeDocument/2006/relationships/slide" Target="slides/slide167.xml"/><Relationship Id="rId188" Type="http://schemas.openxmlformats.org/officeDocument/2006/relationships/slide" Target="slides/slide188.xml"/><Relationship Id="rId71" Type="http://schemas.openxmlformats.org/officeDocument/2006/relationships/slide" Target="slides/slide71.xml"/><Relationship Id="rId92" Type="http://schemas.openxmlformats.org/officeDocument/2006/relationships/slide" Target="slides/slide92.xml"/><Relationship Id="rId213" Type="http://schemas.openxmlformats.org/officeDocument/2006/relationships/slide" Target="slides/slide213.xml"/><Relationship Id="rId234" Type="http://schemas.openxmlformats.org/officeDocument/2006/relationships/slide" Target="slides/slide234.xml"/><Relationship Id="rId2" Type="http://schemas.openxmlformats.org/officeDocument/2006/relationships/slide" Target="slides/slide2.xml"/><Relationship Id="rId29" Type="http://schemas.openxmlformats.org/officeDocument/2006/relationships/slide" Target="slides/slide29.xml"/><Relationship Id="rId255" Type="http://schemas.openxmlformats.org/officeDocument/2006/relationships/slide" Target="slides/slide255.xml"/><Relationship Id="rId276" Type="http://schemas.openxmlformats.org/officeDocument/2006/relationships/slide" Target="slides/slide276.xml"/><Relationship Id="rId297" Type="http://schemas.openxmlformats.org/officeDocument/2006/relationships/slide" Target="slides/slide297.xml"/><Relationship Id="rId40" Type="http://schemas.openxmlformats.org/officeDocument/2006/relationships/slide" Target="slides/slide40.xml"/><Relationship Id="rId115" Type="http://schemas.openxmlformats.org/officeDocument/2006/relationships/slide" Target="slides/slide115.xml"/><Relationship Id="rId136" Type="http://schemas.openxmlformats.org/officeDocument/2006/relationships/slide" Target="slides/slide136.xml"/><Relationship Id="rId157" Type="http://schemas.openxmlformats.org/officeDocument/2006/relationships/slide" Target="slides/slide157.xml"/><Relationship Id="rId178" Type="http://schemas.openxmlformats.org/officeDocument/2006/relationships/slide" Target="slides/slide178.xml"/><Relationship Id="rId61" Type="http://schemas.openxmlformats.org/officeDocument/2006/relationships/slide" Target="slides/slide61.xml"/><Relationship Id="rId82" Type="http://schemas.openxmlformats.org/officeDocument/2006/relationships/slide" Target="slides/slide82.xml"/><Relationship Id="rId199" Type="http://schemas.openxmlformats.org/officeDocument/2006/relationships/slide" Target="slides/slide199.xml"/><Relationship Id="rId203" Type="http://schemas.openxmlformats.org/officeDocument/2006/relationships/slide" Target="slides/slide203.xml"/><Relationship Id="rId19" Type="http://schemas.openxmlformats.org/officeDocument/2006/relationships/slide" Target="slides/slide19.xml"/><Relationship Id="rId224" Type="http://schemas.openxmlformats.org/officeDocument/2006/relationships/slide" Target="slides/slide224.xml"/><Relationship Id="rId245" Type="http://schemas.openxmlformats.org/officeDocument/2006/relationships/slide" Target="slides/slide245.xml"/><Relationship Id="rId266" Type="http://schemas.openxmlformats.org/officeDocument/2006/relationships/slide" Target="slides/slide266.xml"/><Relationship Id="rId287" Type="http://schemas.openxmlformats.org/officeDocument/2006/relationships/slide" Target="slides/slide287.xml"/><Relationship Id="rId30" Type="http://schemas.openxmlformats.org/officeDocument/2006/relationships/slide" Target="slides/slide30.xml"/><Relationship Id="rId105" Type="http://schemas.openxmlformats.org/officeDocument/2006/relationships/slide" Target="slides/slide105.xml"/><Relationship Id="rId126" Type="http://schemas.openxmlformats.org/officeDocument/2006/relationships/slide" Target="slides/slide126.xml"/><Relationship Id="rId147" Type="http://schemas.openxmlformats.org/officeDocument/2006/relationships/slide" Target="slides/slide147.xml"/><Relationship Id="rId168" Type="http://schemas.openxmlformats.org/officeDocument/2006/relationships/slide" Target="slides/slide168.xml"/><Relationship Id="rId51" Type="http://schemas.openxmlformats.org/officeDocument/2006/relationships/slide" Target="slides/slide51.xml"/><Relationship Id="rId72" Type="http://schemas.openxmlformats.org/officeDocument/2006/relationships/slide" Target="slides/slide72.xml"/><Relationship Id="rId93" Type="http://schemas.openxmlformats.org/officeDocument/2006/relationships/slide" Target="slides/slide93.xml"/><Relationship Id="rId189" Type="http://schemas.openxmlformats.org/officeDocument/2006/relationships/slide" Target="slides/slide189.xml"/><Relationship Id="rId3" Type="http://schemas.openxmlformats.org/officeDocument/2006/relationships/slide" Target="slides/slide3.xml"/><Relationship Id="rId214" Type="http://schemas.openxmlformats.org/officeDocument/2006/relationships/slide" Target="slides/slide214.xml"/><Relationship Id="rId235" Type="http://schemas.openxmlformats.org/officeDocument/2006/relationships/slide" Target="slides/slide235.xml"/><Relationship Id="rId256" Type="http://schemas.openxmlformats.org/officeDocument/2006/relationships/slide" Target="slides/slide256.xml"/><Relationship Id="rId277" Type="http://schemas.openxmlformats.org/officeDocument/2006/relationships/slide" Target="slides/slide277.xml"/><Relationship Id="rId298" Type="http://schemas.openxmlformats.org/officeDocument/2006/relationships/slide" Target="slides/slide298.xml"/><Relationship Id="rId116" Type="http://schemas.openxmlformats.org/officeDocument/2006/relationships/slide" Target="slides/slide116.xml"/><Relationship Id="rId137" Type="http://schemas.openxmlformats.org/officeDocument/2006/relationships/slide" Target="slides/slide137.xml"/><Relationship Id="rId158" Type="http://schemas.openxmlformats.org/officeDocument/2006/relationships/slide" Target="slides/slide158.xml"/><Relationship Id="rId20" Type="http://schemas.openxmlformats.org/officeDocument/2006/relationships/slide" Target="slides/slide20.xml"/><Relationship Id="rId41" Type="http://schemas.openxmlformats.org/officeDocument/2006/relationships/slide" Target="slides/slide41.xml"/><Relationship Id="rId62" Type="http://schemas.openxmlformats.org/officeDocument/2006/relationships/slide" Target="slides/slide62.xml"/><Relationship Id="rId83" Type="http://schemas.openxmlformats.org/officeDocument/2006/relationships/slide" Target="slides/slide83.xml"/><Relationship Id="rId179" Type="http://schemas.openxmlformats.org/officeDocument/2006/relationships/slide" Target="slides/slide179.xml"/><Relationship Id="rId190" Type="http://schemas.openxmlformats.org/officeDocument/2006/relationships/slide" Target="slides/slide190.xml"/><Relationship Id="rId204" Type="http://schemas.openxmlformats.org/officeDocument/2006/relationships/slide" Target="slides/slide204.xml"/><Relationship Id="rId225" Type="http://schemas.openxmlformats.org/officeDocument/2006/relationships/slide" Target="slides/slide225.xml"/><Relationship Id="rId246" Type="http://schemas.openxmlformats.org/officeDocument/2006/relationships/slide" Target="slides/slide246.xml"/><Relationship Id="rId267" Type="http://schemas.openxmlformats.org/officeDocument/2006/relationships/slide" Target="slides/slide267.xml"/><Relationship Id="rId288" Type="http://schemas.openxmlformats.org/officeDocument/2006/relationships/slide" Target="slides/slide288.xml"/><Relationship Id="rId106" Type="http://schemas.openxmlformats.org/officeDocument/2006/relationships/slide" Target="slides/slide106.xml"/><Relationship Id="rId127" Type="http://schemas.openxmlformats.org/officeDocument/2006/relationships/slide" Target="slides/slide127.xml"/><Relationship Id="rId10" Type="http://schemas.openxmlformats.org/officeDocument/2006/relationships/slide" Target="slides/slide10.xml"/><Relationship Id="rId31" Type="http://schemas.openxmlformats.org/officeDocument/2006/relationships/slide" Target="slides/slide31.xml"/><Relationship Id="rId52" Type="http://schemas.openxmlformats.org/officeDocument/2006/relationships/slide" Target="slides/slide52.xml"/><Relationship Id="rId73" Type="http://schemas.openxmlformats.org/officeDocument/2006/relationships/slide" Target="slides/slide73.xml"/><Relationship Id="rId94" Type="http://schemas.openxmlformats.org/officeDocument/2006/relationships/slide" Target="slides/slide94.xml"/><Relationship Id="rId148" Type="http://schemas.openxmlformats.org/officeDocument/2006/relationships/slide" Target="slides/slide148.xml"/><Relationship Id="rId169" Type="http://schemas.openxmlformats.org/officeDocument/2006/relationships/slide" Target="slides/slide169.xml"/><Relationship Id="rId4" Type="http://schemas.openxmlformats.org/officeDocument/2006/relationships/slide" Target="slides/slide4.xml"/><Relationship Id="rId180" Type="http://schemas.openxmlformats.org/officeDocument/2006/relationships/slide" Target="slides/slide180.xml"/><Relationship Id="rId215" Type="http://schemas.openxmlformats.org/officeDocument/2006/relationships/slide" Target="slides/slide215.xml"/><Relationship Id="rId236" Type="http://schemas.openxmlformats.org/officeDocument/2006/relationships/slide" Target="slides/slide236.xml"/><Relationship Id="rId257" Type="http://schemas.openxmlformats.org/officeDocument/2006/relationships/slide" Target="slides/slide257.xml"/><Relationship Id="rId278" Type="http://schemas.openxmlformats.org/officeDocument/2006/relationships/slide" Target="slides/slide278.xml"/><Relationship Id="rId42" Type="http://schemas.openxmlformats.org/officeDocument/2006/relationships/slide" Target="slides/slide42.xml"/><Relationship Id="rId84" Type="http://schemas.openxmlformats.org/officeDocument/2006/relationships/slide" Target="slides/slide84.xml"/><Relationship Id="rId138" Type="http://schemas.openxmlformats.org/officeDocument/2006/relationships/slide" Target="slides/slide138.xml"/><Relationship Id="rId191" Type="http://schemas.openxmlformats.org/officeDocument/2006/relationships/slide" Target="slides/slide191.xml"/><Relationship Id="rId205" Type="http://schemas.openxmlformats.org/officeDocument/2006/relationships/slide" Target="slides/slide205.xml"/><Relationship Id="rId247" Type="http://schemas.openxmlformats.org/officeDocument/2006/relationships/slide" Target="slides/slide247.xml"/><Relationship Id="rId107" Type="http://schemas.openxmlformats.org/officeDocument/2006/relationships/slide" Target="slides/slide107.xml"/><Relationship Id="rId289" Type="http://schemas.openxmlformats.org/officeDocument/2006/relationships/slide" Target="slides/slide289.xml"/><Relationship Id="rId11" Type="http://schemas.openxmlformats.org/officeDocument/2006/relationships/slide" Target="slides/slide11.xml"/><Relationship Id="rId53" Type="http://schemas.openxmlformats.org/officeDocument/2006/relationships/slide" Target="slides/slide53.xml"/><Relationship Id="rId149" Type="http://schemas.openxmlformats.org/officeDocument/2006/relationships/slide" Target="slides/slide149.xml"/><Relationship Id="rId95" Type="http://schemas.openxmlformats.org/officeDocument/2006/relationships/slide" Target="slides/slide95.xml"/><Relationship Id="rId160" Type="http://schemas.openxmlformats.org/officeDocument/2006/relationships/slide" Target="slides/slide160.xml"/><Relationship Id="rId216" Type="http://schemas.openxmlformats.org/officeDocument/2006/relationships/slide" Target="slides/slide216.xml"/><Relationship Id="rId258" Type="http://schemas.openxmlformats.org/officeDocument/2006/relationships/slide" Target="slides/slide258.xml"/><Relationship Id="rId22" Type="http://schemas.openxmlformats.org/officeDocument/2006/relationships/slide" Target="slides/slide22.xml"/><Relationship Id="rId64" Type="http://schemas.openxmlformats.org/officeDocument/2006/relationships/slide" Target="slides/slide64.xml"/><Relationship Id="rId118" Type="http://schemas.openxmlformats.org/officeDocument/2006/relationships/slide" Target="slides/slide118.xml"/><Relationship Id="rId171" Type="http://schemas.openxmlformats.org/officeDocument/2006/relationships/slide" Target="slides/slide171.xml"/><Relationship Id="rId227" Type="http://schemas.openxmlformats.org/officeDocument/2006/relationships/slide" Target="slides/slide227.xml"/><Relationship Id="rId269" Type="http://schemas.openxmlformats.org/officeDocument/2006/relationships/slide" Target="slides/slide269.xml"/><Relationship Id="rId33" Type="http://schemas.openxmlformats.org/officeDocument/2006/relationships/slide" Target="slides/slide33.xml"/><Relationship Id="rId129" Type="http://schemas.openxmlformats.org/officeDocument/2006/relationships/slide" Target="slides/slide129.xml"/><Relationship Id="rId280" Type="http://schemas.openxmlformats.org/officeDocument/2006/relationships/slide" Target="slides/slide2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11/6/2024</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11/6/2024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noProof="0" dirty="0"/>
          </a:p>
        </p:txBody>
      </p:sp>
      <p:sp>
        <p:nvSpPr>
          <p:cNvPr id="5" name="Slide Number Placeholder 4"/>
          <p:cNvSpPr>
            <a:spLocks noGrp="1"/>
          </p:cNvSpPr>
          <p:nvPr>
            <p:ph type="sldNum" sz="quarter" idx="5"/>
          </p:nvPr>
        </p:nvSpPr>
        <p:spPr/>
        <p:txBody>
          <a:bodyPr/>
          <a:lstStyle/>
          <a:p>
            <a:fld id="{1734D747-9380-41EE-9946-EC9EC0CA5D1E}" type="slidenum">
              <a:rPr lang="en-US" noProof="0" smtClean="0"/>
              <a:t>1</a:t>
            </a:fld>
            <a:endParaRPr lang="en-US" noProof="0" dirty="0"/>
          </a:p>
        </p:txBody>
      </p:sp>
    </p:spTree>
    <p:extLst>
      <p:ext uri="{BB962C8B-B14F-4D97-AF65-F5344CB8AC3E}">
        <p14:creationId xmlns:p14="http://schemas.microsoft.com/office/powerpoint/2010/main" val="2616402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noProof="0" dirty="0"/>
          </a:p>
        </p:txBody>
      </p:sp>
      <p:sp>
        <p:nvSpPr>
          <p:cNvPr id="5" name="Slide Number Placeholder 4"/>
          <p:cNvSpPr>
            <a:spLocks noGrp="1"/>
          </p:cNvSpPr>
          <p:nvPr>
            <p:ph type="sldNum" sz="quarter" idx="5"/>
          </p:nvPr>
        </p:nvSpPr>
        <p:spPr/>
        <p:txBody>
          <a:bodyPr/>
          <a:lstStyle/>
          <a:p>
            <a:fld id="{1734D747-9380-41EE-9946-EC9EC0CA5D1E}" type="slidenum">
              <a:rPr lang="en-US" noProof="0" smtClean="0"/>
              <a:t>2</a:t>
            </a:fld>
            <a:endParaRPr lang="en-US" noProof="0" dirty="0"/>
          </a:p>
        </p:txBody>
      </p:sp>
    </p:spTree>
    <p:extLst>
      <p:ext uri="{BB962C8B-B14F-4D97-AF65-F5344CB8AC3E}">
        <p14:creationId xmlns:p14="http://schemas.microsoft.com/office/powerpoint/2010/main" val="149254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D9D6FF-4D37-410D-895D-1F7B872108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70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1E35-3694-8267-D398-15826EF0E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197774-32E2-6773-0470-CC3BD0F7B5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1B39C4-C4BD-C0AF-769A-24F7A6BDE3B4}"/>
              </a:ext>
            </a:extLst>
          </p:cNvPr>
          <p:cNvSpPr>
            <a:spLocks noGrp="1"/>
          </p:cNvSpPr>
          <p:nvPr>
            <p:ph type="dt" sz="half" idx="10"/>
          </p:nvPr>
        </p:nvSpPr>
        <p:spPr/>
        <p:txBody>
          <a:bodyPr/>
          <a:lstStyle/>
          <a:p>
            <a:fld id="{4B188176-083E-49AC-9103-F41FC717BE75}" type="datetime1">
              <a:rPr lang="en-US" smtClean="0"/>
              <a:t>11/6/2024</a:t>
            </a:fld>
            <a:endParaRPr lang="en-US" dirty="0"/>
          </a:p>
        </p:txBody>
      </p:sp>
      <p:sp>
        <p:nvSpPr>
          <p:cNvPr id="5" name="Footer Placeholder 4">
            <a:extLst>
              <a:ext uri="{FF2B5EF4-FFF2-40B4-BE49-F238E27FC236}">
                <a16:creationId xmlns:a16="http://schemas.microsoft.com/office/drawing/2014/main" id="{7E0E760D-F92F-B3F9-B50B-9B0AACA64305}"/>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6" name="Slide Number Placeholder 5">
            <a:extLst>
              <a:ext uri="{FF2B5EF4-FFF2-40B4-BE49-F238E27FC236}">
                <a16:creationId xmlns:a16="http://schemas.microsoft.com/office/drawing/2014/main" id="{BC446EBF-71E9-9DB1-7D03-740F5B243594}"/>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a:extLst>
              <a:ext uri="{FF2B5EF4-FFF2-40B4-BE49-F238E27FC236}">
                <a16:creationId xmlns:a16="http://schemas.microsoft.com/office/drawing/2014/main" id="{C6941B03-F156-622C-3952-E49F2EFE5209}"/>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E871CE92-09B6-6BAC-6C28-25865DADC9EE}"/>
              </a:ext>
            </a:extLst>
          </p:cNvPr>
          <p:cNvGrpSpPr/>
          <p:nvPr userDrawn="1"/>
        </p:nvGrpSpPr>
        <p:grpSpPr>
          <a:xfrm>
            <a:off x="-1604709" y="-3756"/>
            <a:ext cx="13796710" cy="6861756"/>
            <a:chOff x="-1604709" y="-3756"/>
            <a:chExt cx="13796710" cy="6861756"/>
          </a:xfrm>
        </p:grpSpPr>
        <p:grpSp>
          <p:nvGrpSpPr>
            <p:cNvPr id="9" name="Group 8">
              <a:extLst>
                <a:ext uri="{FF2B5EF4-FFF2-40B4-BE49-F238E27FC236}">
                  <a16:creationId xmlns:a16="http://schemas.microsoft.com/office/drawing/2014/main" id="{FFAF18E1-E586-AF8D-1D4C-46A6A5634509}"/>
                </a:ext>
              </a:extLst>
            </p:cNvPr>
            <p:cNvGrpSpPr/>
            <p:nvPr/>
          </p:nvGrpSpPr>
          <p:grpSpPr>
            <a:xfrm>
              <a:off x="-16298" y="0"/>
              <a:ext cx="12208299" cy="6858000"/>
              <a:chOff x="-16298" y="0"/>
              <a:chExt cx="12208299" cy="6858000"/>
            </a:xfrm>
          </p:grpSpPr>
          <p:sp>
            <p:nvSpPr>
              <p:cNvPr id="16" name="Freeform: Shape 15">
                <a:extLst>
                  <a:ext uri="{FF2B5EF4-FFF2-40B4-BE49-F238E27FC236}">
                    <a16:creationId xmlns:a16="http://schemas.microsoft.com/office/drawing/2014/main" id="{024C33D5-E209-B1CA-D58A-C85FEEE8886F}"/>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FF577282-FC1D-FB2D-7EBD-3DBF04147C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1A00A046-093D-AF71-D8E3-1880EB6EE18E}"/>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E541AFBE-AB91-A089-30A4-88877A90112A}"/>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ight Triangle 19">
                <a:extLst>
                  <a:ext uri="{FF2B5EF4-FFF2-40B4-BE49-F238E27FC236}">
                    <a16:creationId xmlns:a16="http://schemas.microsoft.com/office/drawing/2014/main" id="{3AA0E897-9249-0033-1DD8-3866A180E536}"/>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41F0EAB9-5787-4E80-285B-771F4ED4476D}"/>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Freeform: Shape 12">
              <a:extLst>
                <a:ext uri="{FF2B5EF4-FFF2-40B4-BE49-F238E27FC236}">
                  <a16:creationId xmlns:a16="http://schemas.microsoft.com/office/drawing/2014/main" id="{360F17DF-4937-F107-5C30-58A1A0E336CE}"/>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C7AC0B62-CA24-939B-5B03-986E19246B82}"/>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2">
              <a:extLst>
                <a:ext uri="{FF2B5EF4-FFF2-40B4-BE49-F238E27FC236}">
                  <a16:creationId xmlns:a16="http://schemas.microsoft.com/office/drawing/2014/main" id="{E350ADB2-25FD-C00D-24A8-96B4390565CD}"/>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FC180BA2-7792-4172-1B81-022E3F1C9C24}"/>
                </a:ext>
              </a:extLst>
            </p:cNvPr>
            <p:cNvGrpSpPr/>
            <p:nvPr/>
          </p:nvGrpSpPr>
          <p:grpSpPr>
            <a:xfrm>
              <a:off x="-760406" y="4672937"/>
              <a:ext cx="1520812" cy="1520812"/>
              <a:chOff x="-1604709" y="3012880"/>
              <a:chExt cx="3211378" cy="3211378"/>
            </a:xfrm>
          </p:grpSpPr>
          <p:sp>
            <p:nvSpPr>
              <p:cNvPr id="14" name="Freeform: Shape 13">
                <a:extLst>
                  <a:ext uri="{FF2B5EF4-FFF2-40B4-BE49-F238E27FC236}">
                    <a16:creationId xmlns:a16="http://schemas.microsoft.com/office/drawing/2014/main" id="{861841E2-99B9-5DC8-A53F-B3A538DA2DBC}"/>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2">
                <a:extLst>
                  <a:ext uri="{FF2B5EF4-FFF2-40B4-BE49-F238E27FC236}">
                    <a16:creationId xmlns:a16="http://schemas.microsoft.com/office/drawing/2014/main" id="{7B7D4945-8C14-F4FF-48DA-B9D21CBFB624}"/>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Tree>
    <p:extLst>
      <p:ext uri="{BB962C8B-B14F-4D97-AF65-F5344CB8AC3E}">
        <p14:creationId xmlns:p14="http://schemas.microsoft.com/office/powerpoint/2010/main" val="266270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3C289E1-9102-A212-CA91-4AE1A808C58E}"/>
              </a:ext>
            </a:extLst>
          </p:cNvPr>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F2BD17-C7F3-B92F-2CAB-609F4AB940DE}"/>
              </a:ext>
            </a:extLst>
          </p:cNvPr>
          <p:cNvSpPr>
            <a:spLocks noGrp="1"/>
          </p:cNvSpPr>
          <p:nvPr>
            <p:ph type="dt" sz="half" idx="10"/>
          </p:nvPr>
        </p:nvSpPr>
        <p:spPr/>
        <p:txBody>
          <a:bodyPr/>
          <a:lstStyle/>
          <a:p>
            <a:fld id="{35E8A660-7519-4E61-8E4E-87D6985C75AC}" type="datetime1">
              <a:rPr lang="en-US" smtClean="0"/>
              <a:t>11/6/2024</a:t>
            </a:fld>
            <a:endParaRPr lang="en-US" dirty="0"/>
          </a:p>
        </p:txBody>
      </p:sp>
      <p:sp>
        <p:nvSpPr>
          <p:cNvPr id="5" name="Footer Placeholder 4">
            <a:extLst>
              <a:ext uri="{FF2B5EF4-FFF2-40B4-BE49-F238E27FC236}">
                <a16:creationId xmlns:a16="http://schemas.microsoft.com/office/drawing/2014/main" id="{013C7627-DFB0-6AF3-1068-DA371A13BF8C}"/>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6" name="Slide Number Placeholder 5">
            <a:extLst>
              <a:ext uri="{FF2B5EF4-FFF2-40B4-BE49-F238E27FC236}">
                <a16:creationId xmlns:a16="http://schemas.microsoft.com/office/drawing/2014/main" id="{E3D492F5-D178-3264-F01C-6FEBD17A4D2F}"/>
              </a:ext>
            </a:extLst>
          </p:cNvPr>
          <p:cNvSpPr>
            <a:spLocks noGrp="1"/>
          </p:cNvSpPr>
          <p:nvPr>
            <p:ph type="sldNum" sz="quarter" idx="12"/>
          </p:nvPr>
        </p:nvSpPr>
        <p:spPr/>
        <p:txBody>
          <a:bodyPr/>
          <a:lstStyle>
            <a:lvl1pPr>
              <a:defRPr>
                <a:solidFill>
                  <a:schemeClr val="bg1"/>
                </a:solidFill>
              </a:defRPr>
            </a:lvl1pPr>
          </a:lstStyle>
          <a:p>
            <a:fld id="{C263D6C4-4840-40CC-AC84-17E24B3B7BDE}" type="slidenum">
              <a:rPr lang="en-US" smtClean="0"/>
              <a:pPr/>
              <a:t>‹#›</a:t>
            </a:fld>
            <a:endParaRPr lang="en-US" dirty="0"/>
          </a:p>
        </p:txBody>
      </p:sp>
    </p:spTree>
    <p:extLst>
      <p:ext uri="{BB962C8B-B14F-4D97-AF65-F5344CB8AC3E}">
        <p14:creationId xmlns:p14="http://schemas.microsoft.com/office/powerpoint/2010/main" val="4769253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2" name="Rectangle 11"/>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15235" y="805819"/>
            <a:ext cx="7843706"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20542" y="2056800"/>
            <a:ext cx="3807396"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6239" y="2056800"/>
            <a:ext cx="3812703"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03517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4" name="Rectangle 13"/>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8119" y="805819"/>
            <a:ext cx="7840823" cy="10770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18119" y="2054563"/>
            <a:ext cx="3809819" cy="713818"/>
          </a:xfrm>
        </p:spPr>
        <p:txBody>
          <a:bodyPr anchor="b">
            <a:noAutofit/>
          </a:bodyPr>
          <a:lstStyle>
            <a:lvl1pPr marL="0" indent="0" algn="l">
              <a:lnSpc>
                <a:spcPct val="100000"/>
              </a:lnSpc>
              <a:buNone/>
              <a:defRPr sz="2000" b="0" cap="none" baseline="0">
                <a:solidFill>
                  <a:schemeClr val="accent6"/>
                </a:solidFill>
              </a:defRPr>
            </a:lvl1pPr>
            <a:lvl2pPr marL="342898" indent="0">
              <a:buNone/>
              <a:defRPr sz="1500" b="1"/>
            </a:lvl2pPr>
            <a:lvl3pPr marL="685797" indent="0">
              <a:buNone/>
              <a:defRPr sz="1350" b="1"/>
            </a:lvl3pPr>
            <a:lvl4pPr marL="1028696" indent="0">
              <a:buNone/>
              <a:defRPr sz="1200" b="1"/>
            </a:lvl4pPr>
            <a:lvl5pPr marL="1371595" indent="0">
              <a:buNone/>
              <a:defRPr sz="1200" b="1"/>
            </a:lvl5pPr>
            <a:lvl6pPr marL="1714493" indent="0">
              <a:buNone/>
              <a:defRPr sz="1200" b="1"/>
            </a:lvl6pPr>
            <a:lvl7pPr marL="2057392" indent="0">
              <a:buNone/>
              <a:defRPr sz="1200" b="1"/>
            </a:lvl7pPr>
            <a:lvl8pPr marL="2400291" indent="0">
              <a:buNone/>
              <a:defRPr sz="1200" b="1"/>
            </a:lvl8pPr>
            <a:lvl9pPr marL="2743189" indent="0">
              <a:buNone/>
              <a:defRPr sz="1200" b="1"/>
            </a:lvl9pPr>
          </a:lstStyle>
          <a:p>
            <a:pPr lvl="0"/>
            <a:r>
              <a:rPr lang="en-US"/>
              <a:t>Click to edit Master text styles</a:t>
            </a:r>
          </a:p>
        </p:txBody>
      </p:sp>
      <p:sp>
        <p:nvSpPr>
          <p:cNvPr id="4" name="Content Placeholder 3"/>
          <p:cNvSpPr>
            <a:spLocks noGrp="1"/>
          </p:cNvSpPr>
          <p:nvPr>
            <p:ph sz="half" idx="2"/>
          </p:nvPr>
        </p:nvSpPr>
        <p:spPr>
          <a:xfrm>
            <a:off x="2616682" y="2851331"/>
            <a:ext cx="3811257"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6239" y="2054563"/>
            <a:ext cx="3812703" cy="713818"/>
          </a:xfrm>
        </p:spPr>
        <p:txBody>
          <a:bodyPr anchor="b">
            <a:noAutofit/>
          </a:bodyPr>
          <a:lstStyle>
            <a:lvl1pPr marL="0" indent="0" algn="l">
              <a:lnSpc>
                <a:spcPct val="100000"/>
              </a:lnSpc>
              <a:buNone/>
              <a:defRPr sz="2000" b="0" cap="none" baseline="0">
                <a:solidFill>
                  <a:schemeClr val="accent6"/>
                </a:solidFill>
              </a:defRPr>
            </a:lvl1pPr>
            <a:lvl2pPr marL="342898" indent="0">
              <a:buNone/>
              <a:defRPr sz="1500" b="1"/>
            </a:lvl2pPr>
            <a:lvl3pPr marL="685797" indent="0">
              <a:buNone/>
              <a:defRPr sz="1350" b="1"/>
            </a:lvl3pPr>
            <a:lvl4pPr marL="1028696" indent="0">
              <a:buNone/>
              <a:defRPr sz="1200" b="1"/>
            </a:lvl4pPr>
            <a:lvl5pPr marL="1371595" indent="0">
              <a:buNone/>
              <a:defRPr sz="1200" b="1"/>
            </a:lvl5pPr>
            <a:lvl6pPr marL="1714493" indent="0">
              <a:buNone/>
              <a:defRPr sz="1200" b="1"/>
            </a:lvl6pPr>
            <a:lvl7pPr marL="2057392" indent="0">
              <a:buNone/>
              <a:defRPr sz="1200" b="1"/>
            </a:lvl7pPr>
            <a:lvl8pPr marL="2400291" indent="0">
              <a:buNone/>
              <a:defRPr sz="1200" b="1"/>
            </a:lvl8pPr>
            <a:lvl9pPr marL="274318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646240" y="2851331"/>
            <a:ext cx="3812701"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850043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36487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D8BD707-D9CF-40AE-B4C6-C98DA3205C09}"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96424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572622" y="1127642"/>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81312" y="1296619"/>
            <a:ext cx="2827604" cy="1889075"/>
          </a:xfrm>
        </p:spPr>
        <p:txBody>
          <a:bodyPr anchor="b">
            <a:normAutofit/>
          </a:bodyPr>
          <a:lstStyle>
            <a:lvl1pPr algn="l">
              <a:defRPr sz="2000"/>
            </a:lvl1pPr>
          </a:lstStyle>
          <a:p>
            <a:r>
              <a:rPr lang="en-US"/>
              <a:t>Click to edit Master title style</a:t>
            </a:r>
            <a:endParaRPr lang="en-US" dirty="0"/>
          </a:p>
        </p:txBody>
      </p:sp>
      <p:sp>
        <p:nvSpPr>
          <p:cNvPr id="3" name="Content Placeholder 2"/>
          <p:cNvSpPr>
            <a:spLocks noGrp="1"/>
          </p:cNvSpPr>
          <p:nvPr>
            <p:ph idx="1"/>
          </p:nvPr>
        </p:nvSpPr>
        <p:spPr>
          <a:xfrm>
            <a:off x="5451384" y="805818"/>
            <a:ext cx="5007557"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81310" y="3186156"/>
            <a:ext cx="2827604" cy="2386397"/>
          </a:xfrm>
        </p:spPr>
        <p:txBody>
          <a:bodyPr>
            <a:normAutofit/>
          </a:bodyPr>
          <a:lstStyle>
            <a:lvl1pPr marL="0" indent="0" algn="l">
              <a:buNone/>
              <a:defRPr sz="1400"/>
            </a:lvl1pPr>
            <a:lvl2pPr marL="342898" indent="0">
              <a:buNone/>
              <a:defRPr sz="1050"/>
            </a:lvl2pPr>
            <a:lvl3pPr marL="685797" indent="0">
              <a:buNone/>
              <a:defRPr sz="900"/>
            </a:lvl3pPr>
            <a:lvl4pPr marL="1028696" indent="0">
              <a:buNone/>
              <a:defRPr sz="750"/>
            </a:lvl4pPr>
            <a:lvl5pPr marL="1371595" indent="0">
              <a:buNone/>
              <a:defRPr sz="750"/>
            </a:lvl5pPr>
            <a:lvl6pPr marL="1714493" indent="0">
              <a:buNone/>
              <a:defRPr sz="750"/>
            </a:lvl6pPr>
            <a:lvl7pPr marL="2057392" indent="0">
              <a:buNone/>
              <a:defRPr sz="750"/>
            </a:lvl7pPr>
            <a:lvl8pPr marL="2400291" indent="0">
              <a:buNone/>
              <a:defRPr sz="750"/>
            </a:lvl8pPr>
            <a:lvl9pPr marL="2743189"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65404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572622" y="1127642"/>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6110651" y="3229"/>
            <a:ext cx="497035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898" indent="0">
              <a:buNone/>
              <a:defRPr sz="2100"/>
            </a:lvl2pPr>
            <a:lvl3pPr marL="685797" indent="0">
              <a:buNone/>
              <a:defRPr sz="1800"/>
            </a:lvl3pPr>
            <a:lvl4pPr marL="1028696" indent="0">
              <a:buNone/>
              <a:defRPr sz="1500"/>
            </a:lvl4pPr>
            <a:lvl5pPr marL="1371595" indent="0">
              <a:buNone/>
              <a:defRPr sz="1500"/>
            </a:lvl5pPr>
            <a:lvl6pPr marL="1714493" indent="0">
              <a:buNone/>
              <a:defRPr sz="1500"/>
            </a:lvl6pPr>
            <a:lvl7pPr marL="2057392" indent="0">
              <a:buNone/>
              <a:defRPr sz="1500"/>
            </a:lvl7pPr>
            <a:lvl8pPr marL="2400291" indent="0">
              <a:buNone/>
              <a:defRPr sz="1500"/>
            </a:lvl8pPr>
            <a:lvl9pPr marL="2743189" indent="0">
              <a:buNone/>
              <a:defRPr sz="1500"/>
            </a:lvl9pPr>
          </a:lstStyle>
          <a:p>
            <a:r>
              <a:rPr lang="en-US"/>
              <a:t>Click icon to add picture</a:t>
            </a:r>
            <a:endParaRPr lang="en-US" dirty="0"/>
          </a:p>
        </p:txBody>
      </p:sp>
      <p:sp>
        <p:nvSpPr>
          <p:cNvPr id="2" name="Title 1"/>
          <p:cNvSpPr>
            <a:spLocks noGrp="1"/>
          </p:cNvSpPr>
          <p:nvPr>
            <p:ph type="title"/>
          </p:nvPr>
        </p:nvSpPr>
        <p:spPr>
          <a:xfrm>
            <a:off x="1982228" y="1296618"/>
            <a:ext cx="3470949" cy="1886308"/>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981312" y="3182928"/>
            <a:ext cx="3471725" cy="2386394"/>
          </a:xfrm>
        </p:spPr>
        <p:txBody>
          <a:bodyPr>
            <a:normAutofit/>
          </a:bodyPr>
          <a:lstStyle>
            <a:lvl1pPr marL="0" indent="0" algn="l">
              <a:buNone/>
              <a:defRPr sz="1600"/>
            </a:lvl1pPr>
            <a:lvl2pPr marL="342898" indent="0">
              <a:buNone/>
              <a:defRPr sz="1050"/>
            </a:lvl2pPr>
            <a:lvl3pPr marL="685797" indent="0">
              <a:buNone/>
              <a:defRPr sz="900"/>
            </a:lvl3pPr>
            <a:lvl4pPr marL="1028696" indent="0">
              <a:buNone/>
              <a:defRPr sz="750"/>
            </a:lvl4pPr>
            <a:lvl5pPr marL="1371595" indent="0">
              <a:buNone/>
              <a:defRPr sz="750"/>
            </a:lvl5pPr>
            <a:lvl6pPr marL="1714493" indent="0">
              <a:buNone/>
              <a:defRPr sz="750"/>
            </a:lvl6pPr>
            <a:lvl7pPr marL="2057392" indent="0">
              <a:buNone/>
              <a:defRPr sz="750"/>
            </a:lvl7pPr>
            <a:lvl8pPr marL="2400291" indent="0">
              <a:buNone/>
              <a:defRPr sz="750"/>
            </a:lvl8pPr>
            <a:lvl9pPr marL="2743189"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230868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9" y="808058"/>
            <a:ext cx="7847134"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27723" y="2049878"/>
            <a:ext cx="7631219"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46945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10303079"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132423"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19464" y="970410"/>
            <a:ext cx="6287255"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544349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394203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2402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03744-BF59-3765-0449-E6F3921684DF}"/>
              </a:ext>
            </a:extLst>
          </p:cNvPr>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3B2E0A6-63BD-8C5A-CE8D-058E4246D8F7}"/>
              </a:ext>
            </a:extLst>
          </p:cNvPr>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FB697E-0B7D-CA2B-5C7F-48B2B2F2CF05}"/>
              </a:ext>
            </a:extLst>
          </p:cNvPr>
          <p:cNvSpPr>
            <a:spLocks noGrp="1"/>
          </p:cNvSpPr>
          <p:nvPr>
            <p:ph type="dt" sz="half" idx="10"/>
          </p:nvPr>
        </p:nvSpPr>
        <p:spPr/>
        <p:txBody>
          <a:bodyPr/>
          <a:lstStyle/>
          <a:p>
            <a:fld id="{07AF3D38-6EC4-4663-BBF2-391C50D3D452}" type="datetime1">
              <a:rPr lang="en-US" smtClean="0"/>
              <a:t>11/6/2024</a:t>
            </a:fld>
            <a:endParaRPr lang="en-US" dirty="0"/>
          </a:p>
        </p:txBody>
      </p:sp>
      <p:sp>
        <p:nvSpPr>
          <p:cNvPr id="5" name="Footer Placeholder 4">
            <a:extLst>
              <a:ext uri="{FF2B5EF4-FFF2-40B4-BE49-F238E27FC236}">
                <a16:creationId xmlns:a16="http://schemas.microsoft.com/office/drawing/2014/main" id="{CD657205-E561-FDAE-022B-FBFDD6B6DAA4}"/>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6" name="Slide Number Placeholder 5">
            <a:extLst>
              <a:ext uri="{FF2B5EF4-FFF2-40B4-BE49-F238E27FC236}">
                <a16:creationId xmlns:a16="http://schemas.microsoft.com/office/drawing/2014/main" id="{25A0B095-5B64-F7EB-B0D7-9F428FFB00DB}"/>
              </a:ext>
            </a:extLst>
          </p:cNvPr>
          <p:cNvSpPr>
            <a:spLocks noGrp="1"/>
          </p:cNvSpPr>
          <p:nvPr>
            <p:ph type="sldNum" sz="quarter" idx="12"/>
          </p:nvPr>
        </p:nvSpPr>
        <p:spPr/>
        <p:txBody>
          <a:bodyPr/>
          <a:lstStyle>
            <a:lvl1pPr>
              <a:defRPr>
                <a:solidFill>
                  <a:schemeClr val="bg1"/>
                </a:solidFill>
              </a:defRPr>
            </a:lvl1pPr>
          </a:lstStyle>
          <a:p>
            <a:fld id="{C263D6C4-4840-40CC-AC84-17E24B3B7BDE}" type="slidenum">
              <a:rPr lang="en-US" smtClean="0"/>
              <a:pPr/>
              <a:t>‹#›</a:t>
            </a:fld>
            <a:endParaRPr lang="en-US" dirty="0"/>
          </a:p>
        </p:txBody>
      </p:sp>
    </p:spTree>
    <p:extLst>
      <p:ext uri="{BB962C8B-B14F-4D97-AF65-F5344CB8AC3E}">
        <p14:creationId xmlns:p14="http://schemas.microsoft.com/office/powerpoint/2010/main" val="3729264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314957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06166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8" y="2160983"/>
            <a:ext cx="4120896" cy="576262"/>
          </a:xfrm>
        </p:spPr>
        <p:txBody>
          <a:bodyPr anchor="b">
            <a:noAutofit/>
          </a:bodyPr>
          <a:lstStyle>
            <a:lvl1pPr marL="0" indent="0">
              <a:buNone/>
              <a:defRPr sz="2400" b="0"/>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8" y="2737246"/>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6"/>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50364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88651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347299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5"/>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70"/>
            <a:ext cx="3720243" cy="2584449"/>
          </a:xfrm>
        </p:spPr>
        <p:txBody>
          <a:bodyPr>
            <a:normAutofit/>
          </a:bodyPr>
          <a:lstStyle>
            <a:lvl1pPr marL="0" indent="0">
              <a:buNone/>
              <a:defRPr sz="1400"/>
            </a:lvl1pPr>
            <a:lvl2pPr marL="342898" indent="0">
              <a:buNone/>
              <a:defRPr sz="1050"/>
            </a:lvl2pPr>
            <a:lvl3pPr marL="685797" indent="0">
              <a:buNone/>
              <a:defRPr sz="900"/>
            </a:lvl3pPr>
            <a:lvl4pPr marL="1028696" indent="0">
              <a:buNone/>
              <a:defRPr sz="750"/>
            </a:lvl4pPr>
            <a:lvl5pPr marL="1371595" indent="0">
              <a:buNone/>
              <a:defRPr sz="750"/>
            </a:lvl5pPr>
            <a:lvl6pPr marL="1714493" indent="0">
              <a:buNone/>
              <a:defRPr sz="750"/>
            </a:lvl6pPr>
            <a:lvl7pPr marL="2057392" indent="0">
              <a:buNone/>
              <a:defRPr sz="750"/>
            </a:lvl7pPr>
            <a:lvl8pPr marL="2400291" indent="0">
              <a:buNone/>
              <a:defRPr sz="750"/>
            </a:lvl8pPr>
            <a:lvl9pPr marL="2743189"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61453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198" indent="0">
              <a:buNone/>
              <a:defRPr sz="1600"/>
            </a:lvl2pPr>
            <a:lvl3pPr marL="914396" indent="0">
              <a:buNone/>
              <a:defRPr sz="16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9"/>
            <a:ext cx="8463619" cy="674024"/>
          </a:xfrm>
        </p:spPr>
        <p:txBody>
          <a:bodyPr>
            <a:normAutofit/>
          </a:bodyPr>
          <a:lstStyle>
            <a:lvl1pPr marL="0" indent="0">
              <a:buNone/>
              <a:defRPr sz="12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59107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1" y="4470400"/>
            <a:ext cx="8463619" cy="1570962"/>
          </a:xfrm>
        </p:spPr>
        <p:txBody>
          <a:bodyPr anchor="ctr">
            <a:normAutofit/>
          </a:bodyPr>
          <a:lstStyle>
            <a:lvl1pPr marL="0" indent="0" algn="l">
              <a:buNone/>
              <a:defRPr sz="1800">
                <a:solidFill>
                  <a:schemeClr val="tx1">
                    <a:lumMod val="75000"/>
                    <a:lumOff val="25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33084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8" y="3632200"/>
            <a:ext cx="7226405" cy="381000"/>
          </a:xfrm>
        </p:spPr>
        <p:txBody>
          <a:bodyPr anchor="ctr">
            <a:noAutofit/>
          </a:bodyPr>
          <a:lstStyle>
            <a:lvl1pPr marL="0" indent="0">
              <a:buFontTx/>
              <a:buNone/>
              <a:defRPr sz="1600">
                <a:solidFill>
                  <a:schemeClr val="tx1">
                    <a:lumMod val="50000"/>
                    <a:lumOff val="50000"/>
                  </a:schemeClr>
                </a:solidFill>
              </a:defRPr>
            </a:lvl1pPr>
            <a:lvl2pPr marL="457198" indent="0">
              <a:buFontTx/>
              <a:buNone/>
              <a:defRPr/>
            </a:lvl2pPr>
            <a:lvl3pPr marL="914396" indent="0">
              <a:buFontTx/>
              <a:buNone/>
              <a:defRPr/>
            </a:lvl3pPr>
            <a:lvl4pPr marL="1371595" indent="0">
              <a:buFontTx/>
              <a:buNone/>
              <a:defRPr/>
            </a:lvl4pPr>
            <a:lvl5pPr marL="1828793"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643616"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7"/>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172060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5696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 Categor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3192536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7" y="4013200"/>
            <a:ext cx="8463621" cy="514248"/>
          </a:xfrm>
        </p:spPr>
        <p:txBody>
          <a:bodyPr anchor="b">
            <a:noAutofit/>
          </a:bodyPr>
          <a:lstStyle>
            <a:lvl1pPr marL="0" indent="0">
              <a:buFontTx/>
              <a:buNone/>
              <a:defRPr sz="2400">
                <a:solidFill>
                  <a:schemeClr val="tx1">
                    <a:lumMod val="75000"/>
                    <a:lumOff val="25000"/>
                  </a:schemeClr>
                </a:solidFill>
              </a:defRPr>
            </a:lvl1pPr>
            <a:lvl2pPr marL="457198" indent="0">
              <a:buFontTx/>
              <a:buNone/>
              <a:defRPr/>
            </a:lvl2pPr>
            <a:lvl3pPr marL="914396" indent="0">
              <a:buFontTx/>
              <a:buNone/>
              <a:defRPr/>
            </a:lvl3pPr>
            <a:lvl4pPr marL="1371595" indent="0">
              <a:buFontTx/>
              <a:buNone/>
              <a:defRPr/>
            </a:lvl4pPr>
            <a:lvl5pPr marL="1828793"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643616"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7"/>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257765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2" y="609600"/>
            <a:ext cx="8455286"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7" y="4013200"/>
            <a:ext cx="8463621" cy="514248"/>
          </a:xfrm>
        </p:spPr>
        <p:txBody>
          <a:bodyPr anchor="b">
            <a:noAutofit/>
          </a:bodyPr>
          <a:lstStyle>
            <a:lvl1pPr marL="0" indent="0">
              <a:buFontTx/>
              <a:buNone/>
              <a:defRPr sz="2400">
                <a:solidFill>
                  <a:schemeClr val="accent1"/>
                </a:solidFill>
              </a:defRPr>
            </a:lvl1pPr>
            <a:lvl2pPr marL="457198" indent="0">
              <a:buFontTx/>
              <a:buNone/>
              <a:defRPr/>
            </a:lvl2pPr>
            <a:lvl3pPr marL="914396" indent="0">
              <a:buFontTx/>
              <a:buNone/>
              <a:defRPr/>
            </a:lvl3pPr>
            <a:lvl4pPr marL="1371595" indent="0">
              <a:buFontTx/>
              <a:buNone/>
              <a:defRPr/>
            </a:lvl4pPr>
            <a:lvl5pPr marL="1828793"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416860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666622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800"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301217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651047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12524932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2049879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E791E-0396-4D81-9F5B-1AF3391E41C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15986233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E791E-0396-4D81-9F5B-1AF3391E41CC}"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28552492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E791E-0396-4D81-9F5B-1AF3391E41CC}"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748917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E791E-0396-4D81-9F5B-1AF3391E41CC}"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18896845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E791E-0396-4D81-9F5B-1AF3391E41C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11751693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19AEF-052E-45B4-9E5D-2D37BD74BE80}" type="slidenum">
              <a:rPr lang="en-US" smtClean="0"/>
              <a:t>‹#›</a:t>
            </a:fld>
            <a:endParaRPr lang="en-US"/>
          </a:p>
        </p:txBody>
      </p:sp>
      <p:sp>
        <p:nvSpPr>
          <p:cNvPr id="5" name="Date Placeholder 4"/>
          <p:cNvSpPr>
            <a:spLocks noGrp="1"/>
          </p:cNvSpPr>
          <p:nvPr>
            <p:ph type="dt" sz="half" idx="10"/>
          </p:nvPr>
        </p:nvSpPr>
        <p:spPr/>
        <p:txBody>
          <a:bodyPr/>
          <a:lstStyle/>
          <a:p>
            <a:fld id="{8C2E791E-0396-4D81-9F5B-1AF3391E41CC}" type="datetimeFigureOut">
              <a:rPr lang="en-US" smtClean="0"/>
              <a:t>11/6/2024</a:t>
            </a:fld>
            <a:endParaRPr lang="en-US"/>
          </a:p>
        </p:txBody>
      </p:sp>
    </p:spTree>
    <p:extLst>
      <p:ext uri="{BB962C8B-B14F-4D97-AF65-F5344CB8AC3E}">
        <p14:creationId xmlns:p14="http://schemas.microsoft.com/office/powerpoint/2010/main" val="1491132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180935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42205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3635788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347395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1233486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40584295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E791E-0396-4D81-9F5B-1AF3391E41C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19AEF-052E-45B4-9E5D-2D37BD74BE80}" type="slidenum">
              <a:rPr lang="en-US" smtClean="0"/>
              <a:t>‹#›</a:t>
            </a:fld>
            <a:endParaRPr lang="en-US"/>
          </a:p>
        </p:txBody>
      </p:sp>
    </p:spTree>
    <p:extLst>
      <p:ext uri="{BB962C8B-B14F-4D97-AF65-F5344CB8AC3E}">
        <p14:creationId xmlns:p14="http://schemas.microsoft.com/office/powerpoint/2010/main" val="3184883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Box 6">
            <a:extLst>
              <a:ext uri="{FF2B5EF4-FFF2-40B4-BE49-F238E27FC236}">
                <a16:creationId xmlns:a16="http://schemas.microsoft.com/office/drawing/2014/main" id="{CE3925DD-5C13-0C50-A19C-233D617C9A87}"/>
              </a:ext>
            </a:extLst>
          </p:cNvPr>
          <p:cNvSpPr txBox="1"/>
          <p:nvPr userDrawn="1"/>
        </p:nvSpPr>
        <p:spPr>
          <a:xfrm>
            <a:off x="5381624" y="6343748"/>
            <a:ext cx="7481721" cy="307777"/>
          </a:xfrm>
          <a:prstGeom prst="rect">
            <a:avLst/>
          </a:prstGeom>
          <a:noFill/>
        </p:spPr>
        <p:txBody>
          <a:bodyPr wrap="square" rtlCol="0">
            <a:spAutoFit/>
          </a:bodyPr>
          <a:lstStyle/>
          <a:p>
            <a:r>
              <a:rPr lang="en-US" sz="1400" dirty="0">
                <a:solidFill>
                  <a:schemeClr val="bg1"/>
                </a:solidFill>
              </a:rPr>
              <a:t>Remember to save your work before you proceed to the next screen.</a:t>
            </a:r>
          </a:p>
        </p:txBody>
      </p:sp>
    </p:spTree>
    <p:extLst>
      <p:ext uri="{BB962C8B-B14F-4D97-AF65-F5344CB8AC3E}">
        <p14:creationId xmlns:p14="http://schemas.microsoft.com/office/powerpoint/2010/main" val="4073704932"/>
      </p:ext>
    </p:extLst>
  </p:cSld>
  <p:clrMapOvr>
    <a:masterClrMapping/>
  </p:clrMapOvr>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4994-6DC2-D9D7-9DB0-60701F89A2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EEE600-554D-36BC-E52B-6E8960B513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E3460-0F81-1B41-4252-7A7876AE00F4}"/>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5" name="Footer Placeholder 4">
            <a:extLst>
              <a:ext uri="{FF2B5EF4-FFF2-40B4-BE49-F238E27FC236}">
                <a16:creationId xmlns:a16="http://schemas.microsoft.com/office/drawing/2014/main" id="{E5E380BF-1EEA-A9C7-F45B-41F35F5A6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685A4-D38F-DF29-2E45-40D4FAB0CAB8}"/>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25354902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1557-1C0A-34B2-E10F-838467AEF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40FAB-C00B-6782-1347-C4444755F9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5E4BD-CA06-0C86-AC99-27CDAE70F3E9}"/>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5" name="Footer Placeholder 4">
            <a:extLst>
              <a:ext uri="{FF2B5EF4-FFF2-40B4-BE49-F238E27FC236}">
                <a16:creationId xmlns:a16="http://schemas.microsoft.com/office/drawing/2014/main" id="{285B47D2-409B-8CC4-B4D5-466396809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C88C2-48FC-4CAC-94C5-C7A4CD797F7E}"/>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13121323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84F6-763A-5B5E-3927-6C0084A8EA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7D508D-669B-C59C-29F0-C00078C07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F9FD6-C488-6D4F-5FC3-FBC3BC148C69}"/>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5" name="Footer Placeholder 4">
            <a:extLst>
              <a:ext uri="{FF2B5EF4-FFF2-40B4-BE49-F238E27FC236}">
                <a16:creationId xmlns:a16="http://schemas.microsoft.com/office/drawing/2014/main" id="{8750D5E1-D17B-F2BE-34FF-868A2A898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63653-E0FD-73BD-1559-FA69B5417A75}"/>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37868897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2FAB-1066-B213-81E6-394BE21FB2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D2A82-1400-33E4-0D49-220069B801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B565C5-7336-0716-79AE-CE632AC73B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33932D-CDD8-C99F-8ECA-C7AEEAC6A8CB}"/>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6" name="Footer Placeholder 5">
            <a:extLst>
              <a:ext uri="{FF2B5EF4-FFF2-40B4-BE49-F238E27FC236}">
                <a16:creationId xmlns:a16="http://schemas.microsoft.com/office/drawing/2014/main" id="{5B402F82-71EC-FEEA-3425-0ADBA27D8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B558B-2799-9450-4AD4-5010777A8FFB}"/>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39126603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B151-9857-DCB2-672D-31A05CF0CF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4AD726-9CE5-F356-F6B5-53CCB19D8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E37F84-9495-1C01-8AE9-A193DBDCAC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B2919C-5166-EFB2-A2F1-9A379A90E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DF0E0C-7A89-BC42-F591-20EE8F5795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3967DE-BCBE-CC74-BFF2-E4B219CFF365}"/>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8" name="Footer Placeholder 7">
            <a:extLst>
              <a:ext uri="{FF2B5EF4-FFF2-40B4-BE49-F238E27FC236}">
                <a16:creationId xmlns:a16="http://schemas.microsoft.com/office/drawing/2014/main" id="{AF5B84D0-7A53-5040-E678-5692D5A10A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FFFF35-6211-C516-89B2-6460B076E52F}"/>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25360007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1FAC-C58D-0651-58D6-E4387AC9BE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E0953-5D13-02E3-DA77-19D265D85EE0}"/>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4" name="Footer Placeholder 3">
            <a:extLst>
              <a:ext uri="{FF2B5EF4-FFF2-40B4-BE49-F238E27FC236}">
                <a16:creationId xmlns:a16="http://schemas.microsoft.com/office/drawing/2014/main" id="{A17C2C7C-818A-4665-0F8C-FD35A9C55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9EAD5-AF3C-30AA-C220-B49ECE8FFCAB}"/>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22707913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45090-E290-944E-F4A0-3C45D4E9EE1C}"/>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3" name="Footer Placeholder 2">
            <a:extLst>
              <a:ext uri="{FF2B5EF4-FFF2-40B4-BE49-F238E27FC236}">
                <a16:creationId xmlns:a16="http://schemas.microsoft.com/office/drawing/2014/main" id="{FD4E58CC-40AB-15DB-0C59-69AB93BA00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324BD6-5CDF-B1E7-6F47-7FF301FB1F12}"/>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37789230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C6E0-BB3E-95D4-9BCD-75A63DF71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D066D4-A61A-EBD1-ECE7-051D3A7A8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5E78B-0356-95A5-A8FE-A978092A4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52B8A-A04B-69C0-2D46-67E92A3CFED7}"/>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6" name="Footer Placeholder 5">
            <a:extLst>
              <a:ext uri="{FF2B5EF4-FFF2-40B4-BE49-F238E27FC236}">
                <a16:creationId xmlns:a16="http://schemas.microsoft.com/office/drawing/2014/main" id="{89BE0898-2D59-9A68-4500-E62CB250A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DFC44-DFFA-FA8F-CAD0-5CA73A0786D4}"/>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13670841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F092-E278-6F1E-E387-7BBA09510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0A58C9-8A7A-A0A5-2CFC-01D0EB93A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39DEF-238E-2DC4-BF10-423C0E255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2E4620-5EDF-F5CB-E7A0-FE537B5F7B7B}"/>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6" name="Footer Placeholder 5">
            <a:extLst>
              <a:ext uri="{FF2B5EF4-FFF2-40B4-BE49-F238E27FC236}">
                <a16:creationId xmlns:a16="http://schemas.microsoft.com/office/drawing/2014/main" id="{05EC19F3-ACC7-8EA7-31BB-A271A92A2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2B32A-8FF8-B972-C1C5-C249535043D8}"/>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40180747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A3639-5140-D28E-018D-C3CB9C487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88C9D2-B922-1C9B-E8E5-44CDF86FE8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AFAF1-F50A-CAEF-9F50-512BB0119ED1}"/>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5" name="Footer Placeholder 4">
            <a:extLst>
              <a:ext uri="{FF2B5EF4-FFF2-40B4-BE49-F238E27FC236}">
                <a16:creationId xmlns:a16="http://schemas.microsoft.com/office/drawing/2014/main" id="{593D6285-8241-5205-8AF4-A93F10B51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468E3-5D1E-8D6A-C3C0-BADEC5C931E9}"/>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356746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9966960" y="6315075"/>
            <a:ext cx="1691640" cy="365125"/>
          </a:xfrm>
        </p:spPr>
        <p:txBody>
          <a:bodyPr/>
          <a:lstStyle>
            <a:lvl1pPr>
              <a:defRPr sz="1000">
                <a:solidFill>
                  <a:schemeClr val="bg1"/>
                </a:solidFill>
                <a:latin typeface="Trade Gothic LT Pro" panose="020B0503040303020004" pitchFamily="34" charset="0"/>
              </a:defRPr>
            </a:lvl1pPr>
          </a:lstStyle>
          <a:p>
            <a:r>
              <a:rPr lang="en-US" dirty="0"/>
              <a:t>	</a:t>
            </a:r>
            <a:fld id="{C263D6C4-4840-40CC-AC84-17E24B3B7BDE}" type="slidenum">
              <a:rPr lang="en-US" smtClean="0"/>
              <a:pPr/>
              <a:t>‹#›</a:t>
            </a:fld>
            <a:endParaRPr lang="en-US" noProof="0" dirty="0"/>
          </a:p>
        </p:txBody>
      </p:sp>
    </p:spTree>
    <p:extLst>
      <p:ext uri="{BB962C8B-B14F-4D97-AF65-F5344CB8AC3E}">
        <p14:creationId xmlns:p14="http://schemas.microsoft.com/office/powerpoint/2010/main" val="26367082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1613B4-8F1E-D190-4849-93C97EF7E2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4F3B3-EACD-2AEB-4FDA-3E8CAFDDF6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8BB37-E59A-D5F8-F155-A89E10CF6866}"/>
              </a:ext>
            </a:extLst>
          </p:cNvPr>
          <p:cNvSpPr>
            <a:spLocks noGrp="1"/>
          </p:cNvSpPr>
          <p:nvPr>
            <p:ph type="dt" sz="half" idx="10"/>
          </p:nvPr>
        </p:nvSpPr>
        <p:spPr/>
        <p:txBody>
          <a:bodyPr/>
          <a:lstStyle/>
          <a:p>
            <a:fld id="{D70A6951-0B28-43F6-8C3E-2E14AD9EF6DD}" type="datetimeFigureOut">
              <a:rPr lang="en-US" smtClean="0"/>
              <a:t>11/6/2024</a:t>
            </a:fld>
            <a:endParaRPr lang="en-US"/>
          </a:p>
        </p:txBody>
      </p:sp>
      <p:sp>
        <p:nvSpPr>
          <p:cNvPr id="5" name="Footer Placeholder 4">
            <a:extLst>
              <a:ext uri="{FF2B5EF4-FFF2-40B4-BE49-F238E27FC236}">
                <a16:creationId xmlns:a16="http://schemas.microsoft.com/office/drawing/2014/main" id="{0E26F4FF-5B17-0B32-4F16-90027ECA8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0AEA2-3A10-36C5-9AE5-802D7DD71152}"/>
              </a:ext>
            </a:extLst>
          </p:cNvPr>
          <p:cNvSpPr>
            <a:spLocks noGrp="1"/>
          </p:cNvSpPr>
          <p:nvPr>
            <p:ph type="sldNum" sz="quarter" idx="12"/>
          </p:nvPr>
        </p:nvSpPr>
        <p:spPr/>
        <p:txBody>
          <a:bodyPr/>
          <a:lstStyle/>
          <a:p>
            <a:fld id="{046DEAC4-D072-4D2D-ABE6-A97AF9EF2D27}" type="slidenum">
              <a:rPr lang="en-US" smtClean="0"/>
              <a:t>‹#›</a:t>
            </a:fld>
            <a:endParaRPr lang="en-US"/>
          </a:p>
        </p:txBody>
      </p:sp>
    </p:spTree>
    <p:extLst>
      <p:ext uri="{BB962C8B-B14F-4D97-AF65-F5344CB8AC3E}">
        <p14:creationId xmlns:p14="http://schemas.microsoft.com/office/powerpoint/2010/main" val="13389620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29213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70D0C-ABC9-A1BE-D590-358E8BAB92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C777D-180D-239B-6F58-6BADDE5AB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A5A99-B2B4-163C-633C-46A3A6D19FCD}"/>
              </a:ext>
            </a:extLst>
          </p:cNvPr>
          <p:cNvSpPr>
            <a:spLocks noGrp="1"/>
          </p:cNvSpPr>
          <p:nvPr>
            <p:ph type="dt" sz="half" idx="10"/>
          </p:nvPr>
        </p:nvSpPr>
        <p:spPr/>
        <p:txBody>
          <a:bodyPr/>
          <a:lstStyle/>
          <a:p>
            <a:fld id="{FDCB23DD-9DCE-4EA9-B72F-43B85BD6DBD6}" type="datetime1">
              <a:rPr lang="en-US" smtClean="0"/>
              <a:t>11/6/2024</a:t>
            </a:fld>
            <a:endParaRPr lang="en-US" dirty="0"/>
          </a:p>
        </p:txBody>
      </p:sp>
      <p:sp>
        <p:nvSpPr>
          <p:cNvPr id="5" name="Footer Placeholder 4">
            <a:extLst>
              <a:ext uri="{FF2B5EF4-FFF2-40B4-BE49-F238E27FC236}">
                <a16:creationId xmlns:a16="http://schemas.microsoft.com/office/drawing/2014/main" id="{64017AB3-C916-6B5E-FAA4-B7FA8EC449DB}"/>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6" name="Slide Number Placeholder 5">
            <a:extLst>
              <a:ext uri="{FF2B5EF4-FFF2-40B4-BE49-F238E27FC236}">
                <a16:creationId xmlns:a16="http://schemas.microsoft.com/office/drawing/2014/main" id="{61BC2965-AFC0-5E0F-9E3A-FC6097252DFD}"/>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BCEE1027-54B8-FD3D-B0EB-71BEB614D5C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F4A84CED-6856-E62A-6DAA-6BF8FEB9B783}"/>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466CC314-33DD-5C7D-A1CE-F4D76788CC83}"/>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6B5C920D-F35D-3A25-40A1-C395FDCFC3A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CBEE49C3-1B36-7EA6-9423-238965FB041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C55A7C2F-E9E5-BA07-8EC0-67A4DD7A185C}"/>
              </a:ext>
            </a:extLst>
          </p:cNvPr>
          <p:cNvGrpSpPr/>
          <p:nvPr userDrawn="1"/>
        </p:nvGrpSpPr>
        <p:grpSpPr>
          <a:xfrm rot="16200000">
            <a:off x="499388" y="-322655"/>
            <a:ext cx="535531" cy="645309"/>
            <a:chOff x="10945855" y="7317026"/>
            <a:chExt cx="2483924" cy="2993104"/>
          </a:xfrm>
        </p:grpSpPr>
        <p:sp>
          <p:nvSpPr>
            <p:cNvPr id="13" name="Freeform: Shape 12">
              <a:extLst>
                <a:ext uri="{FF2B5EF4-FFF2-40B4-BE49-F238E27FC236}">
                  <a16:creationId xmlns:a16="http://schemas.microsoft.com/office/drawing/2014/main" id="{B2CE7903-7D51-71AB-C42C-334841CABF66}"/>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842D4047-B463-8C69-3D88-E10D6CFA812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0AC8DE39-5B8B-A61C-8129-81321B8BFA4D}"/>
              </a:ext>
            </a:extLst>
          </p:cNvPr>
          <p:cNvGrpSpPr/>
          <p:nvPr userDrawn="1"/>
        </p:nvGrpSpPr>
        <p:grpSpPr>
          <a:xfrm>
            <a:off x="-1" y="1357409"/>
            <a:ext cx="12192001" cy="4846320"/>
            <a:chOff x="-1" y="1357409"/>
            <a:chExt cx="12192001" cy="4917518"/>
          </a:xfrm>
        </p:grpSpPr>
        <p:sp>
          <p:nvSpPr>
            <p:cNvPr id="16" name="Rectangle: Single Corner Snipped 15">
              <a:extLst>
                <a:ext uri="{FF2B5EF4-FFF2-40B4-BE49-F238E27FC236}">
                  <a16:creationId xmlns:a16="http://schemas.microsoft.com/office/drawing/2014/main" id="{7EA3B6F4-8597-3582-6DF8-0D084DA3F1A8}"/>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16">
              <a:extLst>
                <a:ext uri="{FF2B5EF4-FFF2-40B4-BE49-F238E27FC236}">
                  <a16:creationId xmlns:a16="http://schemas.microsoft.com/office/drawing/2014/main" id="{5080EE1F-5B8F-3A43-D81B-BB0DFF10BDA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17">
            <a:extLst>
              <a:ext uri="{FF2B5EF4-FFF2-40B4-BE49-F238E27FC236}">
                <a16:creationId xmlns:a16="http://schemas.microsoft.com/office/drawing/2014/main" id="{184BFF91-760C-624E-474D-B0F54570D1C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41493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678347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904560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486955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4C28-1C7D-3B6A-7290-8929CEDFAA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51AA43-11B5-05AC-3A3F-1D8E57D70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BBB71D-159B-2031-BC03-BDF1E260E4B2}"/>
              </a:ext>
            </a:extLst>
          </p:cNvPr>
          <p:cNvSpPr>
            <a:spLocks noGrp="1"/>
          </p:cNvSpPr>
          <p:nvPr>
            <p:ph type="dt" sz="half" idx="10"/>
          </p:nvPr>
        </p:nvSpPr>
        <p:spPr/>
        <p:txBody>
          <a:bodyPr/>
          <a:lstStyle/>
          <a:p>
            <a:fld id="{6B69DB66-A2C9-48C5-9579-51B53F9CD347}" type="datetime1">
              <a:rPr lang="en-US" smtClean="0"/>
              <a:t>11/6/2024</a:t>
            </a:fld>
            <a:endParaRPr lang="en-US"/>
          </a:p>
        </p:txBody>
      </p:sp>
      <p:sp>
        <p:nvSpPr>
          <p:cNvPr id="5" name="Footer Placeholder 4">
            <a:extLst>
              <a:ext uri="{FF2B5EF4-FFF2-40B4-BE49-F238E27FC236}">
                <a16:creationId xmlns:a16="http://schemas.microsoft.com/office/drawing/2014/main" id="{983EE4E1-BEDF-3DA6-96CE-8620FAB19D6D}"/>
              </a:ext>
            </a:extLst>
          </p:cNvPr>
          <p:cNvSpPr>
            <a:spLocks noGrp="1"/>
          </p:cNvSpPr>
          <p:nvPr>
            <p:ph type="ftr" sz="quarter" idx="11"/>
          </p:nvPr>
        </p:nvSpPr>
        <p:spPr/>
        <p:txBody>
          <a:bodyPr/>
          <a:lstStyle/>
          <a:p>
            <a:r>
              <a:rPr lang="en-US"/>
              <a:t>Remember to save your work before you move to the next screen.</a:t>
            </a:r>
          </a:p>
        </p:txBody>
      </p:sp>
      <p:sp>
        <p:nvSpPr>
          <p:cNvPr id="6" name="Slide Number Placeholder 5">
            <a:extLst>
              <a:ext uri="{FF2B5EF4-FFF2-40B4-BE49-F238E27FC236}">
                <a16:creationId xmlns:a16="http://schemas.microsoft.com/office/drawing/2014/main" id="{591DE130-BD26-3D74-EA7E-E49FF0BC9CDF}"/>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2690994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A926-B4AE-815D-93FA-D6360FC54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142EB1-D6DF-66E3-B172-53E30D946C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CCFEB-0A10-9390-D352-0A257F3B6A28}"/>
              </a:ext>
            </a:extLst>
          </p:cNvPr>
          <p:cNvSpPr>
            <a:spLocks noGrp="1"/>
          </p:cNvSpPr>
          <p:nvPr>
            <p:ph type="dt" sz="half" idx="10"/>
          </p:nvPr>
        </p:nvSpPr>
        <p:spPr/>
        <p:txBody>
          <a:bodyPr/>
          <a:lstStyle/>
          <a:p>
            <a:fld id="{D4607F3A-A2A1-422F-80EF-283250431415}" type="datetime1">
              <a:rPr lang="en-US" smtClean="0"/>
              <a:t>11/6/2024</a:t>
            </a:fld>
            <a:endParaRPr lang="en-US"/>
          </a:p>
        </p:txBody>
      </p:sp>
      <p:sp>
        <p:nvSpPr>
          <p:cNvPr id="5" name="Footer Placeholder 4">
            <a:extLst>
              <a:ext uri="{FF2B5EF4-FFF2-40B4-BE49-F238E27FC236}">
                <a16:creationId xmlns:a16="http://schemas.microsoft.com/office/drawing/2014/main" id="{D7E13170-C925-EB35-C1AC-C6CFEE769843}"/>
              </a:ext>
            </a:extLst>
          </p:cNvPr>
          <p:cNvSpPr>
            <a:spLocks noGrp="1"/>
          </p:cNvSpPr>
          <p:nvPr>
            <p:ph type="ftr" sz="quarter" idx="11"/>
          </p:nvPr>
        </p:nvSpPr>
        <p:spPr/>
        <p:txBody>
          <a:bodyPr/>
          <a:lstStyle/>
          <a:p>
            <a:r>
              <a:rPr lang="en-US"/>
              <a:t>Remember to save your work before you move to the next screen.</a:t>
            </a:r>
          </a:p>
        </p:txBody>
      </p:sp>
      <p:sp>
        <p:nvSpPr>
          <p:cNvPr id="6" name="Slide Number Placeholder 5">
            <a:extLst>
              <a:ext uri="{FF2B5EF4-FFF2-40B4-BE49-F238E27FC236}">
                <a16:creationId xmlns:a16="http://schemas.microsoft.com/office/drawing/2014/main" id="{4B4FB96E-3A4A-BD76-3939-06CFEDCDC89C}"/>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360993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C54C-55F1-BE6F-4DF1-3156E0EDA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0150D8-E3E8-D8DE-4298-113CD63EA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16E41-301E-FEE8-4C29-7DEFED6E5E42}"/>
              </a:ext>
            </a:extLst>
          </p:cNvPr>
          <p:cNvSpPr>
            <a:spLocks noGrp="1"/>
          </p:cNvSpPr>
          <p:nvPr>
            <p:ph type="dt" sz="half" idx="10"/>
          </p:nvPr>
        </p:nvSpPr>
        <p:spPr/>
        <p:txBody>
          <a:bodyPr/>
          <a:lstStyle/>
          <a:p>
            <a:fld id="{DFEF183C-705A-4FBB-819F-FFE9FE633105}" type="datetime1">
              <a:rPr lang="en-US" smtClean="0"/>
              <a:t>11/6/2024</a:t>
            </a:fld>
            <a:endParaRPr lang="en-US"/>
          </a:p>
        </p:txBody>
      </p:sp>
      <p:sp>
        <p:nvSpPr>
          <p:cNvPr id="5" name="Footer Placeholder 4">
            <a:extLst>
              <a:ext uri="{FF2B5EF4-FFF2-40B4-BE49-F238E27FC236}">
                <a16:creationId xmlns:a16="http://schemas.microsoft.com/office/drawing/2014/main" id="{43383C2A-DF29-9466-142E-F3913FCADD64}"/>
              </a:ext>
            </a:extLst>
          </p:cNvPr>
          <p:cNvSpPr>
            <a:spLocks noGrp="1"/>
          </p:cNvSpPr>
          <p:nvPr>
            <p:ph type="ftr" sz="quarter" idx="11"/>
          </p:nvPr>
        </p:nvSpPr>
        <p:spPr/>
        <p:txBody>
          <a:bodyPr/>
          <a:lstStyle/>
          <a:p>
            <a:r>
              <a:rPr lang="en-US"/>
              <a:t>Remember to save your work before you move to the next screen.</a:t>
            </a:r>
          </a:p>
        </p:txBody>
      </p:sp>
      <p:sp>
        <p:nvSpPr>
          <p:cNvPr id="6" name="Slide Number Placeholder 5">
            <a:extLst>
              <a:ext uri="{FF2B5EF4-FFF2-40B4-BE49-F238E27FC236}">
                <a16:creationId xmlns:a16="http://schemas.microsoft.com/office/drawing/2014/main" id="{32D39A7F-8705-8370-FD3F-9F631AB0AC79}"/>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3875066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8CAB-526A-1A0E-BB68-6C89EA497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471EA-C690-98D7-C82B-CF8C61E501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5BBD6E-5A50-0FC8-E017-A5D7BA3512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81125-D950-5020-EF4D-E5F6D217D591}"/>
              </a:ext>
            </a:extLst>
          </p:cNvPr>
          <p:cNvSpPr>
            <a:spLocks noGrp="1"/>
          </p:cNvSpPr>
          <p:nvPr>
            <p:ph type="dt" sz="half" idx="10"/>
          </p:nvPr>
        </p:nvSpPr>
        <p:spPr/>
        <p:txBody>
          <a:bodyPr/>
          <a:lstStyle/>
          <a:p>
            <a:fld id="{57FCAA53-FF15-490D-820B-EE52C8B4107A}" type="datetime1">
              <a:rPr lang="en-US" smtClean="0"/>
              <a:t>11/6/2024</a:t>
            </a:fld>
            <a:endParaRPr lang="en-US"/>
          </a:p>
        </p:txBody>
      </p:sp>
      <p:sp>
        <p:nvSpPr>
          <p:cNvPr id="6" name="Footer Placeholder 5">
            <a:extLst>
              <a:ext uri="{FF2B5EF4-FFF2-40B4-BE49-F238E27FC236}">
                <a16:creationId xmlns:a16="http://schemas.microsoft.com/office/drawing/2014/main" id="{28B7D7D4-F092-8C31-E509-1E0E76A07CE0}"/>
              </a:ext>
            </a:extLst>
          </p:cNvPr>
          <p:cNvSpPr>
            <a:spLocks noGrp="1"/>
          </p:cNvSpPr>
          <p:nvPr>
            <p:ph type="ftr" sz="quarter" idx="11"/>
          </p:nvPr>
        </p:nvSpPr>
        <p:spPr/>
        <p:txBody>
          <a:bodyPr/>
          <a:lstStyle/>
          <a:p>
            <a:r>
              <a:rPr lang="en-US"/>
              <a:t>Remember to save your work before you move to the next screen.</a:t>
            </a:r>
          </a:p>
        </p:txBody>
      </p:sp>
      <p:sp>
        <p:nvSpPr>
          <p:cNvPr id="7" name="Slide Number Placeholder 6">
            <a:extLst>
              <a:ext uri="{FF2B5EF4-FFF2-40B4-BE49-F238E27FC236}">
                <a16:creationId xmlns:a16="http://schemas.microsoft.com/office/drawing/2014/main" id="{30080581-4502-A62B-F51B-BC09F465E29D}"/>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338282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6DC0-BB2B-DC64-2A01-F16913CB32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EBFC5B-75E2-9870-5EA7-6FB6CCF2E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AD1E0-3EE1-DFF8-9BAB-3C0DD35AF8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A35E5-8A99-2DFC-8938-89BFBF613E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FADDDB-21A5-B910-7F02-0D6BECB661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E31A72-D836-8C00-CA01-CC03F760824C}"/>
              </a:ext>
            </a:extLst>
          </p:cNvPr>
          <p:cNvSpPr>
            <a:spLocks noGrp="1"/>
          </p:cNvSpPr>
          <p:nvPr>
            <p:ph type="dt" sz="half" idx="10"/>
          </p:nvPr>
        </p:nvSpPr>
        <p:spPr/>
        <p:txBody>
          <a:bodyPr/>
          <a:lstStyle/>
          <a:p>
            <a:fld id="{81015355-343C-44DA-A5FD-B5C1A1577BFB}" type="datetime1">
              <a:rPr lang="en-US" smtClean="0"/>
              <a:t>11/6/2024</a:t>
            </a:fld>
            <a:endParaRPr lang="en-US"/>
          </a:p>
        </p:txBody>
      </p:sp>
      <p:sp>
        <p:nvSpPr>
          <p:cNvPr id="8" name="Footer Placeholder 7">
            <a:extLst>
              <a:ext uri="{FF2B5EF4-FFF2-40B4-BE49-F238E27FC236}">
                <a16:creationId xmlns:a16="http://schemas.microsoft.com/office/drawing/2014/main" id="{8BE52DEC-C235-717A-C67E-369EF4CA1AC4}"/>
              </a:ext>
            </a:extLst>
          </p:cNvPr>
          <p:cNvSpPr>
            <a:spLocks noGrp="1"/>
          </p:cNvSpPr>
          <p:nvPr>
            <p:ph type="ftr" sz="quarter" idx="11"/>
          </p:nvPr>
        </p:nvSpPr>
        <p:spPr/>
        <p:txBody>
          <a:bodyPr/>
          <a:lstStyle/>
          <a:p>
            <a:r>
              <a:rPr lang="en-US"/>
              <a:t>Remember to save your work before you move to the next screen.</a:t>
            </a:r>
          </a:p>
        </p:txBody>
      </p:sp>
      <p:sp>
        <p:nvSpPr>
          <p:cNvPr id="9" name="Slide Number Placeholder 8">
            <a:extLst>
              <a:ext uri="{FF2B5EF4-FFF2-40B4-BE49-F238E27FC236}">
                <a16:creationId xmlns:a16="http://schemas.microsoft.com/office/drawing/2014/main" id="{96CD8D3F-ACB9-3240-C7B8-04DA410DDD0F}"/>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4177585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5464-654D-140F-EE53-9C859094A6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B45030-6FEE-C17D-39AD-F90CCB62724B}"/>
              </a:ext>
            </a:extLst>
          </p:cNvPr>
          <p:cNvSpPr>
            <a:spLocks noGrp="1"/>
          </p:cNvSpPr>
          <p:nvPr>
            <p:ph type="dt" sz="half" idx="10"/>
          </p:nvPr>
        </p:nvSpPr>
        <p:spPr/>
        <p:txBody>
          <a:bodyPr/>
          <a:lstStyle/>
          <a:p>
            <a:fld id="{F8B66F28-A2FC-45A9-9B7F-7EF7908C84E6}" type="datetime1">
              <a:rPr lang="en-US" smtClean="0"/>
              <a:t>11/6/2024</a:t>
            </a:fld>
            <a:endParaRPr lang="en-US"/>
          </a:p>
        </p:txBody>
      </p:sp>
      <p:sp>
        <p:nvSpPr>
          <p:cNvPr id="4" name="Footer Placeholder 3">
            <a:extLst>
              <a:ext uri="{FF2B5EF4-FFF2-40B4-BE49-F238E27FC236}">
                <a16:creationId xmlns:a16="http://schemas.microsoft.com/office/drawing/2014/main" id="{D3260C43-AAE5-1FF2-0E37-E336CFF2F87F}"/>
              </a:ext>
            </a:extLst>
          </p:cNvPr>
          <p:cNvSpPr>
            <a:spLocks noGrp="1"/>
          </p:cNvSpPr>
          <p:nvPr>
            <p:ph type="ftr" sz="quarter" idx="11"/>
          </p:nvPr>
        </p:nvSpPr>
        <p:spPr/>
        <p:txBody>
          <a:bodyPr/>
          <a:lstStyle/>
          <a:p>
            <a:r>
              <a:rPr lang="en-US"/>
              <a:t>Remember to save your work before you move to the next screen.</a:t>
            </a:r>
          </a:p>
        </p:txBody>
      </p:sp>
      <p:sp>
        <p:nvSpPr>
          <p:cNvPr id="5" name="Slide Number Placeholder 4">
            <a:extLst>
              <a:ext uri="{FF2B5EF4-FFF2-40B4-BE49-F238E27FC236}">
                <a16:creationId xmlns:a16="http://schemas.microsoft.com/office/drawing/2014/main" id="{0790F99C-0943-2CC6-E265-74F12722C605}"/>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20317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04AF-DB4D-A052-175B-A49CA47360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137839-5500-1333-5E0C-B0A4B9B996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400AEE-72D6-5F40-E662-506914C7669A}"/>
              </a:ext>
            </a:extLst>
          </p:cNvPr>
          <p:cNvSpPr>
            <a:spLocks noGrp="1"/>
          </p:cNvSpPr>
          <p:nvPr>
            <p:ph type="dt" sz="half" idx="10"/>
          </p:nvPr>
        </p:nvSpPr>
        <p:spPr/>
        <p:txBody>
          <a:bodyPr/>
          <a:lstStyle/>
          <a:p>
            <a:fld id="{33A35194-6BA8-43B5-BE18-906462CEC7BB}" type="datetime1">
              <a:rPr lang="en-US" smtClean="0"/>
              <a:t>11/6/2024</a:t>
            </a:fld>
            <a:endParaRPr lang="en-US" dirty="0"/>
          </a:p>
        </p:txBody>
      </p:sp>
      <p:sp>
        <p:nvSpPr>
          <p:cNvPr id="5" name="Footer Placeholder 4">
            <a:extLst>
              <a:ext uri="{FF2B5EF4-FFF2-40B4-BE49-F238E27FC236}">
                <a16:creationId xmlns:a16="http://schemas.microsoft.com/office/drawing/2014/main" id="{779BF0AC-215D-99A2-43E1-4101FFC61AF5}"/>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6" name="Slide Number Placeholder 5">
            <a:extLst>
              <a:ext uri="{FF2B5EF4-FFF2-40B4-BE49-F238E27FC236}">
                <a16:creationId xmlns:a16="http://schemas.microsoft.com/office/drawing/2014/main" id="{B7DC5434-887F-BECF-DE56-9B438F1DBC99}"/>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59FCAF60-3D5B-239B-5780-BC5C013B80CD}"/>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D004CDA8-16FD-3BAB-1AFA-351CA9EAE010}"/>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7A297321-3CC4-A56A-DE63-8FDFC6984CFC}"/>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308F222E-DDE1-4FF7-9504-6ECAB30EE08C}"/>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4B58BAF9-7FCA-1E24-4B7E-D630E952A514}"/>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40367F41-6227-F4B5-41BB-BBA3B418408F}"/>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638C82D4-88DE-6770-9A38-C1BA92C984B3}"/>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E94252BA-E30A-1544-B456-1DB16FF1AFD5}"/>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02374EA6-5EEC-1EA8-D4FE-F73320C85DFC}"/>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E056C55A-FB84-CC70-FAAC-7E873EB84477}"/>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2F2866F2-C411-0C2E-118D-E5FC7233A26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5FD8954A-70AD-DD47-0E79-1A831ED70FEA}"/>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75B14439-C2AD-401F-F60F-12ADB4A47A47}"/>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07EF3532-1B25-2735-AC0A-19AFB9779B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FD2CCF8D-60DA-4618-F37F-AD4C4D878899}"/>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329036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D6D21-7856-5B70-E617-0A68C6921538}"/>
              </a:ext>
            </a:extLst>
          </p:cNvPr>
          <p:cNvSpPr>
            <a:spLocks noGrp="1"/>
          </p:cNvSpPr>
          <p:nvPr>
            <p:ph type="dt" sz="half" idx="10"/>
          </p:nvPr>
        </p:nvSpPr>
        <p:spPr/>
        <p:txBody>
          <a:bodyPr/>
          <a:lstStyle/>
          <a:p>
            <a:fld id="{095B4942-605C-426A-A81F-54790B9EEEE1}" type="datetime1">
              <a:rPr lang="en-US" smtClean="0"/>
              <a:t>11/6/2024</a:t>
            </a:fld>
            <a:endParaRPr lang="en-US"/>
          </a:p>
        </p:txBody>
      </p:sp>
      <p:sp>
        <p:nvSpPr>
          <p:cNvPr id="3" name="Footer Placeholder 2">
            <a:extLst>
              <a:ext uri="{FF2B5EF4-FFF2-40B4-BE49-F238E27FC236}">
                <a16:creationId xmlns:a16="http://schemas.microsoft.com/office/drawing/2014/main" id="{3B41B131-6F72-59E5-EA39-C9A150FC115B}"/>
              </a:ext>
            </a:extLst>
          </p:cNvPr>
          <p:cNvSpPr>
            <a:spLocks noGrp="1"/>
          </p:cNvSpPr>
          <p:nvPr>
            <p:ph type="ftr" sz="quarter" idx="11"/>
          </p:nvPr>
        </p:nvSpPr>
        <p:spPr/>
        <p:txBody>
          <a:bodyPr/>
          <a:lstStyle/>
          <a:p>
            <a:r>
              <a:rPr lang="en-US"/>
              <a:t>Remember to save your work before you move to the next screen.</a:t>
            </a:r>
          </a:p>
        </p:txBody>
      </p:sp>
      <p:sp>
        <p:nvSpPr>
          <p:cNvPr id="4" name="Slide Number Placeholder 3">
            <a:extLst>
              <a:ext uri="{FF2B5EF4-FFF2-40B4-BE49-F238E27FC236}">
                <a16:creationId xmlns:a16="http://schemas.microsoft.com/office/drawing/2014/main" id="{52A4BFEC-36EF-C39D-D4E9-EC431FA2157E}"/>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670815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D6EA-F4B6-E34F-C26C-0926574F4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752828-D131-E3F2-992B-A5058BD23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A48669-8FDA-BDB9-3B55-2D1521A0B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33E68-B61F-84BB-88BD-5357BF5F72F1}"/>
              </a:ext>
            </a:extLst>
          </p:cNvPr>
          <p:cNvSpPr>
            <a:spLocks noGrp="1"/>
          </p:cNvSpPr>
          <p:nvPr>
            <p:ph type="dt" sz="half" idx="10"/>
          </p:nvPr>
        </p:nvSpPr>
        <p:spPr/>
        <p:txBody>
          <a:bodyPr/>
          <a:lstStyle/>
          <a:p>
            <a:fld id="{DE62F480-D48B-4F40-A335-1BD2101E80EF}" type="datetime1">
              <a:rPr lang="en-US" smtClean="0"/>
              <a:t>11/6/2024</a:t>
            </a:fld>
            <a:endParaRPr lang="en-US"/>
          </a:p>
        </p:txBody>
      </p:sp>
      <p:sp>
        <p:nvSpPr>
          <p:cNvPr id="6" name="Footer Placeholder 5">
            <a:extLst>
              <a:ext uri="{FF2B5EF4-FFF2-40B4-BE49-F238E27FC236}">
                <a16:creationId xmlns:a16="http://schemas.microsoft.com/office/drawing/2014/main" id="{6E10AC61-848F-90DE-5F16-99D060A16E19}"/>
              </a:ext>
            </a:extLst>
          </p:cNvPr>
          <p:cNvSpPr>
            <a:spLocks noGrp="1"/>
          </p:cNvSpPr>
          <p:nvPr>
            <p:ph type="ftr" sz="quarter" idx="11"/>
          </p:nvPr>
        </p:nvSpPr>
        <p:spPr/>
        <p:txBody>
          <a:bodyPr/>
          <a:lstStyle/>
          <a:p>
            <a:r>
              <a:rPr lang="en-US"/>
              <a:t>Remember to save your work before you move to the next screen.</a:t>
            </a:r>
          </a:p>
        </p:txBody>
      </p:sp>
      <p:sp>
        <p:nvSpPr>
          <p:cNvPr id="7" name="Slide Number Placeholder 6">
            <a:extLst>
              <a:ext uri="{FF2B5EF4-FFF2-40B4-BE49-F238E27FC236}">
                <a16:creationId xmlns:a16="http://schemas.microsoft.com/office/drawing/2014/main" id="{8D50B98C-6E36-9B76-922B-5424F6B817F8}"/>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3260925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8E3E-F3D7-AD7B-DAD9-F52ADF2DA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A9216-A15C-8634-A43E-E2D836C7CB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2D2B20-A209-09E8-10EC-CAA96EBCF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F94F-E052-EFDB-682D-098C0E0E0108}"/>
              </a:ext>
            </a:extLst>
          </p:cNvPr>
          <p:cNvSpPr>
            <a:spLocks noGrp="1"/>
          </p:cNvSpPr>
          <p:nvPr>
            <p:ph type="dt" sz="half" idx="10"/>
          </p:nvPr>
        </p:nvSpPr>
        <p:spPr/>
        <p:txBody>
          <a:bodyPr/>
          <a:lstStyle/>
          <a:p>
            <a:fld id="{7F023A62-17B3-4C8A-BAB6-0B3411FFCC1E}" type="datetime1">
              <a:rPr lang="en-US" smtClean="0"/>
              <a:t>11/6/2024</a:t>
            </a:fld>
            <a:endParaRPr lang="en-US"/>
          </a:p>
        </p:txBody>
      </p:sp>
      <p:sp>
        <p:nvSpPr>
          <p:cNvPr id="6" name="Footer Placeholder 5">
            <a:extLst>
              <a:ext uri="{FF2B5EF4-FFF2-40B4-BE49-F238E27FC236}">
                <a16:creationId xmlns:a16="http://schemas.microsoft.com/office/drawing/2014/main" id="{FE567770-5CE8-BA65-DA08-889D81D68163}"/>
              </a:ext>
            </a:extLst>
          </p:cNvPr>
          <p:cNvSpPr>
            <a:spLocks noGrp="1"/>
          </p:cNvSpPr>
          <p:nvPr>
            <p:ph type="ftr" sz="quarter" idx="11"/>
          </p:nvPr>
        </p:nvSpPr>
        <p:spPr/>
        <p:txBody>
          <a:bodyPr/>
          <a:lstStyle/>
          <a:p>
            <a:r>
              <a:rPr lang="en-US"/>
              <a:t>Remember to save your work before you move to the next screen.</a:t>
            </a:r>
          </a:p>
        </p:txBody>
      </p:sp>
      <p:sp>
        <p:nvSpPr>
          <p:cNvPr id="7" name="Slide Number Placeholder 6">
            <a:extLst>
              <a:ext uri="{FF2B5EF4-FFF2-40B4-BE49-F238E27FC236}">
                <a16:creationId xmlns:a16="http://schemas.microsoft.com/office/drawing/2014/main" id="{571F16E5-EB4E-F2BD-BD09-A53E9D5AB42C}"/>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2216309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3D37-D080-BD2E-F7B8-2DC1D8C402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2E2FA-9A4A-1692-67E1-AECEAA2A2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FEEA2-6366-B10C-A120-7DFEAEAF0203}"/>
              </a:ext>
            </a:extLst>
          </p:cNvPr>
          <p:cNvSpPr>
            <a:spLocks noGrp="1"/>
          </p:cNvSpPr>
          <p:nvPr>
            <p:ph type="dt" sz="half" idx="10"/>
          </p:nvPr>
        </p:nvSpPr>
        <p:spPr/>
        <p:txBody>
          <a:bodyPr/>
          <a:lstStyle/>
          <a:p>
            <a:fld id="{15C23E44-5950-4541-9894-0FCDE4318C2F}" type="datetime1">
              <a:rPr lang="en-US" smtClean="0"/>
              <a:t>11/6/2024</a:t>
            </a:fld>
            <a:endParaRPr lang="en-US"/>
          </a:p>
        </p:txBody>
      </p:sp>
      <p:sp>
        <p:nvSpPr>
          <p:cNvPr id="5" name="Footer Placeholder 4">
            <a:extLst>
              <a:ext uri="{FF2B5EF4-FFF2-40B4-BE49-F238E27FC236}">
                <a16:creationId xmlns:a16="http://schemas.microsoft.com/office/drawing/2014/main" id="{6DB1B074-E12A-B087-B038-4AEE1A0BD456}"/>
              </a:ext>
            </a:extLst>
          </p:cNvPr>
          <p:cNvSpPr>
            <a:spLocks noGrp="1"/>
          </p:cNvSpPr>
          <p:nvPr>
            <p:ph type="ftr" sz="quarter" idx="11"/>
          </p:nvPr>
        </p:nvSpPr>
        <p:spPr/>
        <p:txBody>
          <a:bodyPr/>
          <a:lstStyle/>
          <a:p>
            <a:r>
              <a:rPr lang="en-US"/>
              <a:t>Remember to save your work before you move to the next screen.</a:t>
            </a:r>
          </a:p>
        </p:txBody>
      </p:sp>
      <p:sp>
        <p:nvSpPr>
          <p:cNvPr id="6" name="Slide Number Placeholder 5">
            <a:extLst>
              <a:ext uri="{FF2B5EF4-FFF2-40B4-BE49-F238E27FC236}">
                <a16:creationId xmlns:a16="http://schemas.microsoft.com/office/drawing/2014/main" id="{754A6229-CB39-1DEA-7CA3-40C013041955}"/>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2079542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5BA14-2922-5207-D53F-FAC37FB4EC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B97AFE-3E03-52F4-238C-83B2D62CCA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F5C3D-ED4D-CFB9-2E4C-CBDCA214C380}"/>
              </a:ext>
            </a:extLst>
          </p:cNvPr>
          <p:cNvSpPr>
            <a:spLocks noGrp="1"/>
          </p:cNvSpPr>
          <p:nvPr>
            <p:ph type="dt" sz="half" idx="10"/>
          </p:nvPr>
        </p:nvSpPr>
        <p:spPr/>
        <p:txBody>
          <a:bodyPr/>
          <a:lstStyle/>
          <a:p>
            <a:fld id="{B4160ADB-BD78-4D4E-8E5D-89DE7B8A8515}" type="datetime1">
              <a:rPr lang="en-US" smtClean="0"/>
              <a:t>11/6/2024</a:t>
            </a:fld>
            <a:endParaRPr lang="en-US"/>
          </a:p>
        </p:txBody>
      </p:sp>
      <p:sp>
        <p:nvSpPr>
          <p:cNvPr id="5" name="Footer Placeholder 4">
            <a:extLst>
              <a:ext uri="{FF2B5EF4-FFF2-40B4-BE49-F238E27FC236}">
                <a16:creationId xmlns:a16="http://schemas.microsoft.com/office/drawing/2014/main" id="{DE6D4F92-FE1A-2C2C-EF98-9272CC497B27}"/>
              </a:ext>
            </a:extLst>
          </p:cNvPr>
          <p:cNvSpPr>
            <a:spLocks noGrp="1"/>
          </p:cNvSpPr>
          <p:nvPr>
            <p:ph type="ftr" sz="quarter" idx="11"/>
          </p:nvPr>
        </p:nvSpPr>
        <p:spPr/>
        <p:txBody>
          <a:bodyPr/>
          <a:lstStyle/>
          <a:p>
            <a:r>
              <a:rPr lang="en-US"/>
              <a:t>Remember to save your work before you move to the next screen.</a:t>
            </a:r>
          </a:p>
        </p:txBody>
      </p:sp>
      <p:sp>
        <p:nvSpPr>
          <p:cNvPr id="6" name="Slide Number Placeholder 5">
            <a:extLst>
              <a:ext uri="{FF2B5EF4-FFF2-40B4-BE49-F238E27FC236}">
                <a16:creationId xmlns:a16="http://schemas.microsoft.com/office/drawing/2014/main" id="{FD39D273-782C-B1E3-73D1-ABDDB4CB4942}"/>
              </a:ext>
            </a:extLst>
          </p:cNvPr>
          <p:cNvSpPr>
            <a:spLocks noGrp="1"/>
          </p:cNvSpPr>
          <p:nvPr>
            <p:ph type="sldNum" sz="quarter" idx="12"/>
          </p:nvPr>
        </p:nvSpPr>
        <p:spPr/>
        <p:txBody>
          <a:bodyPr/>
          <a:lstStyle/>
          <a:p>
            <a:fld id="{9AC785DC-4CBE-48C8-AA10-CDC3CC6F6FA7}" type="slidenum">
              <a:rPr lang="en-US" smtClean="0"/>
              <a:t>‹#›</a:t>
            </a:fld>
            <a:endParaRPr lang="en-US"/>
          </a:p>
        </p:txBody>
      </p:sp>
    </p:spTree>
    <p:extLst>
      <p:ext uri="{BB962C8B-B14F-4D97-AF65-F5344CB8AC3E}">
        <p14:creationId xmlns:p14="http://schemas.microsoft.com/office/powerpoint/2010/main" val="334368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160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395996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3325954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0DF809-FFE8-4CF9-84C4-BABC32BF982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599659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0DF809-FFE8-4CF9-84C4-BABC32BF9824}"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21436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630B-2D0D-DDA8-D42B-B096E87E6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25FE3-ADDF-B06A-9A74-F03F1BD54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DCB0A7-6FB4-D0D8-15C8-A8C1C79FB6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05505D-E56B-E498-4B79-1FBCB3A7A0F5}"/>
              </a:ext>
            </a:extLst>
          </p:cNvPr>
          <p:cNvSpPr>
            <a:spLocks noGrp="1"/>
          </p:cNvSpPr>
          <p:nvPr>
            <p:ph type="dt" sz="half" idx="10"/>
          </p:nvPr>
        </p:nvSpPr>
        <p:spPr/>
        <p:txBody>
          <a:bodyPr/>
          <a:lstStyle/>
          <a:p>
            <a:fld id="{DFE575FC-EB2C-4DD8-BBA2-981528918FF0}" type="datetime1">
              <a:rPr lang="en-US" smtClean="0"/>
              <a:t>11/6/2024</a:t>
            </a:fld>
            <a:endParaRPr lang="en-US" dirty="0"/>
          </a:p>
        </p:txBody>
      </p:sp>
      <p:sp>
        <p:nvSpPr>
          <p:cNvPr id="6" name="Footer Placeholder 5">
            <a:extLst>
              <a:ext uri="{FF2B5EF4-FFF2-40B4-BE49-F238E27FC236}">
                <a16:creationId xmlns:a16="http://schemas.microsoft.com/office/drawing/2014/main" id="{3B7DA75E-005A-E52C-5802-31E2377A7FEE}"/>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7" name="Slide Number Placeholder 6">
            <a:extLst>
              <a:ext uri="{FF2B5EF4-FFF2-40B4-BE49-F238E27FC236}">
                <a16:creationId xmlns:a16="http://schemas.microsoft.com/office/drawing/2014/main" id="{D02CCE96-3EFB-F2D7-2ECC-3AD1D3CDE4BF}"/>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5312260C-31E6-68A5-E6E8-16FFD9E786E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720F7938-E610-BE87-1E97-1E40EFD88CD3}"/>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F44FE578-9478-B1D8-A11F-BBAC7234BBEA}"/>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F0E38257-293D-E30A-7F3F-A930262190F5}"/>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281B61BC-0DBB-AB5A-A0A2-44E85E628EC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DDAAC74-40C5-F6B7-C6B0-8F9D280149FA}"/>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0AB95B1B-4CF7-A769-5772-C2E5C6E6411E}"/>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3ECDE1E4-60AB-DC34-D887-EFCBB701C4D3}"/>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800CA79F-8A7C-6D7E-2651-9DC5E0EE46AC}"/>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79FDFC21-CAEC-C1B3-19AA-6DA5A0CFED62}"/>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17">
              <a:extLst>
                <a:ext uri="{FF2B5EF4-FFF2-40B4-BE49-F238E27FC236}">
                  <a16:creationId xmlns:a16="http://schemas.microsoft.com/office/drawing/2014/main" id="{570EB67D-3C06-F4FA-96A1-318E81EDEC0F}"/>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D1588D35-6429-0000-4605-954AE1ED9EA7}"/>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41648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0DF809-FFE8-4CF9-84C4-BABC32BF9824}"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4235179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DF809-FFE8-4CF9-84C4-BABC32BF9824}"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50842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0DF809-FFE8-4CF9-84C4-BABC32BF982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2530672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0DF809-FFE8-4CF9-84C4-BABC32BF982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444854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FC0DF809-FFE8-4CF9-84C4-BABC32BF9824}"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417446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3926252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35183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1338944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96651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238033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27BF-69E5-65FC-E4F9-95758D9471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514254-1A9A-9265-ACE1-665ABCDC3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FC33D-7F90-8778-BB67-9078B1C7F9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D083C0-4282-0A8B-5B95-79453EEC5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BC8386-EBFA-297A-8ED6-0285E6BCB1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82A20B-CE37-4C6E-EB49-925D1BFEB8E2}"/>
              </a:ext>
            </a:extLst>
          </p:cNvPr>
          <p:cNvSpPr>
            <a:spLocks noGrp="1"/>
          </p:cNvSpPr>
          <p:nvPr>
            <p:ph type="dt" sz="half" idx="10"/>
          </p:nvPr>
        </p:nvSpPr>
        <p:spPr/>
        <p:txBody>
          <a:bodyPr/>
          <a:lstStyle/>
          <a:p>
            <a:fld id="{B519FAB1-2DA0-4F5F-B55B-F8094067D8BE}" type="datetime1">
              <a:rPr lang="en-US" smtClean="0"/>
              <a:t>11/6/2024</a:t>
            </a:fld>
            <a:endParaRPr lang="en-US" dirty="0"/>
          </a:p>
        </p:txBody>
      </p:sp>
      <p:sp>
        <p:nvSpPr>
          <p:cNvPr id="8" name="Footer Placeholder 7">
            <a:extLst>
              <a:ext uri="{FF2B5EF4-FFF2-40B4-BE49-F238E27FC236}">
                <a16:creationId xmlns:a16="http://schemas.microsoft.com/office/drawing/2014/main" id="{36E74009-3BB9-ABCE-0503-35E7C0940D4E}"/>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9" name="Slide Number Placeholder 8">
            <a:extLst>
              <a:ext uri="{FF2B5EF4-FFF2-40B4-BE49-F238E27FC236}">
                <a16:creationId xmlns:a16="http://schemas.microsoft.com/office/drawing/2014/main" id="{EFADECC5-CCE1-6128-5105-1A46EA873B42}"/>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10" name="Rectangle 9">
            <a:extLst>
              <a:ext uri="{FF2B5EF4-FFF2-40B4-BE49-F238E27FC236}">
                <a16:creationId xmlns:a16="http://schemas.microsoft.com/office/drawing/2014/main" id="{62D43276-06FB-F4CD-16B5-E4AED91383CB}"/>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92CB70EE-992A-1AD3-57DF-8A48F446CF65}"/>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F731B1A8-6EE3-176D-350F-F741F8A1574A}"/>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81F59B69-719F-EF87-AEAF-EEBFFF6B212D}"/>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A6B7A238-5462-11FB-EBD2-0D76C97A294A}"/>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0386B8BD-77D7-A0A8-7EC8-B53A6FF8D128}"/>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639928E-D34E-F145-DC5C-2870DE57A542}"/>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7E9A0D30-0C7C-ED55-4071-54DEEF0B6378}"/>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 17">
            <a:extLst>
              <a:ext uri="{FF2B5EF4-FFF2-40B4-BE49-F238E27FC236}">
                <a16:creationId xmlns:a16="http://schemas.microsoft.com/office/drawing/2014/main" id="{DC93925E-DED7-A6A7-C8DF-3F27CE851BED}"/>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ED738C0F-F5B4-2DB1-B07F-FEC9489D2F45}"/>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0" name="Rectangle: Single Corner Snipped 19">
              <a:extLst>
                <a:ext uri="{FF2B5EF4-FFF2-40B4-BE49-F238E27FC236}">
                  <a16:creationId xmlns:a16="http://schemas.microsoft.com/office/drawing/2014/main" id="{DB017218-7F0E-6247-8601-FC1BCAB79FCF}"/>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0">
            <a:extLst>
              <a:ext uri="{FF2B5EF4-FFF2-40B4-BE49-F238E27FC236}">
                <a16:creationId xmlns:a16="http://schemas.microsoft.com/office/drawing/2014/main" id="{F61C91B5-72DF-28FA-AB58-4123BD3B68E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43908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2948151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DF809-FFE8-4CF9-84C4-BABC32BF982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F3C48B-20CC-431F-9EC8-3BE112978832}" type="slidenum">
              <a:rPr lang="en-US" smtClean="0"/>
              <a:t>‹#›</a:t>
            </a:fld>
            <a:endParaRPr lang="en-US"/>
          </a:p>
        </p:txBody>
      </p:sp>
    </p:spTree>
    <p:extLst>
      <p:ext uri="{BB962C8B-B14F-4D97-AF65-F5344CB8AC3E}">
        <p14:creationId xmlns:p14="http://schemas.microsoft.com/office/powerpoint/2010/main" val="2683359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3568767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555715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926222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68108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716798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687382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3761448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082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0743-B065-5303-1F0F-72327ED20B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497BD-0510-11E2-D894-5F399136D124}"/>
              </a:ext>
            </a:extLst>
          </p:cNvPr>
          <p:cNvSpPr>
            <a:spLocks noGrp="1"/>
          </p:cNvSpPr>
          <p:nvPr>
            <p:ph type="dt" sz="half" idx="10"/>
          </p:nvPr>
        </p:nvSpPr>
        <p:spPr/>
        <p:txBody>
          <a:bodyPr/>
          <a:lstStyle/>
          <a:p>
            <a:fld id="{BD4C23C3-6F42-45F1-B062-4ED98928EF7E}" type="datetime1">
              <a:rPr lang="en-US" smtClean="0"/>
              <a:t>11/6/2024</a:t>
            </a:fld>
            <a:endParaRPr lang="en-US" dirty="0"/>
          </a:p>
        </p:txBody>
      </p:sp>
      <p:sp>
        <p:nvSpPr>
          <p:cNvPr id="4" name="Footer Placeholder 3">
            <a:extLst>
              <a:ext uri="{FF2B5EF4-FFF2-40B4-BE49-F238E27FC236}">
                <a16:creationId xmlns:a16="http://schemas.microsoft.com/office/drawing/2014/main" id="{0E50CCDC-4465-70DA-864A-B68371183B78}"/>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5" name="Slide Number Placeholder 4">
            <a:extLst>
              <a:ext uri="{FF2B5EF4-FFF2-40B4-BE49-F238E27FC236}">
                <a16:creationId xmlns:a16="http://schemas.microsoft.com/office/drawing/2014/main" id="{23352E48-4F48-B4D1-9C73-15417A7E6916}"/>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9D773131-A8B6-581A-B91E-6EB1AB3C13E6}"/>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ED4AF6FC-F6E1-3132-D214-092B9445AD8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A0B57964-FF45-E18B-32A1-D8728163EFFA}"/>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6C84A690-1FE6-064E-6E36-576AB8243A13}"/>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7138456B-9015-A298-0C53-16D2F7A5DEA4}"/>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5E6CB286-F6DA-02FA-3856-EAFA058FB6D1}"/>
              </a:ext>
            </a:extLst>
          </p:cNvPr>
          <p:cNvGrpSpPr/>
          <p:nvPr userDrawn="1"/>
        </p:nvGrpSpPr>
        <p:grpSpPr>
          <a:xfrm rot="16200000">
            <a:off x="499388" y="-322655"/>
            <a:ext cx="535531" cy="645309"/>
            <a:chOff x="10945855" y="7317026"/>
            <a:chExt cx="2483924" cy="2993104"/>
          </a:xfrm>
        </p:grpSpPr>
        <p:sp>
          <p:nvSpPr>
            <p:cNvPr id="12" name="Freeform: Shape 11">
              <a:extLst>
                <a:ext uri="{FF2B5EF4-FFF2-40B4-BE49-F238E27FC236}">
                  <a16:creationId xmlns:a16="http://schemas.microsoft.com/office/drawing/2014/main" id="{41ACF02A-1A1F-9BEE-DB59-ED11C859EC5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82B10047-C24A-4B4F-E380-74226D419AC9}"/>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D4086A73-E42D-B65C-1929-194166AB4AAE}"/>
              </a:ext>
            </a:extLst>
          </p:cNvPr>
          <p:cNvGrpSpPr/>
          <p:nvPr userDrawn="1"/>
        </p:nvGrpSpPr>
        <p:grpSpPr>
          <a:xfrm>
            <a:off x="-1" y="1357409"/>
            <a:ext cx="12192001" cy="4846320"/>
            <a:chOff x="-1" y="1357409"/>
            <a:chExt cx="12192001" cy="4917518"/>
          </a:xfrm>
        </p:grpSpPr>
        <p:sp>
          <p:nvSpPr>
            <p:cNvPr id="15" name="Rectangle: Single Corner Snipped 14">
              <a:extLst>
                <a:ext uri="{FF2B5EF4-FFF2-40B4-BE49-F238E27FC236}">
                  <a16:creationId xmlns:a16="http://schemas.microsoft.com/office/drawing/2014/main" id="{8EC95AAD-8FBD-27FC-4FFC-3981BC35345A}"/>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15">
              <a:extLst>
                <a:ext uri="{FF2B5EF4-FFF2-40B4-BE49-F238E27FC236}">
                  <a16:creationId xmlns:a16="http://schemas.microsoft.com/office/drawing/2014/main" id="{69341BCB-8EFA-AE74-C56B-77A2230A103A}"/>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16">
            <a:extLst>
              <a:ext uri="{FF2B5EF4-FFF2-40B4-BE49-F238E27FC236}">
                <a16:creationId xmlns:a16="http://schemas.microsoft.com/office/drawing/2014/main" id="{A91F9827-36ED-B4F3-F0A5-453DC7C6A535}"/>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7890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91566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147406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514899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419970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89263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861466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37637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218753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165971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7135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6596CB-F4E1-3C5D-C9B8-507D96585978}"/>
              </a:ext>
            </a:extLst>
          </p:cNvPr>
          <p:cNvSpPr>
            <a:spLocks noGrp="1"/>
          </p:cNvSpPr>
          <p:nvPr>
            <p:ph type="dt" sz="half" idx="10"/>
          </p:nvPr>
        </p:nvSpPr>
        <p:spPr/>
        <p:txBody>
          <a:bodyPr/>
          <a:lstStyle/>
          <a:p>
            <a:fld id="{F87C1FFD-905F-434B-86AC-AC6B631D8557}" type="datetime1">
              <a:rPr lang="en-US" smtClean="0"/>
              <a:t>11/6/2024</a:t>
            </a:fld>
            <a:endParaRPr lang="en-US" dirty="0"/>
          </a:p>
        </p:txBody>
      </p:sp>
      <p:sp>
        <p:nvSpPr>
          <p:cNvPr id="3" name="Footer Placeholder 2">
            <a:extLst>
              <a:ext uri="{FF2B5EF4-FFF2-40B4-BE49-F238E27FC236}">
                <a16:creationId xmlns:a16="http://schemas.microsoft.com/office/drawing/2014/main" id="{B0DBAEFE-C31B-7476-2CB1-B0CE4E82524A}"/>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4" name="Slide Number Placeholder 3">
            <a:extLst>
              <a:ext uri="{FF2B5EF4-FFF2-40B4-BE49-F238E27FC236}">
                <a16:creationId xmlns:a16="http://schemas.microsoft.com/office/drawing/2014/main" id="{B013622E-33A7-5730-CAB7-79B79894802D}"/>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5" name="Rectangle 4">
            <a:extLst>
              <a:ext uri="{FF2B5EF4-FFF2-40B4-BE49-F238E27FC236}">
                <a16:creationId xmlns:a16="http://schemas.microsoft.com/office/drawing/2014/main" id="{3C5007FC-A22D-8CDC-72E5-548277CF6769}"/>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9">
            <a:extLst>
              <a:ext uri="{FF2B5EF4-FFF2-40B4-BE49-F238E27FC236}">
                <a16:creationId xmlns:a16="http://schemas.microsoft.com/office/drawing/2014/main" id="{B1B06B84-54A7-AF9B-A55F-B59126A3CCE6}"/>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7" name="Freeform: Shape 17">
            <a:extLst>
              <a:ext uri="{FF2B5EF4-FFF2-40B4-BE49-F238E27FC236}">
                <a16:creationId xmlns:a16="http://schemas.microsoft.com/office/drawing/2014/main" id="{BCECCE67-A538-A818-5D7C-76B23D499353}"/>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1">
            <a:extLst>
              <a:ext uri="{FF2B5EF4-FFF2-40B4-BE49-F238E27FC236}">
                <a16:creationId xmlns:a16="http://schemas.microsoft.com/office/drawing/2014/main" id="{D25D1B38-09F9-1CC6-FA3B-F29F119797A2}"/>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7">
            <a:extLst>
              <a:ext uri="{FF2B5EF4-FFF2-40B4-BE49-F238E27FC236}">
                <a16:creationId xmlns:a16="http://schemas.microsoft.com/office/drawing/2014/main" id="{ADF30181-A529-65A6-0935-AA80CE0AEBDC}"/>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E92D0A00-E336-8AC3-F8A4-3DAD7068253D}"/>
              </a:ext>
            </a:extLst>
          </p:cNvPr>
          <p:cNvGrpSpPr/>
          <p:nvPr userDrawn="1"/>
        </p:nvGrpSpPr>
        <p:grpSpPr>
          <a:xfrm rot="16200000">
            <a:off x="499388" y="-322655"/>
            <a:ext cx="535531" cy="645309"/>
            <a:chOff x="10945855" y="7317026"/>
            <a:chExt cx="2483924" cy="2993104"/>
          </a:xfrm>
        </p:grpSpPr>
        <p:sp>
          <p:nvSpPr>
            <p:cNvPr id="11" name="Freeform: Shape 15">
              <a:extLst>
                <a:ext uri="{FF2B5EF4-FFF2-40B4-BE49-F238E27FC236}">
                  <a16:creationId xmlns:a16="http://schemas.microsoft.com/office/drawing/2014/main" id="{09D7C195-78EB-E49E-209E-A1ACFF2C6A0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6">
              <a:extLst>
                <a:ext uri="{FF2B5EF4-FFF2-40B4-BE49-F238E27FC236}">
                  <a16:creationId xmlns:a16="http://schemas.microsoft.com/office/drawing/2014/main" id="{D7A573D9-2D62-899E-1FC1-D8DE0429353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23">
            <a:extLst>
              <a:ext uri="{FF2B5EF4-FFF2-40B4-BE49-F238E27FC236}">
                <a16:creationId xmlns:a16="http://schemas.microsoft.com/office/drawing/2014/main" id="{204E6679-7A11-8216-BA81-ECBF5DEC3121}"/>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07818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FBD66ACC-BA82-4A5E-810C-BFDC0B8731A9}"/>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1EB09088-B180-FFE4-0F11-A7114F201BCF}"/>
              </a:ext>
            </a:extLst>
          </p:cNvPr>
          <p:cNvGrpSpPr/>
          <p:nvPr userDrawn="1"/>
        </p:nvGrpSpPr>
        <p:grpSpPr>
          <a:xfrm>
            <a:off x="-1604709" y="-3756"/>
            <a:ext cx="13796710" cy="6861756"/>
            <a:chOff x="-1604709" y="-3756"/>
            <a:chExt cx="13796710" cy="6861756"/>
          </a:xfrm>
        </p:grpSpPr>
        <p:grpSp>
          <p:nvGrpSpPr>
            <p:cNvPr id="9" name="Group 8">
              <a:extLst>
                <a:ext uri="{FF2B5EF4-FFF2-40B4-BE49-F238E27FC236}">
                  <a16:creationId xmlns:a16="http://schemas.microsoft.com/office/drawing/2014/main" id="{61B26A59-23A3-E415-5B10-10E26147F585}"/>
                </a:ext>
              </a:extLst>
            </p:cNvPr>
            <p:cNvGrpSpPr/>
            <p:nvPr/>
          </p:nvGrpSpPr>
          <p:grpSpPr>
            <a:xfrm>
              <a:off x="-16298" y="0"/>
              <a:ext cx="12208299" cy="6858000"/>
              <a:chOff x="-16298" y="0"/>
              <a:chExt cx="12208299" cy="6858000"/>
            </a:xfrm>
          </p:grpSpPr>
          <p:sp>
            <p:nvSpPr>
              <p:cNvPr id="18" name="Freeform: Shape 17">
                <a:extLst>
                  <a:ext uri="{FF2B5EF4-FFF2-40B4-BE49-F238E27FC236}">
                    <a16:creationId xmlns:a16="http://schemas.microsoft.com/office/drawing/2014/main" id="{08FAC7B3-7741-2F93-BCDF-33841838407B}"/>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B2A46101-EDA5-1CC3-8049-CF5604821B32}"/>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ight Triangle 21">
                <a:extLst>
                  <a:ext uri="{FF2B5EF4-FFF2-40B4-BE49-F238E27FC236}">
                    <a16:creationId xmlns:a16="http://schemas.microsoft.com/office/drawing/2014/main" id="{CE286A5E-DABE-E5DB-4C01-EAE58B8A19AA}"/>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ight Triangle 23">
                <a:extLst>
                  <a:ext uri="{FF2B5EF4-FFF2-40B4-BE49-F238E27FC236}">
                    <a16:creationId xmlns:a16="http://schemas.microsoft.com/office/drawing/2014/main" id="{2FD52FEE-97C4-488D-D4CC-6F653D7FCC8B}"/>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ight Triangle 24">
                <a:extLst>
                  <a:ext uri="{FF2B5EF4-FFF2-40B4-BE49-F238E27FC236}">
                    <a16:creationId xmlns:a16="http://schemas.microsoft.com/office/drawing/2014/main" id="{8E95F8AB-D2B2-EE40-DD57-BF67B043389A}"/>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A1CC114-7C51-5189-42F3-024221AC9207}"/>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Freeform: Shape 12">
              <a:extLst>
                <a:ext uri="{FF2B5EF4-FFF2-40B4-BE49-F238E27FC236}">
                  <a16:creationId xmlns:a16="http://schemas.microsoft.com/office/drawing/2014/main" id="{29B3145D-136D-0DC8-F7F8-B06B3E1C7F71}"/>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6FB8F24C-C67B-A63B-EA70-E48A099C6804}"/>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2">
              <a:extLst>
                <a:ext uri="{FF2B5EF4-FFF2-40B4-BE49-F238E27FC236}">
                  <a16:creationId xmlns:a16="http://schemas.microsoft.com/office/drawing/2014/main" id="{78B5C4D6-8031-2874-EB19-752823AA9BDD}"/>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48D72229-C7FC-B974-A5E2-C71D5E215B27}"/>
                </a:ext>
              </a:extLst>
            </p:cNvPr>
            <p:cNvGrpSpPr/>
            <p:nvPr/>
          </p:nvGrpSpPr>
          <p:grpSpPr>
            <a:xfrm>
              <a:off x="-760406" y="4672937"/>
              <a:ext cx="1520812" cy="1520812"/>
              <a:chOff x="-1604709" y="3012880"/>
              <a:chExt cx="3211378" cy="3211378"/>
            </a:xfrm>
          </p:grpSpPr>
          <p:sp>
            <p:nvSpPr>
              <p:cNvPr id="14" name="Freeform: Shape 13">
                <a:extLst>
                  <a:ext uri="{FF2B5EF4-FFF2-40B4-BE49-F238E27FC236}">
                    <a16:creationId xmlns:a16="http://schemas.microsoft.com/office/drawing/2014/main" id="{9DA8E7E4-B41D-0319-1300-DD6D2487E30E}"/>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2">
                <a:extLst>
                  <a:ext uri="{FF2B5EF4-FFF2-40B4-BE49-F238E27FC236}">
                    <a16:creationId xmlns:a16="http://schemas.microsoft.com/office/drawing/2014/main" id="{AB03B992-AD96-2AC2-4AD6-AA3E7C531A43}"/>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Tree>
    <p:extLst>
      <p:ext uri="{BB962C8B-B14F-4D97-AF65-F5344CB8AC3E}">
        <p14:creationId xmlns:p14="http://schemas.microsoft.com/office/powerpoint/2010/main" val="1305073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640CBF5F-3544-CA89-D75F-D33E1061D9C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47D6DB6F-4B30-197D-B0CE-DFD1F10F6F70}"/>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07331B82-93A8-FC4A-774F-8DE9A2C2D202}"/>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50013412-27A8-AB75-5E8F-8BD129FBCA80}"/>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FE2AF567-A46A-DE9E-44B5-B3AF677F0D26}"/>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4863477C-9B3C-24F8-DDBB-E13857456C0B}"/>
              </a:ext>
            </a:extLst>
          </p:cNvPr>
          <p:cNvGrpSpPr/>
          <p:nvPr userDrawn="1"/>
        </p:nvGrpSpPr>
        <p:grpSpPr>
          <a:xfrm rot="16200000">
            <a:off x="499388" y="-322655"/>
            <a:ext cx="535531" cy="645309"/>
            <a:chOff x="10945855" y="7317026"/>
            <a:chExt cx="2483924" cy="2993104"/>
          </a:xfrm>
        </p:grpSpPr>
        <p:sp>
          <p:nvSpPr>
            <p:cNvPr id="13" name="Freeform: Shape 12">
              <a:extLst>
                <a:ext uri="{FF2B5EF4-FFF2-40B4-BE49-F238E27FC236}">
                  <a16:creationId xmlns:a16="http://schemas.microsoft.com/office/drawing/2014/main" id="{E8E9E46D-45C6-217A-EA39-9DDD1E496799}"/>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80020841-C214-139F-6AD0-17E3B086A0E8}"/>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4284D5C2-6FB1-C902-FCE4-F4E67B251345}"/>
              </a:ext>
            </a:extLst>
          </p:cNvPr>
          <p:cNvGrpSpPr/>
          <p:nvPr userDrawn="1"/>
        </p:nvGrpSpPr>
        <p:grpSpPr>
          <a:xfrm>
            <a:off x="-1" y="1357409"/>
            <a:ext cx="12192001" cy="4846320"/>
            <a:chOff x="-1" y="1357409"/>
            <a:chExt cx="12192001" cy="4917518"/>
          </a:xfrm>
        </p:grpSpPr>
        <p:sp>
          <p:nvSpPr>
            <p:cNvPr id="16" name="Rectangle: Single Corner Snipped 15">
              <a:extLst>
                <a:ext uri="{FF2B5EF4-FFF2-40B4-BE49-F238E27FC236}">
                  <a16:creationId xmlns:a16="http://schemas.microsoft.com/office/drawing/2014/main" id="{3F4D41A4-1D05-9AB6-97A2-A10A8F850D04}"/>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16">
              <a:extLst>
                <a:ext uri="{FF2B5EF4-FFF2-40B4-BE49-F238E27FC236}">
                  <a16:creationId xmlns:a16="http://schemas.microsoft.com/office/drawing/2014/main" id="{7773503A-DA95-57C7-A810-36D4CA9A5F28}"/>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17">
            <a:extLst>
              <a:ext uri="{FF2B5EF4-FFF2-40B4-BE49-F238E27FC236}">
                <a16:creationId xmlns:a16="http://schemas.microsoft.com/office/drawing/2014/main" id="{396B3CE1-B3FE-84F8-0918-D8E337BAD7A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477270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7" name="Rectangle 6">
            <a:extLst>
              <a:ext uri="{FF2B5EF4-FFF2-40B4-BE49-F238E27FC236}">
                <a16:creationId xmlns:a16="http://schemas.microsoft.com/office/drawing/2014/main" id="{16574D2B-CC99-8572-46FF-B76BF7D82EFA}"/>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B6FF7490-C3B0-D7FF-7E94-1EDED279437D}"/>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21528541-5442-803D-FD7D-4360A22AFAD4}"/>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F7E86F44-B8C3-15B6-9A80-99168E262B08}"/>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3079B0AB-1699-2F83-A5F0-90BDE56ED6E6}"/>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770301C3-A5AA-4274-A098-B5A32218B1DF}"/>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29EBA894-B102-9F84-4A60-66610A4BA83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DBA063E1-AAE7-612A-B5CA-03D56791CB06}"/>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D27E881C-D70F-6DB2-23D7-E5D511561C54}"/>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B306D56-0380-2973-3700-26B7D5D32D66}"/>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186823A0-45DF-40B7-8202-97517D1DD205}"/>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4C44693B-D2F8-23F3-A367-BEFEDF8642A7}"/>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69F9730B-ED31-2C33-EFF1-7CA80025F2FE}"/>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701A60AE-BFF8-3B40-D4CC-E5AA1C693BC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AE63E0DC-2573-3C1F-1B93-F29B2CE429DF}"/>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747004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FA2C4F29-EA0C-C50B-5D43-251CC268768E}"/>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F6CC7C4B-BCBE-B50C-1F73-9AB0DD3A86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DB435BEB-777F-4E1A-94E4-B24B848C99B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4BAB11EF-7DA7-E13B-52C8-012D497EA81D}"/>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034411AB-9FA0-F5B7-CC16-9D5EE1AD02CE}"/>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73AAC1D7-432F-2635-397D-65CB26390D9A}"/>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AD6713D6-DAA9-C922-A07E-30907132DB0F}"/>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70C505A7-2428-45B5-5822-3E658A8A49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3B3770F2-F49F-9E26-0BDB-64C552265A22}"/>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47AAEE5D-B865-8C74-11F3-2646AFE0ECBB}"/>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17">
              <a:extLst>
                <a:ext uri="{FF2B5EF4-FFF2-40B4-BE49-F238E27FC236}">
                  <a16:creationId xmlns:a16="http://schemas.microsoft.com/office/drawing/2014/main" id="{2257506E-5F99-3B43-E17A-E597DA218398}"/>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60DBB045-E5D6-931C-19A6-1E8DA6B16CF3}"/>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482243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10" name="Rectangle 9">
            <a:extLst>
              <a:ext uri="{FF2B5EF4-FFF2-40B4-BE49-F238E27FC236}">
                <a16:creationId xmlns:a16="http://schemas.microsoft.com/office/drawing/2014/main" id="{0417A920-E1C1-2D0C-BB1F-AAD7EF1ACEF3}"/>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99E9E9D3-E383-7613-BB82-63C98697010C}"/>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74141F4A-2B98-80E2-6E33-FCD27A0BC5C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F6F09929-6B6C-C8D8-529F-0B39B1FA955F}"/>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7467369C-DCFB-7A0E-271E-D1BE0DD2BCD2}"/>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BEDE71E1-0C07-25C5-B388-044BBDEE56D5}"/>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D3AD5770-8167-4667-A675-4A78D1A622F3}"/>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D827A12-5D92-46BB-244F-24EF93DD67CA}"/>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 17">
            <a:extLst>
              <a:ext uri="{FF2B5EF4-FFF2-40B4-BE49-F238E27FC236}">
                <a16:creationId xmlns:a16="http://schemas.microsoft.com/office/drawing/2014/main" id="{E47FF8C7-5C3D-88FB-5073-CB141E09969B}"/>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AA38E5-B44A-8D2A-63C6-141EC5D9F0CB}"/>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0" name="Rectangle: Single Corner Snipped 19">
              <a:extLst>
                <a:ext uri="{FF2B5EF4-FFF2-40B4-BE49-F238E27FC236}">
                  <a16:creationId xmlns:a16="http://schemas.microsoft.com/office/drawing/2014/main" id="{BCC3703E-03B8-D0FC-50B6-FA4325AD6C07}"/>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0">
            <a:extLst>
              <a:ext uri="{FF2B5EF4-FFF2-40B4-BE49-F238E27FC236}">
                <a16:creationId xmlns:a16="http://schemas.microsoft.com/office/drawing/2014/main" id="{0AA28DF3-42E6-940E-9CF4-D030FBBB6523}"/>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7991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6" name="Rectangle 5">
            <a:extLst>
              <a:ext uri="{FF2B5EF4-FFF2-40B4-BE49-F238E27FC236}">
                <a16:creationId xmlns:a16="http://schemas.microsoft.com/office/drawing/2014/main" id="{8D4AA357-E569-3E11-EDDF-3CEAF19F279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DD56AA66-37CD-D0D0-14AF-8DE6ABFC3061}"/>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88AFBBDA-077B-D987-92DB-E84AEC24EA2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2FC5214A-36D8-5B3C-9BC8-56E25AFC425E}"/>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B3FBB22A-33FC-0C30-CA7A-CA4D8DD2F19E}"/>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 name="Group 10">
            <a:extLst>
              <a:ext uri="{FF2B5EF4-FFF2-40B4-BE49-F238E27FC236}">
                <a16:creationId xmlns:a16="http://schemas.microsoft.com/office/drawing/2014/main" id="{6E6162B5-11D4-3C02-8B05-0DA833119917}"/>
              </a:ext>
            </a:extLst>
          </p:cNvPr>
          <p:cNvGrpSpPr/>
          <p:nvPr userDrawn="1"/>
        </p:nvGrpSpPr>
        <p:grpSpPr>
          <a:xfrm rot="16200000">
            <a:off x="499388" y="-322655"/>
            <a:ext cx="535531" cy="645309"/>
            <a:chOff x="10945855" y="7317026"/>
            <a:chExt cx="2483924" cy="2993104"/>
          </a:xfrm>
        </p:grpSpPr>
        <p:sp>
          <p:nvSpPr>
            <p:cNvPr id="12" name="Freeform: Shape 11">
              <a:extLst>
                <a:ext uri="{FF2B5EF4-FFF2-40B4-BE49-F238E27FC236}">
                  <a16:creationId xmlns:a16="http://schemas.microsoft.com/office/drawing/2014/main" id="{4502B66A-4E68-CFA2-5602-4C9774955FB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CFF44F19-693B-4FAF-C2BF-8823B88003E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4" name="Group 13">
            <a:extLst>
              <a:ext uri="{FF2B5EF4-FFF2-40B4-BE49-F238E27FC236}">
                <a16:creationId xmlns:a16="http://schemas.microsoft.com/office/drawing/2014/main" id="{D67244A4-2643-27B0-A56B-A45F41B2FE9B}"/>
              </a:ext>
            </a:extLst>
          </p:cNvPr>
          <p:cNvGrpSpPr/>
          <p:nvPr userDrawn="1"/>
        </p:nvGrpSpPr>
        <p:grpSpPr>
          <a:xfrm>
            <a:off x="-1" y="1357409"/>
            <a:ext cx="12192001" cy="4846320"/>
            <a:chOff x="-1" y="1357409"/>
            <a:chExt cx="12192001" cy="4917518"/>
          </a:xfrm>
        </p:grpSpPr>
        <p:sp>
          <p:nvSpPr>
            <p:cNvPr id="15" name="Rectangle: Single Corner Snipped 14">
              <a:extLst>
                <a:ext uri="{FF2B5EF4-FFF2-40B4-BE49-F238E27FC236}">
                  <a16:creationId xmlns:a16="http://schemas.microsoft.com/office/drawing/2014/main" id="{C0113217-083E-9067-6FB9-8F70044A9581}"/>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6" name="Rectangle: Single Corner Snipped 15">
              <a:extLst>
                <a:ext uri="{FF2B5EF4-FFF2-40B4-BE49-F238E27FC236}">
                  <a16:creationId xmlns:a16="http://schemas.microsoft.com/office/drawing/2014/main" id="{3E32AABA-C8CC-0710-6975-AB0408B366BF}"/>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Freeform: Shape 16">
            <a:extLst>
              <a:ext uri="{FF2B5EF4-FFF2-40B4-BE49-F238E27FC236}">
                <a16:creationId xmlns:a16="http://schemas.microsoft.com/office/drawing/2014/main" id="{A9D86F40-C1A5-5EF4-946E-B38CA767040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84324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5" name="Rectangle 4">
            <a:extLst>
              <a:ext uri="{FF2B5EF4-FFF2-40B4-BE49-F238E27FC236}">
                <a16:creationId xmlns:a16="http://schemas.microsoft.com/office/drawing/2014/main" id="{7FA2E9E8-F288-5A92-5DC8-0EBA2BAA6CD1}"/>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9">
            <a:extLst>
              <a:ext uri="{FF2B5EF4-FFF2-40B4-BE49-F238E27FC236}">
                <a16:creationId xmlns:a16="http://schemas.microsoft.com/office/drawing/2014/main" id="{2D32629E-2B13-B78D-6F89-8CF6BC649DAD}"/>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7" name="Freeform: Shape 17">
            <a:extLst>
              <a:ext uri="{FF2B5EF4-FFF2-40B4-BE49-F238E27FC236}">
                <a16:creationId xmlns:a16="http://schemas.microsoft.com/office/drawing/2014/main" id="{15011F4F-527D-A4F8-BBED-CFB0AA9A1B99}"/>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1">
            <a:extLst>
              <a:ext uri="{FF2B5EF4-FFF2-40B4-BE49-F238E27FC236}">
                <a16:creationId xmlns:a16="http://schemas.microsoft.com/office/drawing/2014/main" id="{A8EEE5DA-D411-C7A1-EFA7-64314174E178}"/>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7">
            <a:extLst>
              <a:ext uri="{FF2B5EF4-FFF2-40B4-BE49-F238E27FC236}">
                <a16:creationId xmlns:a16="http://schemas.microsoft.com/office/drawing/2014/main" id="{8EDC01F4-67DE-6B93-4867-1F83DA079C05}"/>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BA3CFC52-A243-EDC2-460B-AFFBF57B01DE}"/>
              </a:ext>
            </a:extLst>
          </p:cNvPr>
          <p:cNvGrpSpPr/>
          <p:nvPr userDrawn="1"/>
        </p:nvGrpSpPr>
        <p:grpSpPr>
          <a:xfrm rot="16200000">
            <a:off x="499388" y="-322655"/>
            <a:ext cx="535531" cy="645309"/>
            <a:chOff x="10945855" y="7317026"/>
            <a:chExt cx="2483924" cy="2993104"/>
          </a:xfrm>
        </p:grpSpPr>
        <p:sp>
          <p:nvSpPr>
            <p:cNvPr id="11" name="Freeform: Shape 15">
              <a:extLst>
                <a:ext uri="{FF2B5EF4-FFF2-40B4-BE49-F238E27FC236}">
                  <a16:creationId xmlns:a16="http://schemas.microsoft.com/office/drawing/2014/main" id="{B5B27B5E-348A-BEF0-6298-43EFCA2C9151}"/>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6">
              <a:extLst>
                <a:ext uri="{FF2B5EF4-FFF2-40B4-BE49-F238E27FC236}">
                  <a16:creationId xmlns:a16="http://schemas.microsoft.com/office/drawing/2014/main" id="{FC2E4DEA-47AB-1F2A-05AE-D2310B9F0556}"/>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23">
            <a:extLst>
              <a:ext uri="{FF2B5EF4-FFF2-40B4-BE49-F238E27FC236}">
                <a16:creationId xmlns:a16="http://schemas.microsoft.com/office/drawing/2014/main" id="{E13C37A6-E682-1E60-E3B4-EE3F4053C0A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44224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A46B116F-59EB-C17C-A050-B9AEE23E9524}"/>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31448856-65A5-A70E-F0C1-F45B1484C083}"/>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E5ADE002-3B9C-092E-4F02-F926A1491278}"/>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42911722-A94E-45C4-B2CA-BE0A96B4E936}"/>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6D37CEF4-5B04-4689-CECB-FF251218F42D}"/>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978DE9CE-BAFB-9222-4CA2-D83114699580}"/>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FDB89E71-707F-70F9-8AE0-5F2D4550447C}"/>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A3B4E473-ACEA-4EAC-CA49-C31F4FC68E0E}"/>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495DEFB9-7426-FA20-F640-43ADA331CF06}"/>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730DF412-FEEA-2360-C033-EB9A93DEAB88}"/>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17">
              <a:extLst>
                <a:ext uri="{FF2B5EF4-FFF2-40B4-BE49-F238E27FC236}">
                  <a16:creationId xmlns:a16="http://schemas.microsoft.com/office/drawing/2014/main" id="{72FEAF6A-A726-48F5-1622-BCD27227A1D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5F11B943-D106-E1B4-F155-57A32A506A5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410359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3" name="Rectangle 2">
            <a:extLst>
              <a:ext uri="{FF2B5EF4-FFF2-40B4-BE49-F238E27FC236}">
                <a16:creationId xmlns:a16="http://schemas.microsoft.com/office/drawing/2014/main" id="{8A45E7C7-89CD-0DEE-5744-C849874C5C12}"/>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B0F04BEC-AFD2-313C-AFFE-B9FB0997C181}"/>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8">
            <a:extLst>
              <a:ext uri="{FF2B5EF4-FFF2-40B4-BE49-F238E27FC236}">
                <a16:creationId xmlns:a16="http://schemas.microsoft.com/office/drawing/2014/main" id="{E5668CBC-CF04-342E-1F44-0FF8E762AD9A}"/>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229EC54F-F0B8-9DB3-0F21-62714A7939F4}"/>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456C0E7-C5A1-03F5-5B64-20D3D34620EE}"/>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68C387B4-417B-4181-0111-D5A45149E037}"/>
              </a:ext>
            </a:extLst>
          </p:cNvPr>
          <p:cNvGrpSpPr/>
          <p:nvPr userDrawn="1"/>
        </p:nvGrpSpPr>
        <p:grpSpPr>
          <a:xfrm rot="16200000">
            <a:off x="499388" y="-322655"/>
            <a:ext cx="535531" cy="645309"/>
            <a:chOff x="10945855" y="7317026"/>
            <a:chExt cx="2483924" cy="2993104"/>
          </a:xfrm>
        </p:grpSpPr>
        <p:sp>
          <p:nvSpPr>
            <p:cNvPr id="13" name="Freeform: Shape 12">
              <a:extLst>
                <a:ext uri="{FF2B5EF4-FFF2-40B4-BE49-F238E27FC236}">
                  <a16:creationId xmlns:a16="http://schemas.microsoft.com/office/drawing/2014/main" id="{61727F52-1B7A-81E2-A5A2-9C14910DA6FF}"/>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CE6125F0-16DC-3B4A-F5A2-D24CB65FA84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A0D12BA7-6F35-FEC1-D214-799F74B2B8A6}"/>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502DAC0F-BFAE-119C-8067-E8AF50B80776}"/>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17">
              <a:extLst>
                <a:ext uri="{FF2B5EF4-FFF2-40B4-BE49-F238E27FC236}">
                  <a16:creationId xmlns:a16="http://schemas.microsoft.com/office/drawing/2014/main" id="{B3226DD0-602C-4C93-1E9D-6C9D4C730E3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33E6ECAD-A394-B06A-0E6B-F06B3FF94AEE}"/>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797690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79634542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7409-DB63-A646-15F7-731EE05AF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BE7BB9-27AA-93C2-AAF9-C8512E142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529EAC-B64E-7705-9F0D-2380DB074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93D8E-F314-7EED-21B8-8AA696491B45}"/>
              </a:ext>
            </a:extLst>
          </p:cNvPr>
          <p:cNvSpPr>
            <a:spLocks noGrp="1"/>
          </p:cNvSpPr>
          <p:nvPr>
            <p:ph type="dt" sz="half" idx="10"/>
          </p:nvPr>
        </p:nvSpPr>
        <p:spPr/>
        <p:txBody>
          <a:bodyPr/>
          <a:lstStyle/>
          <a:p>
            <a:fld id="{0236E796-E00E-40E3-8A9F-F73BC58F3B78}" type="datetime1">
              <a:rPr lang="en-US" smtClean="0"/>
              <a:t>11/6/2024</a:t>
            </a:fld>
            <a:endParaRPr lang="en-US" dirty="0"/>
          </a:p>
        </p:txBody>
      </p:sp>
      <p:sp>
        <p:nvSpPr>
          <p:cNvPr id="6" name="Footer Placeholder 5">
            <a:extLst>
              <a:ext uri="{FF2B5EF4-FFF2-40B4-BE49-F238E27FC236}">
                <a16:creationId xmlns:a16="http://schemas.microsoft.com/office/drawing/2014/main" id="{CE3FAE67-5A76-7932-CFB7-CDD73EEA89FE}"/>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7" name="Slide Number Placeholder 6">
            <a:extLst>
              <a:ext uri="{FF2B5EF4-FFF2-40B4-BE49-F238E27FC236}">
                <a16:creationId xmlns:a16="http://schemas.microsoft.com/office/drawing/2014/main" id="{2C8AAB07-699E-1EF8-904D-D73DC5906DAB}"/>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B79AF6C8-EABF-8AC6-75B0-F264DC4DD8EC}"/>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7D67E318-30F3-4E8C-2A71-E459F215F57D}"/>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3C6FDA9F-6950-4DAA-8320-C58AC1C50D3A}"/>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03FC8E09-2F3D-7B9D-DD59-B9146C743B78}"/>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2214A349-73AA-D8F1-0267-C53E59CE973A}"/>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C5E5D7E4-2441-43AE-7B2F-4CA26E6308DE}"/>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4767856D-E6A5-750A-889A-1A8B3931B84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727621D-FED5-F021-A857-DF6CEA2F4A5C}"/>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74D79B33-4AC5-5E9B-17DD-AE625C96B214}"/>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BA1715EE-9CD7-E2D2-035B-C929547C1CCC}"/>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17">
              <a:extLst>
                <a:ext uri="{FF2B5EF4-FFF2-40B4-BE49-F238E27FC236}">
                  <a16:creationId xmlns:a16="http://schemas.microsoft.com/office/drawing/2014/main" id="{20B2F1F5-AFF9-BC49-9414-644A2D496EE9}"/>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23E49AEC-DC8B-0588-2771-07025027AE06}"/>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00086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1603167010"/>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5153646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103389930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8181834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872266316"/>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133619236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3D6C4-4840-40CC-AC84-17E24B3B7BDE}" type="slidenum">
              <a:rPr lang="en-US" noProof="0" smtClean="0"/>
              <a:t>‹#›</a:t>
            </a:fld>
            <a:endParaRPr lang="en-US" noProof="0" dirty="0"/>
          </a:p>
        </p:txBody>
      </p:sp>
    </p:spTree>
    <p:extLst>
      <p:ext uri="{BB962C8B-B14F-4D97-AF65-F5344CB8AC3E}">
        <p14:creationId xmlns:p14="http://schemas.microsoft.com/office/powerpoint/2010/main" val="2986261031"/>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340866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3058523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347720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360B-6551-B5B5-A4E0-861C168CA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811AD1-7CB4-5DF2-AC51-135833782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DE5C0-6E93-EE01-CDBB-87488F1CC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62360-5574-C943-E616-DA37C0E5C64B}"/>
              </a:ext>
            </a:extLst>
          </p:cNvPr>
          <p:cNvSpPr>
            <a:spLocks noGrp="1"/>
          </p:cNvSpPr>
          <p:nvPr>
            <p:ph type="dt" sz="half" idx="10"/>
          </p:nvPr>
        </p:nvSpPr>
        <p:spPr/>
        <p:txBody>
          <a:bodyPr/>
          <a:lstStyle/>
          <a:p>
            <a:fld id="{C19E7BED-A77E-48E5-80F8-240AB97DDA72}" type="datetime1">
              <a:rPr lang="en-US" smtClean="0"/>
              <a:t>11/6/2024</a:t>
            </a:fld>
            <a:endParaRPr lang="en-US" dirty="0"/>
          </a:p>
        </p:txBody>
      </p:sp>
      <p:sp>
        <p:nvSpPr>
          <p:cNvPr id="6" name="Footer Placeholder 5">
            <a:extLst>
              <a:ext uri="{FF2B5EF4-FFF2-40B4-BE49-F238E27FC236}">
                <a16:creationId xmlns:a16="http://schemas.microsoft.com/office/drawing/2014/main" id="{06291D8E-B21D-EDFF-974F-AC551D4AE0EF}"/>
              </a:ext>
            </a:extLst>
          </p:cNvPr>
          <p:cNvSpPr>
            <a:spLocks noGrp="1"/>
          </p:cNvSpPr>
          <p:nvPr>
            <p:ph type="ftr" sz="quarter" idx="11"/>
          </p:nvPr>
        </p:nvSpPr>
        <p:spPr/>
        <p:txBody>
          <a:bodyPr/>
          <a:lstStyle/>
          <a:p>
            <a:r>
              <a:rPr lang="en-US"/>
              <a:t>Remember to save your work before you move to the next screen.</a:t>
            </a:r>
            <a:endParaRPr lang="en-US" dirty="0"/>
          </a:p>
        </p:txBody>
      </p:sp>
      <p:sp>
        <p:nvSpPr>
          <p:cNvPr id="7" name="Slide Number Placeholder 6">
            <a:extLst>
              <a:ext uri="{FF2B5EF4-FFF2-40B4-BE49-F238E27FC236}">
                <a16:creationId xmlns:a16="http://schemas.microsoft.com/office/drawing/2014/main" id="{9BAE1A64-3869-E32F-5297-E2953E644BB7}"/>
              </a:ext>
            </a:extLst>
          </p:cNvPr>
          <p:cNvSpPr>
            <a:spLocks noGrp="1"/>
          </p:cNvSpPr>
          <p:nvPr>
            <p:ph type="sldNum" sz="quarter" idx="12"/>
          </p:nvPr>
        </p:nvSpPr>
        <p:spPr/>
        <p:txBody>
          <a:bodyPr/>
          <a:lstStyle/>
          <a:p>
            <a:fld id="{C263D6C4-4840-40CC-AC84-17E24B3B7BDE}" type="slidenum">
              <a:rPr lang="en-US" noProof="0" smtClean="0"/>
              <a:pPr/>
              <a:t>‹#›</a:t>
            </a:fld>
            <a:endParaRPr lang="en-US" noProof="0" dirty="0"/>
          </a:p>
        </p:txBody>
      </p:sp>
      <p:sp>
        <p:nvSpPr>
          <p:cNvPr id="8" name="Rectangle 7">
            <a:extLst>
              <a:ext uri="{FF2B5EF4-FFF2-40B4-BE49-F238E27FC236}">
                <a16:creationId xmlns:a16="http://schemas.microsoft.com/office/drawing/2014/main" id="{2E482D8D-C449-E7B6-7490-D36BC26C2E61}"/>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DE33D7D4-4548-922B-F375-7FF9857E83C5}"/>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9">
            <a:extLst>
              <a:ext uri="{FF2B5EF4-FFF2-40B4-BE49-F238E27FC236}">
                <a16:creationId xmlns:a16="http://schemas.microsoft.com/office/drawing/2014/main" id="{CFA18BB5-26FA-8703-792F-16AEB8CD116F}"/>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0AD1F033-4C8F-4398-F4CC-1F24B884CAAA}"/>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20BDCCE3-BB53-BF12-2D88-BFCA082D9A56}"/>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3" name="Group 12">
            <a:extLst>
              <a:ext uri="{FF2B5EF4-FFF2-40B4-BE49-F238E27FC236}">
                <a16:creationId xmlns:a16="http://schemas.microsoft.com/office/drawing/2014/main" id="{EF1AACD2-F555-A788-A823-3E73C83686A5}"/>
              </a:ext>
            </a:extLst>
          </p:cNvPr>
          <p:cNvGrpSpPr/>
          <p:nvPr userDrawn="1"/>
        </p:nvGrpSpPr>
        <p:grpSpPr>
          <a:xfrm rot="16200000">
            <a:off x="499388" y="-322655"/>
            <a:ext cx="535531" cy="645309"/>
            <a:chOff x="10945855" y="7317026"/>
            <a:chExt cx="2483924" cy="2993104"/>
          </a:xfrm>
        </p:grpSpPr>
        <p:sp>
          <p:nvSpPr>
            <p:cNvPr id="14" name="Freeform: Shape 13">
              <a:extLst>
                <a:ext uri="{FF2B5EF4-FFF2-40B4-BE49-F238E27FC236}">
                  <a16:creationId xmlns:a16="http://schemas.microsoft.com/office/drawing/2014/main" id="{8BDF472F-7005-BE58-F11D-4C9E69E9D89F}"/>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AFA70FC-A1B6-0341-AD22-A727492FB801}"/>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4DDD1080-5376-BD78-EA96-E87906BA4448}"/>
              </a:ext>
            </a:extLst>
          </p:cNvPr>
          <p:cNvGrpSpPr/>
          <p:nvPr userDrawn="1"/>
        </p:nvGrpSpPr>
        <p:grpSpPr>
          <a:xfrm>
            <a:off x="-1" y="1357409"/>
            <a:ext cx="12192001" cy="4846320"/>
            <a:chOff x="-1" y="1357409"/>
            <a:chExt cx="12192001" cy="4917518"/>
          </a:xfrm>
        </p:grpSpPr>
        <p:sp>
          <p:nvSpPr>
            <p:cNvPr id="17" name="Rectangle: Single Corner Snipped 16">
              <a:extLst>
                <a:ext uri="{FF2B5EF4-FFF2-40B4-BE49-F238E27FC236}">
                  <a16:creationId xmlns:a16="http://schemas.microsoft.com/office/drawing/2014/main" id="{2F0E2929-6EC5-FC0D-EA2D-8DDF3791368D}"/>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Single Corner Snipped 17">
              <a:extLst>
                <a:ext uri="{FF2B5EF4-FFF2-40B4-BE49-F238E27FC236}">
                  <a16:creationId xmlns:a16="http://schemas.microsoft.com/office/drawing/2014/main" id="{99512631-AAEF-19B9-10E7-5E172873EB2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18">
            <a:extLst>
              <a:ext uri="{FF2B5EF4-FFF2-40B4-BE49-F238E27FC236}">
                <a16:creationId xmlns:a16="http://schemas.microsoft.com/office/drawing/2014/main" id="{2FE5090F-9554-733B-A39B-FCC50A1CBE54}"/>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231628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97979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85144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189844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84784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15246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84272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331063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1343379" y="0"/>
            <a:ext cx="786510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208478"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9" y="3428999"/>
            <a:ext cx="5518066" cy="2268559"/>
          </a:xfrm>
        </p:spPr>
        <p:txBody>
          <a:bodyPr anchor="t">
            <a:normAutofit/>
          </a:bodyPr>
          <a:lstStyle>
            <a:lvl1pPr algn="r">
              <a:defRPr sz="4200"/>
            </a:lvl1pPr>
          </a:lstStyle>
          <a:p>
            <a:r>
              <a:rPr lang="en-US"/>
              <a:t>Click to edit Master title style</a:t>
            </a:r>
            <a:endParaRPr lang="en-US" dirty="0"/>
          </a:p>
        </p:txBody>
      </p:sp>
      <p:sp>
        <p:nvSpPr>
          <p:cNvPr id="3" name="Subtitle 2"/>
          <p:cNvSpPr>
            <a:spLocks noGrp="1"/>
          </p:cNvSpPr>
          <p:nvPr>
            <p:ph type="subTitle" idx="1"/>
          </p:nvPr>
        </p:nvSpPr>
        <p:spPr>
          <a:xfrm>
            <a:off x="2841723" y="2268788"/>
            <a:ext cx="5288152" cy="1160213"/>
          </a:xfrm>
        </p:spPr>
        <p:txBody>
          <a:bodyPr tIns="0" anchor="b">
            <a:normAutofit/>
          </a:bodyPr>
          <a:lstStyle>
            <a:lvl1pPr marL="0" indent="0" algn="r">
              <a:buNone/>
              <a:defRPr sz="1600" b="0">
                <a:solidFill>
                  <a:schemeClr val="tx1"/>
                </a:solidFill>
              </a:defRPr>
            </a:lvl1pPr>
            <a:lvl2pPr marL="342898" indent="0" algn="ctr">
              <a:buNone/>
              <a:defRPr sz="1500"/>
            </a:lvl2pPr>
            <a:lvl3pPr marL="685797" indent="0" algn="ctr">
              <a:buNone/>
              <a:defRPr sz="1350"/>
            </a:lvl3pPr>
            <a:lvl4pPr marL="1028696" indent="0" algn="ctr">
              <a:buNone/>
              <a:defRPr sz="1200"/>
            </a:lvl4pPr>
            <a:lvl5pPr marL="1371595" indent="0" algn="ctr">
              <a:buNone/>
              <a:defRPr sz="1200"/>
            </a:lvl5pPr>
            <a:lvl6pPr marL="1714493" indent="0" algn="ctr">
              <a:buNone/>
              <a:defRPr sz="1200"/>
            </a:lvl6pPr>
            <a:lvl7pPr marL="2057392" indent="0" algn="ctr">
              <a:buNone/>
              <a:defRPr sz="1200"/>
            </a:lvl7pPr>
            <a:lvl8pPr marL="2400291" indent="0" algn="ctr">
              <a:buNone/>
              <a:defRPr sz="1200"/>
            </a:lvl8pPr>
            <a:lvl9pPr marL="2743189"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B6F15528-21DE-4FAA-801E-634DDDAF4B2B}" type="slidenum">
              <a:rPr lang="en-US" smtClean="0"/>
              <a:t>‹#›</a:t>
            </a:fld>
            <a:endParaRPr lang="en-US"/>
          </a:p>
        </p:txBody>
      </p:sp>
      <p:sp>
        <p:nvSpPr>
          <p:cNvPr id="24" name="TextBox 23"/>
          <p:cNvSpPr txBox="1"/>
          <p:nvPr/>
        </p:nvSpPr>
        <p:spPr>
          <a:xfrm>
            <a:off x="2188587" y="3262168"/>
            <a:ext cx="415636"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81245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Rectangle 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TextBox 6"/>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8075382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4" y="3199029"/>
            <a:ext cx="7956560" cy="1372971"/>
          </a:xfrm>
        </p:spPr>
        <p:txBody>
          <a:bodyPr anchor="t">
            <a:normAutofit/>
          </a:bodyPr>
          <a:lstStyle>
            <a:lvl1pPr algn="r">
              <a:defRPr sz="2800"/>
            </a:lvl1pPr>
          </a:lstStyle>
          <a:p>
            <a:r>
              <a:rPr lang="en-US"/>
              <a:t>Click to edit Master title style</a:t>
            </a:r>
            <a:endParaRPr lang="en-US" dirty="0"/>
          </a:p>
        </p:txBody>
      </p:sp>
      <p:sp>
        <p:nvSpPr>
          <p:cNvPr id="3" name="Text Placeholder 2"/>
          <p:cNvSpPr>
            <a:spLocks noGrp="1"/>
          </p:cNvSpPr>
          <p:nvPr>
            <p:ph type="body" idx="1"/>
          </p:nvPr>
        </p:nvSpPr>
        <p:spPr>
          <a:xfrm>
            <a:off x="2828175" y="2272144"/>
            <a:ext cx="7737725" cy="926885"/>
          </a:xfrm>
        </p:spPr>
        <p:txBody>
          <a:bodyPr tIns="0" anchor="b">
            <a:normAutofit/>
          </a:bodyPr>
          <a:lstStyle>
            <a:lvl1pPr marL="0" indent="0" algn="r">
              <a:buNone/>
              <a:defRPr sz="16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5" indent="0">
              <a:buNone/>
              <a:defRPr sz="1200">
                <a:solidFill>
                  <a:schemeClr val="tx1">
                    <a:tint val="75000"/>
                  </a:schemeClr>
                </a:solidFill>
              </a:defRPr>
            </a:lvl5pPr>
            <a:lvl6pPr marL="1714493" indent="0">
              <a:buNone/>
              <a:defRPr sz="1200">
                <a:solidFill>
                  <a:schemeClr val="tx1">
                    <a:tint val="75000"/>
                  </a:schemeClr>
                </a:solidFill>
              </a:defRPr>
            </a:lvl6pPr>
            <a:lvl7pPr marL="2057392" indent="0">
              <a:buNone/>
              <a:defRPr sz="1200">
                <a:solidFill>
                  <a:schemeClr val="tx1">
                    <a:tint val="75000"/>
                  </a:schemeClr>
                </a:solidFill>
              </a:defRPr>
            </a:lvl7pPr>
            <a:lvl8pPr marL="2400291" indent="0">
              <a:buNone/>
              <a:defRPr sz="1200">
                <a:solidFill>
                  <a:schemeClr val="tx1">
                    <a:tint val="75000"/>
                  </a:schemeClr>
                </a:solidFill>
              </a:defRPr>
            </a:lvl8pPr>
            <a:lvl9pPr marL="2743189"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6" name="TextBox 15"/>
          <p:cNvSpPr txBox="1"/>
          <p:nvPr/>
        </p:nvSpPr>
        <p:spPr>
          <a:xfrm>
            <a:off x="2193233" y="3023993"/>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5288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theme" Target="../theme/theme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7.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9.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5475C-C314-FE38-F4D4-22C9C1FE1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7FC25F-2378-8BF9-80B2-7435FA0C6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6091E-D4D4-4448-56A7-41A17DA84D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B109A-BC1F-4281-B65E-5FEE3C40C1DB}" type="datetime1">
              <a:rPr lang="en-US" smtClean="0"/>
              <a:t>11/6/2024</a:t>
            </a:fld>
            <a:endParaRPr lang="en-US" dirty="0"/>
          </a:p>
        </p:txBody>
      </p:sp>
      <p:sp>
        <p:nvSpPr>
          <p:cNvPr id="5" name="Footer Placeholder 4">
            <a:extLst>
              <a:ext uri="{FF2B5EF4-FFF2-40B4-BE49-F238E27FC236}">
                <a16:creationId xmlns:a16="http://schemas.microsoft.com/office/drawing/2014/main" id="{779BA7DD-603C-BA3B-DC6B-D136B39D3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Remember to save your work before you move to the next screen.</a:t>
            </a:r>
            <a:endParaRPr lang="en-US" dirty="0"/>
          </a:p>
        </p:txBody>
      </p:sp>
      <p:sp>
        <p:nvSpPr>
          <p:cNvPr id="6" name="Slide Number Placeholder 5">
            <a:extLst>
              <a:ext uri="{FF2B5EF4-FFF2-40B4-BE49-F238E27FC236}">
                <a16:creationId xmlns:a16="http://schemas.microsoft.com/office/drawing/2014/main" id="{DF2C59E2-5DDF-BD41-3A1D-BD178882A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7" name="Rectangle 6">
            <a:extLst>
              <a:ext uri="{FF2B5EF4-FFF2-40B4-BE49-F238E27FC236}">
                <a16:creationId xmlns:a16="http://schemas.microsoft.com/office/drawing/2014/main" id="{2AC4D35D-E26B-2771-7AFC-779BC5D88024}"/>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9">
            <a:extLst>
              <a:ext uri="{FF2B5EF4-FFF2-40B4-BE49-F238E27FC236}">
                <a16:creationId xmlns:a16="http://schemas.microsoft.com/office/drawing/2014/main" id="{8187E482-6CDB-B6A1-0709-9CFEE13112FB}"/>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7">
            <a:extLst>
              <a:ext uri="{FF2B5EF4-FFF2-40B4-BE49-F238E27FC236}">
                <a16:creationId xmlns:a16="http://schemas.microsoft.com/office/drawing/2014/main" id="{9EAA5D76-380D-37F9-BBE1-AC72D0F92651}"/>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0" name="Freeform: Shape 11">
            <a:extLst>
              <a:ext uri="{FF2B5EF4-FFF2-40B4-BE49-F238E27FC236}">
                <a16:creationId xmlns:a16="http://schemas.microsoft.com/office/drawing/2014/main" id="{B1356A0B-AEA0-8028-44B2-35FECEA8AB54}"/>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7">
            <a:extLst>
              <a:ext uri="{FF2B5EF4-FFF2-40B4-BE49-F238E27FC236}">
                <a16:creationId xmlns:a16="http://schemas.microsoft.com/office/drawing/2014/main" id="{A4B74ED6-E419-0FC4-0B9C-D5EF681FB52E}"/>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137F31FE-92F0-3591-7C7F-98BAAC07C212}"/>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3" name="Group 12">
            <a:extLst>
              <a:ext uri="{FF2B5EF4-FFF2-40B4-BE49-F238E27FC236}">
                <a16:creationId xmlns:a16="http://schemas.microsoft.com/office/drawing/2014/main" id="{EB7E2909-05A0-BD33-63B8-3FD5DFE81A0A}"/>
              </a:ext>
            </a:extLst>
          </p:cNvPr>
          <p:cNvGrpSpPr/>
          <p:nvPr userDrawn="1"/>
        </p:nvGrpSpPr>
        <p:grpSpPr>
          <a:xfrm rot="16200000">
            <a:off x="499388" y="-322655"/>
            <a:ext cx="535531" cy="645309"/>
            <a:chOff x="10945855" y="7317026"/>
            <a:chExt cx="2483924" cy="2993104"/>
          </a:xfrm>
        </p:grpSpPr>
        <p:sp>
          <p:nvSpPr>
            <p:cNvPr id="14" name="Freeform: Shape 15">
              <a:extLst>
                <a:ext uri="{FF2B5EF4-FFF2-40B4-BE49-F238E27FC236}">
                  <a16:creationId xmlns:a16="http://schemas.microsoft.com/office/drawing/2014/main" id="{DDDEBE25-E037-8A2A-30D3-310D6EBEEB11}"/>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6">
              <a:extLst>
                <a:ext uri="{FF2B5EF4-FFF2-40B4-BE49-F238E27FC236}">
                  <a16:creationId xmlns:a16="http://schemas.microsoft.com/office/drawing/2014/main" id="{5721CE59-AEC9-9DA7-F3D9-6186A30DA4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D0188A50-DCDF-E436-4E79-202F61311564}"/>
              </a:ext>
            </a:extLst>
          </p:cNvPr>
          <p:cNvGrpSpPr/>
          <p:nvPr userDrawn="1"/>
        </p:nvGrpSpPr>
        <p:grpSpPr>
          <a:xfrm>
            <a:off x="-1" y="1357409"/>
            <a:ext cx="12192001" cy="4846320"/>
            <a:chOff x="-1" y="1357409"/>
            <a:chExt cx="12192001" cy="4917518"/>
          </a:xfrm>
        </p:grpSpPr>
        <p:sp>
          <p:nvSpPr>
            <p:cNvPr id="17" name="Rectangle: Single Corner Snipped 18">
              <a:extLst>
                <a:ext uri="{FF2B5EF4-FFF2-40B4-BE49-F238E27FC236}">
                  <a16:creationId xmlns:a16="http://schemas.microsoft.com/office/drawing/2014/main" id="{11DE45AB-68D5-5659-8627-49C69B13E602}"/>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8" name="Rectangle: Single Corner Snipped 2">
              <a:extLst>
                <a:ext uri="{FF2B5EF4-FFF2-40B4-BE49-F238E27FC236}">
                  <a16:creationId xmlns:a16="http://schemas.microsoft.com/office/drawing/2014/main" id="{AB0D01B5-5184-8016-9D6D-17E6CB66931A}"/>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Freeform: Shape 23">
            <a:extLst>
              <a:ext uri="{FF2B5EF4-FFF2-40B4-BE49-F238E27FC236}">
                <a16:creationId xmlns:a16="http://schemas.microsoft.com/office/drawing/2014/main" id="{11EDEF75-81FB-4E01-E8AA-6828EC255DC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Slide Number Placeholder 4">
            <a:extLst>
              <a:ext uri="{FF2B5EF4-FFF2-40B4-BE49-F238E27FC236}">
                <a16:creationId xmlns:a16="http://schemas.microsoft.com/office/drawing/2014/main" id="{C4A8843D-E96C-8BCC-27F2-F146AC58F78E}"/>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9684403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7" r:id="rId12"/>
    <p:sldLayoutId id="2147483651" r:id="rId13"/>
    <p:sldLayoutId id="2147483661" r:id="rId14"/>
    <p:sldLayoutId id="2147483674" r:id="rId15"/>
    <p:sldLayoutId id="2147483665" r:id="rId16"/>
    <p:sldLayoutId id="2147483673" r:id="rId17"/>
    <p:sldLayoutId id="2147483675" r:id="rId18"/>
    <p:sldLayoutId id="2147483676" r:id="rId19"/>
    <p:sldLayoutId id="2147483672" r:id="rId20"/>
    <p:sldLayoutId id="2147483835" r:id="rId21"/>
    <p:sldLayoutId id="2147483836" r:id="rId22"/>
    <p:sldLayoutId id="2147483837"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1BE46-3A5F-C401-BF22-32E77FC2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D32F1-1B8D-CFAF-7DA1-CFBE6C356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DBC53-0325-F894-A962-3962C454D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E878E-BF30-4B49-A43B-F106EAEE926B}" type="datetime1">
              <a:rPr lang="en-US" smtClean="0"/>
              <a:t>11/6/2024</a:t>
            </a:fld>
            <a:endParaRPr lang="en-US"/>
          </a:p>
        </p:txBody>
      </p:sp>
      <p:sp>
        <p:nvSpPr>
          <p:cNvPr id="5" name="Footer Placeholder 4">
            <a:extLst>
              <a:ext uri="{FF2B5EF4-FFF2-40B4-BE49-F238E27FC236}">
                <a16:creationId xmlns:a16="http://schemas.microsoft.com/office/drawing/2014/main" id="{AD48A548-4C16-7B83-DBBF-127A5F457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Remember to save your work before you move to the next screen.</a:t>
            </a:r>
          </a:p>
        </p:txBody>
      </p:sp>
      <p:sp>
        <p:nvSpPr>
          <p:cNvPr id="6" name="Slide Number Placeholder 5">
            <a:extLst>
              <a:ext uri="{FF2B5EF4-FFF2-40B4-BE49-F238E27FC236}">
                <a16:creationId xmlns:a16="http://schemas.microsoft.com/office/drawing/2014/main" id="{D4A477D7-EA32-BED0-2B65-56376E79E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785DC-4CBE-48C8-AA10-CDC3CC6F6FA7}" type="slidenum">
              <a:rPr lang="en-US" smtClean="0"/>
              <a:t>‹#›</a:t>
            </a:fld>
            <a:endParaRPr lang="en-US"/>
          </a:p>
        </p:txBody>
      </p:sp>
    </p:spTree>
    <p:extLst>
      <p:ext uri="{BB962C8B-B14F-4D97-AF65-F5344CB8AC3E}">
        <p14:creationId xmlns:p14="http://schemas.microsoft.com/office/powerpoint/2010/main" val="233691625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C0DF809-FFE8-4CF9-84C4-BABC32BF9824}" type="datetimeFigureOut">
              <a:rPr lang="en-US" smtClean="0"/>
              <a:t>11/6/2024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0F3C48B-20CC-431F-9EC8-3BE112978832}" type="slidenum">
              <a:rPr lang="en-US" smtClean="0"/>
              <a:t>‹#›</a:t>
            </a:fld>
            <a:endParaRPr lang="en-US"/>
          </a:p>
        </p:txBody>
      </p:sp>
    </p:spTree>
    <p:extLst>
      <p:ext uri="{BB962C8B-B14F-4D97-AF65-F5344CB8AC3E}">
        <p14:creationId xmlns:p14="http://schemas.microsoft.com/office/powerpoint/2010/main" val="1710274266"/>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29707385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11/6/2024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263D6C4-4840-40CC-AC84-17E24B3B7BDE}" type="slidenum">
              <a:rPr lang="en-US" noProof="0" smtClean="0"/>
              <a:t>‹#›</a:t>
            </a:fld>
            <a:endParaRPr lang="en-US" noProof="0" dirty="0"/>
          </a:p>
        </p:txBody>
      </p:sp>
      <p:sp>
        <p:nvSpPr>
          <p:cNvPr id="13" name="Rectangle 12">
            <a:extLst>
              <a:ext uri="{FF2B5EF4-FFF2-40B4-BE49-F238E27FC236}">
                <a16:creationId xmlns:a16="http://schemas.microsoft.com/office/drawing/2014/main" id="{A793DC79-C07F-1318-EFCF-672726C903AC}"/>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9">
            <a:extLst>
              <a:ext uri="{FF2B5EF4-FFF2-40B4-BE49-F238E27FC236}">
                <a16:creationId xmlns:a16="http://schemas.microsoft.com/office/drawing/2014/main" id="{7D2D2CE7-33B3-43C0-CA37-7036C872E23F}"/>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7">
            <a:extLst>
              <a:ext uri="{FF2B5EF4-FFF2-40B4-BE49-F238E27FC236}">
                <a16:creationId xmlns:a16="http://schemas.microsoft.com/office/drawing/2014/main" id="{25C15883-6AD6-C6B8-0C11-92CCBBE27345}"/>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6" name="Freeform: Shape 11">
            <a:extLst>
              <a:ext uri="{FF2B5EF4-FFF2-40B4-BE49-F238E27FC236}">
                <a16:creationId xmlns:a16="http://schemas.microsoft.com/office/drawing/2014/main" id="{1C95B787-3DEE-8789-E87A-955AA8C7180C}"/>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7">
            <a:extLst>
              <a:ext uri="{FF2B5EF4-FFF2-40B4-BE49-F238E27FC236}">
                <a16:creationId xmlns:a16="http://schemas.microsoft.com/office/drawing/2014/main" id="{7526EA7C-2AEB-6D78-4F80-0FA878D016A9}"/>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35BFF0A7-ECEF-97EC-46D2-A29933C92329}"/>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9" name="Group 18">
            <a:extLst>
              <a:ext uri="{FF2B5EF4-FFF2-40B4-BE49-F238E27FC236}">
                <a16:creationId xmlns:a16="http://schemas.microsoft.com/office/drawing/2014/main" id="{DD2801F5-F22B-A99E-BA82-78F41F79F902}"/>
              </a:ext>
            </a:extLst>
          </p:cNvPr>
          <p:cNvGrpSpPr/>
          <p:nvPr userDrawn="1"/>
        </p:nvGrpSpPr>
        <p:grpSpPr>
          <a:xfrm rot="16200000">
            <a:off x="499388" y="-322655"/>
            <a:ext cx="535531" cy="645309"/>
            <a:chOff x="10945855" y="7317026"/>
            <a:chExt cx="2483924" cy="2993104"/>
          </a:xfrm>
        </p:grpSpPr>
        <p:sp>
          <p:nvSpPr>
            <p:cNvPr id="20" name="Freeform: Shape 15">
              <a:extLst>
                <a:ext uri="{FF2B5EF4-FFF2-40B4-BE49-F238E27FC236}">
                  <a16:creationId xmlns:a16="http://schemas.microsoft.com/office/drawing/2014/main" id="{BE79CA8B-B9BB-1383-C8C0-DDBFD6EE7BD3}"/>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16">
              <a:extLst>
                <a:ext uri="{FF2B5EF4-FFF2-40B4-BE49-F238E27FC236}">
                  <a16:creationId xmlns:a16="http://schemas.microsoft.com/office/drawing/2014/main" id="{1043A249-80EA-1BE7-F38F-6939747ED2C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2" name="Group 21">
            <a:extLst>
              <a:ext uri="{FF2B5EF4-FFF2-40B4-BE49-F238E27FC236}">
                <a16:creationId xmlns:a16="http://schemas.microsoft.com/office/drawing/2014/main" id="{3A8D4CEB-86D6-7D1C-0E10-B46DA8E09378}"/>
              </a:ext>
            </a:extLst>
          </p:cNvPr>
          <p:cNvGrpSpPr/>
          <p:nvPr userDrawn="1"/>
        </p:nvGrpSpPr>
        <p:grpSpPr>
          <a:xfrm>
            <a:off x="-1" y="1357409"/>
            <a:ext cx="12192001" cy="4846320"/>
            <a:chOff x="-1" y="1357409"/>
            <a:chExt cx="12192001" cy="4917518"/>
          </a:xfrm>
        </p:grpSpPr>
        <p:sp>
          <p:nvSpPr>
            <p:cNvPr id="23" name="Rectangle: Single Corner Snipped 18">
              <a:extLst>
                <a:ext uri="{FF2B5EF4-FFF2-40B4-BE49-F238E27FC236}">
                  <a16:creationId xmlns:a16="http://schemas.microsoft.com/office/drawing/2014/main" id="{2B96282F-D53D-94F7-D1C9-ABD922CE3BF4}"/>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4" name="Rectangle: Single Corner Snipped 2">
              <a:extLst>
                <a:ext uri="{FF2B5EF4-FFF2-40B4-BE49-F238E27FC236}">
                  <a16:creationId xmlns:a16="http://schemas.microsoft.com/office/drawing/2014/main" id="{7CB4860E-46FF-F08B-60A6-87B9D4903B9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Freeform: Shape 23">
            <a:extLst>
              <a:ext uri="{FF2B5EF4-FFF2-40B4-BE49-F238E27FC236}">
                <a16:creationId xmlns:a16="http://schemas.microsoft.com/office/drawing/2014/main" id="{24116285-421C-8ED2-8E4A-35C86B26B3BA}"/>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Slide Number Placeholder 4">
            <a:extLst>
              <a:ext uri="{FF2B5EF4-FFF2-40B4-BE49-F238E27FC236}">
                <a16:creationId xmlns:a16="http://schemas.microsoft.com/office/drawing/2014/main" id="{C9EC099E-042E-7004-1368-24BB47DF935D}"/>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285466862"/>
      </p:ext>
    </p:extLst>
  </p:cSld>
  <p:clrMap bg1="dk1" tx1="lt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4F83"/>
            </a:gs>
            <a:gs pos="100000">
              <a:srgbClr val="003458"/>
            </a:gs>
            <a:gs pos="100000">
              <a:schemeClr val="accent1">
                <a:lumMod val="9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8081" y="2912533"/>
            <a:ext cx="10363919" cy="3945467"/>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2" y="0"/>
            <a:ext cx="12191999" cy="6858000"/>
          </a:xfrm>
          <a:prstGeom prst="rect">
            <a:avLst/>
          </a:prstGeom>
        </p:spPr>
      </p:pic>
      <p:sp>
        <p:nvSpPr>
          <p:cNvPr id="12" name="Rectangle 11"/>
          <p:cNvSpPr/>
          <p:nvPr/>
        </p:nvSpPr>
        <p:spPr>
          <a:xfrm>
            <a:off x="0" y="0"/>
            <a:ext cx="128556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282723" y="0"/>
            <a:ext cx="6095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5091" y="808058"/>
            <a:ext cx="7837348"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834981" y="2049878"/>
            <a:ext cx="7617456"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660604" y="5242587"/>
            <a:ext cx="2662729" cy="238917"/>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fld id="{1D8BD707-D9CF-40AE-B4C6-C98DA3205C09}" type="datetimeFigureOut">
              <a:rPr lang="en-US" smtClean="0"/>
              <a:t>11/6/2024</a:t>
            </a:fld>
            <a:endParaRPr lang="en-US"/>
          </a:p>
        </p:txBody>
      </p:sp>
      <p:sp>
        <p:nvSpPr>
          <p:cNvPr id="5" name="Footer Placeholder 4"/>
          <p:cNvSpPr>
            <a:spLocks noGrp="1"/>
          </p:cNvSpPr>
          <p:nvPr>
            <p:ph type="ftr" sz="quarter" idx="3"/>
          </p:nvPr>
        </p:nvSpPr>
        <p:spPr>
          <a:xfrm rot="5400000">
            <a:off x="-2030011" y="3628290"/>
            <a:ext cx="5885352" cy="244884"/>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181" y="164595"/>
            <a:ext cx="851083" cy="322850"/>
          </a:xfrm>
          <a:prstGeom prst="rect">
            <a:avLst/>
          </a:prstGeom>
        </p:spPr>
        <p:txBody>
          <a:bodyPr vert="horz" lIns="91440" tIns="45720" rIns="45720" bIns="45720" rtlCol="0" anchor="ctr"/>
          <a:lstStyle>
            <a:lvl1pPr algn="r">
              <a:defRPr sz="16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421101228"/>
      </p:ext>
    </p:extLst>
  </p:cSld>
  <p:clrMap bg1="dk1" tx1="lt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r" defTabSz="685797"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5" indent="-258365" algn="l" defTabSz="685797"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1" indent="-253603"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2" indent="-258365"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299" indent="-253603"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59" indent="-258365"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096" indent="-256031"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67" indent="-256031"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37" indent="-256031"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08" indent="-256031" algn="l" defTabSz="685797"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5" algn="l" defTabSz="685797" rtl="0" eaLnBrk="1" latinLnBrk="0" hangingPunct="1">
        <a:defRPr sz="1350" kern="1200">
          <a:solidFill>
            <a:schemeClr val="tx1"/>
          </a:solidFill>
          <a:latin typeface="+mn-lt"/>
          <a:ea typeface="+mn-ea"/>
          <a:cs typeface="+mn-cs"/>
        </a:defRPr>
      </a:lvl5pPr>
      <a:lvl6pPr marL="1714493" algn="l" defTabSz="685797" rtl="0" eaLnBrk="1" latinLnBrk="0" hangingPunct="1">
        <a:defRPr sz="1350" kern="1200">
          <a:solidFill>
            <a:schemeClr val="tx1"/>
          </a:solidFill>
          <a:latin typeface="+mn-lt"/>
          <a:ea typeface="+mn-ea"/>
          <a:cs typeface="+mn-cs"/>
        </a:defRPr>
      </a:lvl6pPr>
      <a:lvl7pPr marL="2057392" algn="l" defTabSz="685797" rtl="0" eaLnBrk="1" latinLnBrk="0" hangingPunct="1">
        <a:defRPr sz="1350" kern="1200">
          <a:solidFill>
            <a:schemeClr val="tx1"/>
          </a:solidFill>
          <a:latin typeface="+mn-lt"/>
          <a:ea typeface="+mn-ea"/>
          <a:cs typeface="+mn-cs"/>
        </a:defRPr>
      </a:lvl7pPr>
      <a:lvl8pPr marL="2400291" algn="l" defTabSz="685797" rtl="0" eaLnBrk="1" latinLnBrk="0" hangingPunct="1">
        <a:defRPr sz="1350" kern="1200">
          <a:solidFill>
            <a:schemeClr val="tx1"/>
          </a:solidFill>
          <a:latin typeface="+mn-lt"/>
          <a:ea typeface="+mn-ea"/>
          <a:cs typeface="+mn-cs"/>
        </a:defRPr>
      </a:lvl8pPr>
      <a:lvl9pPr marL="2743189"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11/6/2024</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712285092"/>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Lst>
  <p:txStyles>
    <p:titleStyle>
      <a:lvl1pPr algn="l" defTabSz="457198"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2E791E-0396-4D81-9F5B-1AF3391E41CC}" type="datetimeFigureOut">
              <a:rPr lang="en-US" smtClean="0"/>
              <a:t>11/6/2024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D719AEF-052E-45B4-9E5D-2D37BD74BE80}" type="slidenum">
              <a:rPr lang="en-US" smtClean="0"/>
              <a:t>‹#›</a:t>
            </a:fld>
            <a:endParaRPr lang="en-US"/>
          </a:p>
        </p:txBody>
      </p:sp>
    </p:spTree>
    <p:extLst>
      <p:ext uri="{BB962C8B-B14F-4D97-AF65-F5344CB8AC3E}">
        <p14:creationId xmlns:p14="http://schemas.microsoft.com/office/powerpoint/2010/main" val="329708151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139DE-D076-32EA-37C4-7F95B0A2C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AD7F4-B9C4-C231-C508-D8CDDF331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FCD7B-5778-904B-1488-B5C263AE1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951-0B28-43F6-8C3E-2E14AD9EF6DD}" type="datetimeFigureOut">
              <a:rPr lang="en-US" smtClean="0"/>
              <a:t>11/6/2024</a:t>
            </a:fld>
            <a:endParaRPr lang="en-US"/>
          </a:p>
        </p:txBody>
      </p:sp>
      <p:sp>
        <p:nvSpPr>
          <p:cNvPr id="5" name="Footer Placeholder 4">
            <a:extLst>
              <a:ext uri="{FF2B5EF4-FFF2-40B4-BE49-F238E27FC236}">
                <a16:creationId xmlns:a16="http://schemas.microsoft.com/office/drawing/2014/main" id="{03656E3F-414A-B05F-D27B-49878C7669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7A434F-0147-16E3-5C86-D78CE27D4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DEAC4-D072-4D2D-ABE6-A97AF9EF2D27}" type="slidenum">
              <a:rPr lang="en-US" smtClean="0"/>
              <a:t>‹#›</a:t>
            </a:fld>
            <a:endParaRPr lang="en-US"/>
          </a:p>
        </p:txBody>
      </p:sp>
    </p:spTree>
    <p:extLst>
      <p:ext uri="{BB962C8B-B14F-4D97-AF65-F5344CB8AC3E}">
        <p14:creationId xmlns:p14="http://schemas.microsoft.com/office/powerpoint/2010/main" val="399359102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0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3.xml"/></Relationships>
</file>

<file path=ppt/slides/_rels/slide1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3.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png"/><Relationship Id="rId1" Type="http://schemas.openxmlformats.org/officeDocument/2006/relationships/slideLayout" Target="../slideLayouts/slideLayout103.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03.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22.svg"/></Relationships>
</file>

<file path=ppt/slides/_rels/slide1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5.xml"/><Relationship Id="rId4" Type="http://schemas.openxmlformats.org/officeDocument/2006/relationships/image" Target="../media/image161.png"/></Relationships>
</file>

<file path=ppt/slides/_rels/slide13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hyperlink" Target="mailto:matthew.melton@admin.sc.gov"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sv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1.xml"/></Relationships>
</file>

<file path=ppt/slides/_rels/slide16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1.xml"/></Relationships>
</file>

<file path=ppt/slides/_rels/slide16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1.xml"/></Relationships>
</file>

<file path=ppt/slides/_rels/slide17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22.xml"/><Relationship Id="rId4" Type="http://schemas.openxmlformats.org/officeDocument/2006/relationships/image" Target="../media/image24.svg"/></Relationships>
</file>

<file path=ppt/slides/_rels/slide18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24.svg"/></Relationships>
</file>

<file path=ppt/slides/_rels/slide19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1.xml"/></Relationships>
</file>

<file path=ppt/slides/_rels/slide19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1.xml"/></Relationships>
</file>

<file path=ppt/slides/_rels/slide19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4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80.xml"/><Relationship Id="rId18" Type="http://schemas.openxmlformats.org/officeDocument/2006/relationships/slide" Target="slide122.xml"/><Relationship Id="rId26" Type="http://schemas.openxmlformats.org/officeDocument/2006/relationships/slide" Target="slide242.xml"/><Relationship Id="rId3" Type="http://schemas.openxmlformats.org/officeDocument/2006/relationships/slide" Target="slide2.xml"/><Relationship Id="rId21" Type="http://schemas.openxmlformats.org/officeDocument/2006/relationships/slide" Target="slide188.xml"/><Relationship Id="rId7" Type="http://schemas.openxmlformats.org/officeDocument/2006/relationships/slide" Target="slide26.xml"/><Relationship Id="rId12" Type="http://schemas.openxmlformats.org/officeDocument/2006/relationships/slide" Target="slide41.xml"/><Relationship Id="rId17" Type="http://schemas.openxmlformats.org/officeDocument/2006/relationships/slide" Target="slide117.xml"/><Relationship Id="rId25" Type="http://schemas.openxmlformats.org/officeDocument/2006/relationships/slide" Target="slide235.xml"/><Relationship Id="rId2" Type="http://schemas.openxmlformats.org/officeDocument/2006/relationships/notesSlide" Target="../notesSlides/notesSlide2.xml"/><Relationship Id="rId16" Type="http://schemas.openxmlformats.org/officeDocument/2006/relationships/slide" Target="slide106.xml"/><Relationship Id="rId20" Type="http://schemas.openxmlformats.org/officeDocument/2006/relationships/slide" Target="slide153.xml"/><Relationship Id="rId29" Type="http://schemas.openxmlformats.org/officeDocument/2006/relationships/slide" Target="slide277.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40.xml"/><Relationship Id="rId24" Type="http://schemas.openxmlformats.org/officeDocument/2006/relationships/slide" Target="slide229.xml"/><Relationship Id="rId5" Type="http://schemas.openxmlformats.org/officeDocument/2006/relationships/slide" Target="slide12.xml"/><Relationship Id="rId15" Type="http://schemas.openxmlformats.org/officeDocument/2006/relationships/slide" Target="slide92.xml"/><Relationship Id="rId23" Type="http://schemas.openxmlformats.org/officeDocument/2006/relationships/slide" Target="slide207.xml"/><Relationship Id="rId28" Type="http://schemas.openxmlformats.org/officeDocument/2006/relationships/slide" Target="slide269.xml"/><Relationship Id="rId10" Type="http://schemas.openxmlformats.org/officeDocument/2006/relationships/slide" Target="slide36.xml"/><Relationship Id="rId19" Type="http://schemas.openxmlformats.org/officeDocument/2006/relationships/slide" Target="slide140.xml"/><Relationship Id="rId31" Type="http://schemas.openxmlformats.org/officeDocument/2006/relationships/slide" Target="slide295.xml"/><Relationship Id="rId4" Type="http://schemas.openxmlformats.org/officeDocument/2006/relationships/slide" Target="slide6.xml"/><Relationship Id="rId9" Type="http://schemas.openxmlformats.org/officeDocument/2006/relationships/slide" Target="slide35.xml"/><Relationship Id="rId14" Type="http://schemas.openxmlformats.org/officeDocument/2006/relationships/slide" Target="slide84.xml"/><Relationship Id="rId22" Type="http://schemas.openxmlformats.org/officeDocument/2006/relationships/slide" Target="slide201.xml"/><Relationship Id="rId27" Type="http://schemas.openxmlformats.org/officeDocument/2006/relationships/slide" Target="slide254.xml"/><Relationship Id="rId30" Type="http://schemas.openxmlformats.org/officeDocument/2006/relationships/slide" Target="slide28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0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1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24.svg"/><Relationship Id="rId4" Type="http://schemas.openxmlformats.org/officeDocument/2006/relationships/image" Target="../media/image21.png"/><Relationship Id="rId9" Type="http://schemas.openxmlformats.org/officeDocument/2006/relationships/image" Target="../media/image46.svg"/></Relationships>
</file>

<file path=ppt/slides/_rels/slide22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1.xml"/></Relationships>
</file>

<file path=ppt/slides/_rels/slide23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1.xml"/></Relationships>
</file>

<file path=ppt/slides/_rels/slide23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1.xml"/></Relationships>
</file>

<file path=ppt/slides/_rels/slide23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23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22.svg"/></Relationships>
</file>

<file path=ppt/slides/_rels/slide24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56.xml"/><Relationship Id="rId4" Type="http://schemas.openxmlformats.org/officeDocument/2006/relationships/image" Target="../media/image239.png"/></Relationships>
</file>

<file path=ppt/slides/_rels/slide24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56.xml"/><Relationship Id="rId4" Type="http://schemas.openxmlformats.org/officeDocument/2006/relationships/image" Target="../media/image239.png"/></Relationships>
</file>

<file path=ppt/slides/_rels/slide24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56.xml"/><Relationship Id="rId4" Type="http://schemas.openxmlformats.org/officeDocument/2006/relationships/image" Target="../media/image239.png"/></Relationships>
</file>

<file path=ppt/slides/_rels/slide24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56.xml"/><Relationship Id="rId4" Type="http://schemas.openxmlformats.org/officeDocument/2006/relationships/image" Target="../media/image239.png"/></Relationships>
</file>

<file path=ppt/slides/_rels/slide24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46.png"/><Relationship Id="rId1" Type="http://schemas.openxmlformats.org/officeDocument/2006/relationships/slideLayout" Target="../slideLayouts/slideLayout60.xml"/></Relationships>
</file>

<file path=ppt/slides/_rels/slide24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47.png"/><Relationship Id="rId1" Type="http://schemas.openxmlformats.org/officeDocument/2006/relationships/slideLayout" Target="../slideLayouts/slideLayout60.xml"/></Relationships>
</file>

<file path=ppt/slides/_rels/slide24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5" Type="http://schemas.openxmlformats.org/officeDocument/2006/relationships/image" Target="../media/image24.svg"/><Relationship Id="rId4" Type="http://schemas.openxmlformats.org/officeDocument/2006/relationships/image" Target="../media/image21.png"/></Relationships>
</file>

<file path=ppt/slides/_rels/slide25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60.xml"/></Relationships>
</file>

<file path=ppt/slides/_rels/slide25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60.xml"/></Relationships>
</file>

<file path=ppt/slides/_rels/slide25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60.xml"/></Relationships>
</file>

<file path=ppt/slides/_rels/slide25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6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2.xml"/></Relationships>
</file>

<file path=ppt/slides/_rels/slide25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2.xml"/></Relationships>
</file>

<file path=ppt/slides/_rels/slide257.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87.xml"/></Relationships>
</file>

<file path=ppt/slides/_rels/slide258.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4.xml"/></Relationships>
</file>

<file path=ppt/slides/_rels/slide259.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22.xml"/><Relationship Id="rId5" Type="http://schemas.openxmlformats.org/officeDocument/2006/relationships/image" Target="../media/image52.png"/><Relationship Id="rId4" Type="http://schemas.openxmlformats.org/officeDocument/2006/relationships/image" Target="../media/image24.svg"/></Relationships>
</file>

<file path=ppt/slides/_rels/slide26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4.xml"/></Relationships>
</file>

<file path=ppt/slides/_rels/slide26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4.xml"/></Relationships>
</file>

<file path=ppt/slides/_rels/slide262.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4.xml"/></Relationships>
</file>

<file path=ppt/slides/_rels/slide26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14.xml"/></Relationships>
</file>

<file path=ppt/slides/_rels/slide264.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14.xml"/></Relationships>
</file>

<file path=ppt/slides/_rels/slide265.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14.xml"/></Relationships>
</file>

<file path=ppt/slides/_rels/slide266.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114.xml"/></Relationships>
</file>

<file path=ppt/slides/_rels/slide267.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14.xml"/></Relationships>
</file>

<file path=ppt/slides/_rels/slide268.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11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Layout" Target="../slideLayouts/slideLayout2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4.svg"/></Relationships>
</file>

<file path=ppt/slides/_rels/slide270.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87.xml"/></Relationships>
</file>

<file path=ppt/slides/_rels/slide271.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87.xml"/></Relationships>
</file>

<file path=ppt/slides/_rels/slide27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87.xml"/></Relationships>
</file>

<file path=ppt/slides/_rels/slide27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87.xml"/></Relationships>
</file>

<file path=ppt/slides/_rels/slide27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87.xml"/></Relationships>
</file>

<file path=ppt/slides/_rels/slide275.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87.xml"/></Relationships>
</file>

<file path=ppt/slides/_rels/slide27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8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7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14.xml"/></Relationships>
</file>

<file path=ppt/slides/_rels/slide27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80.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14.xml"/></Relationships>
</file>

<file path=ppt/slides/_rels/slide28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114.xml"/></Relationships>
</file>

<file path=ppt/slides/_rels/slide282.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14.xml"/></Relationships>
</file>

<file path=ppt/slides/_rels/slide28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14.xml"/></Relationships>
</file>

<file path=ppt/slides/_rels/slide284.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114.xml"/></Relationships>
</file>

<file path=ppt/slides/_rels/slide285.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11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87.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14.xml"/></Relationships>
</file>

<file path=ppt/slides/_rels/slide288.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14.xml"/></Relationships>
</file>

<file path=ppt/slides/_rels/slide289.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1.xml"/></Relationships>
</file>

<file path=ppt/slides/_rels/slide290.xml.rels><?xml version="1.0" encoding="UTF-8" standalone="yes"?>
<Relationships xmlns="http://schemas.openxmlformats.org/package/2006/relationships"><Relationship Id="rId2" Type="http://schemas.openxmlformats.org/officeDocument/2006/relationships/image" Target="../media/image290.emf"/><Relationship Id="rId1" Type="http://schemas.openxmlformats.org/officeDocument/2006/relationships/slideLayout" Target="../slideLayouts/slideLayout114.xml"/></Relationships>
</file>

<file path=ppt/slides/_rels/slide291.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14.xml"/></Relationships>
</file>

<file path=ppt/slides/_rels/slide292.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14.xml"/></Relationships>
</file>

<file path=ppt/slides/_rels/slide29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14.xml"/></Relationships>
</file>

<file path=ppt/slides/_rels/slide294.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11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2.xml"/></Relationships>
</file>

<file path=ppt/slides/_rels/slide297.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2.xml"/></Relationships>
</file>

<file path=ppt/slides/_rels/slide298.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2.xml"/></Relationships>
</file>

<file path=ppt/slides/_rels/slide29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5" Type="http://schemas.openxmlformats.org/officeDocument/2006/relationships/image" Target="../media/image24.sv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4.png"/><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6.png"/><Relationship Id="rId7" Type="http://schemas.openxmlformats.org/officeDocument/2006/relationships/image" Target="../media/image32.svg"/><Relationship Id="rId2" Type="http://schemas.openxmlformats.org/officeDocument/2006/relationships/image" Target="../media/image65.png"/><Relationship Id="rId1" Type="http://schemas.openxmlformats.org/officeDocument/2006/relationships/slideLayout" Target="../slideLayouts/slideLayout22.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image" Target="../media/image22.svg"/><Relationship Id="rId10"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36.sv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6.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95.jpe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1.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12.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631FC3A4-65DD-AC00-0585-8010A0C86349}"/>
              </a:ext>
            </a:extLst>
          </p:cNvPr>
          <p:cNvSpPr/>
          <p:nvPr/>
        </p:nvSpPr>
        <p:spPr>
          <a:xfrm flipH="1">
            <a:off x="2186859" y="1380174"/>
            <a:ext cx="8848724" cy="3763325"/>
          </a:xfrm>
          <a:prstGeom prst="triangle">
            <a:avLst>
              <a:gd name="adj" fmla="val 16039"/>
            </a:avLst>
          </a:prstGeom>
          <a:pattFill prst="dkDnDiag">
            <a:fgClr>
              <a:srgbClr val="002136"/>
            </a:fgClr>
            <a:bgClr>
              <a:srgbClr val="103350"/>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7398387" y="2969124"/>
            <a:ext cx="2649931" cy="1265546"/>
          </a:xfrm>
          <a:ln w="38100">
            <a:noFill/>
          </a:ln>
        </p:spPr>
        <p:txBody>
          <a:bodyPr/>
          <a:lstStyle/>
          <a:p>
            <a:r>
              <a:rPr lang="en-US" sz="8000" b="1" spc="600" dirty="0">
                <a:solidFill>
                  <a:srgbClr val="FFCC00"/>
                </a:solidFill>
                <a:latin typeface="+mn-lt"/>
              </a:rPr>
              <a:t>LITT</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4793613" y="4082451"/>
            <a:ext cx="5611015" cy="527423"/>
          </a:xfrm>
          <a:ln w="38100">
            <a:noFill/>
          </a:ln>
        </p:spPr>
        <p:txBody>
          <a:bodyPr>
            <a:normAutofit/>
          </a:bodyPr>
          <a:lstStyle/>
          <a:p>
            <a:pPr marL="0" indent="0">
              <a:buNone/>
            </a:pPr>
            <a:r>
              <a:rPr lang="en-US" sz="2800" b="1" dirty="0">
                <a:solidFill>
                  <a:schemeClr val="bg1"/>
                </a:solidFill>
              </a:rPr>
              <a:t>Guide from OEO</a:t>
            </a:r>
          </a:p>
        </p:txBody>
      </p:sp>
      <p:pic>
        <p:nvPicPr>
          <p:cNvPr id="5" name="Graphic 4" descr="Lightbulb with solid fill">
            <a:extLst>
              <a:ext uri="{FF2B5EF4-FFF2-40B4-BE49-F238E27FC236}">
                <a16:creationId xmlns:a16="http://schemas.microsoft.com/office/drawing/2014/main" id="{AD004F92-A76A-2D9A-EEC6-6CA26600F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43691">
            <a:off x="6365800" y="3188718"/>
            <a:ext cx="914400" cy="930548"/>
          </a:xfrm>
          <a:prstGeom prst="rect">
            <a:avLst/>
          </a:prstGeom>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285047" y="275158"/>
            <a:ext cx="4997831" cy="535531"/>
          </a:xfrm>
        </p:spPr>
        <p:txBody>
          <a:bodyPr/>
          <a:lstStyle/>
          <a:p>
            <a:r>
              <a:rPr lang="en-US" dirty="0"/>
              <a:t>LEFT TOOLBAR– Part 3</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10</a:t>
            </a:fld>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285047" y="909408"/>
            <a:ext cx="2389057" cy="2423071"/>
          </a:xfrm>
          <a:solidFill>
            <a:srgbClr val="002136"/>
          </a:solidFill>
        </p:spPr>
        <p:txBody>
          <a:bodyPr/>
          <a:lstStyle/>
          <a:p>
            <a:r>
              <a:rPr lang="en-US" sz="1800" b="1" u="sng" dirty="0"/>
              <a:t>LITT Help Videos</a:t>
            </a:r>
          </a:p>
          <a:p>
            <a:pPr marL="0" indent="0">
              <a:buNone/>
            </a:pPr>
            <a:r>
              <a:rPr lang="en-US" sz="2000" b="1" dirty="0"/>
              <a:t>This selection will have videos and tutorials for various processes, such as creating a client and running reports.</a:t>
            </a:r>
          </a:p>
          <a:p>
            <a:pPr marL="0" indent="0">
              <a:buNone/>
            </a:pPr>
            <a:endParaRPr lang="en-US" sz="2000" b="1" dirty="0"/>
          </a:p>
        </p:txBody>
      </p:sp>
      <p:pic>
        <p:nvPicPr>
          <p:cNvPr id="6" name="Picture 5" descr="Graphical user interface, text, application&#10;&#10;Description automatically generated">
            <a:extLst>
              <a:ext uri="{FF2B5EF4-FFF2-40B4-BE49-F238E27FC236}">
                <a16:creationId xmlns:a16="http://schemas.microsoft.com/office/drawing/2014/main" id="{28ACD1BD-31C4-638E-EA82-0C52B347258E}"/>
              </a:ext>
            </a:extLst>
          </p:cNvPr>
          <p:cNvPicPr>
            <a:picLocks noChangeAspect="1"/>
          </p:cNvPicPr>
          <p:nvPr/>
        </p:nvPicPr>
        <p:blipFill rotWithShape="1">
          <a:blip r:embed="rId2"/>
          <a:srcRect l="1739" t="2687" r="2064" b="6376"/>
          <a:stretch/>
        </p:blipFill>
        <p:spPr>
          <a:xfrm>
            <a:off x="2765544" y="918459"/>
            <a:ext cx="3548622" cy="2332227"/>
          </a:xfrm>
          <a:prstGeom prst="rect">
            <a:avLst/>
          </a:prstGeom>
          <a:ln w="38100">
            <a:solidFill>
              <a:srgbClr val="FFFFFF"/>
            </a:solidFill>
          </a:ln>
        </p:spPr>
      </p:pic>
      <p:pic>
        <p:nvPicPr>
          <p:cNvPr id="15" name="Picture 14" descr="Graphical user interface, text, application, email&#10;&#10;Description automatically generated">
            <a:extLst>
              <a:ext uri="{FF2B5EF4-FFF2-40B4-BE49-F238E27FC236}">
                <a16:creationId xmlns:a16="http://schemas.microsoft.com/office/drawing/2014/main" id="{F9ED62B2-5DD8-2648-DBD6-A8E0E216B06B}"/>
              </a:ext>
            </a:extLst>
          </p:cNvPr>
          <p:cNvPicPr>
            <a:picLocks noChangeAspect="1"/>
          </p:cNvPicPr>
          <p:nvPr/>
        </p:nvPicPr>
        <p:blipFill>
          <a:blip r:embed="rId3"/>
          <a:stretch>
            <a:fillRect/>
          </a:stretch>
        </p:blipFill>
        <p:spPr>
          <a:xfrm>
            <a:off x="5560767" y="1139612"/>
            <a:ext cx="6157494" cy="5128704"/>
          </a:xfrm>
          <a:prstGeom prst="rect">
            <a:avLst/>
          </a:prstGeom>
          <a:ln w="28575">
            <a:solidFill>
              <a:schemeClr val="bg1"/>
            </a:solidFill>
          </a:ln>
        </p:spPr>
      </p:pic>
      <p:sp>
        <p:nvSpPr>
          <p:cNvPr id="16" name="Text Placeholder 9">
            <a:extLst>
              <a:ext uri="{FF2B5EF4-FFF2-40B4-BE49-F238E27FC236}">
                <a16:creationId xmlns:a16="http://schemas.microsoft.com/office/drawing/2014/main" id="{086D97B7-A4E4-C3F3-8EB9-F7A8BBFD0623}"/>
              </a:ext>
            </a:extLst>
          </p:cNvPr>
          <p:cNvSpPr txBox="1">
            <a:spLocks/>
          </p:cNvSpPr>
          <p:nvPr/>
        </p:nvSpPr>
        <p:spPr>
          <a:xfrm>
            <a:off x="285047" y="3332480"/>
            <a:ext cx="5248468" cy="2982596"/>
          </a:xfrm>
          <a:prstGeom prst="rect">
            <a:avLst/>
          </a:prstGeom>
          <a:solidFill>
            <a:srgbClr val="002136"/>
          </a:solidFill>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400"/>
              </a:spcAft>
              <a:buFont typeface="Arial" panose="020B0604020202020204" pitchFamily="34" charset="0"/>
              <a:buChar char="•"/>
              <a:defRPr sz="16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Font typeface="Arial" panose="020B0604020202020204" pitchFamily="34" charset="0"/>
              <a:buChar char="•"/>
              <a:defRPr sz="14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Font typeface="Arial" panose="020B0604020202020204" pitchFamily="34" charset="0"/>
              <a:buChar char="•"/>
              <a:defRPr sz="12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p>
          <a:p>
            <a:pPr marL="0" indent="0">
              <a:buFont typeface="Arial" panose="020B0604020202020204" pitchFamily="34" charset="0"/>
              <a:buNone/>
            </a:pPr>
            <a:r>
              <a:rPr lang="en-US" sz="2000" b="1" dirty="0"/>
              <a:t>As well, the bottom left corner of the window allows you to ask the SC LITT tech team a question that they will return by email.</a:t>
            </a:r>
          </a:p>
          <a:p>
            <a:pPr marL="0" indent="0">
              <a:buFont typeface="Arial" panose="020B0604020202020204" pitchFamily="34" charset="0"/>
              <a:buNone/>
            </a:pPr>
            <a:endParaRPr lang="en-US" sz="2000" b="1" dirty="0"/>
          </a:p>
          <a:p>
            <a:pPr marL="0" indent="0">
              <a:buFont typeface="Arial" panose="020B0604020202020204" pitchFamily="34" charset="0"/>
              <a:buNone/>
            </a:pPr>
            <a:r>
              <a:rPr lang="en-US" sz="2000" b="1" dirty="0"/>
              <a:t>This functionality will be useful once live, but until April please direct questions to OEO to let LITT’s programming team focus on updates.</a:t>
            </a:r>
          </a:p>
          <a:p>
            <a:pPr marL="0" indent="0">
              <a:buFont typeface="Arial" panose="020B0604020202020204" pitchFamily="34" charset="0"/>
              <a:buNone/>
            </a:pPr>
            <a:endParaRPr lang="en-US" sz="2000" b="1" dirty="0"/>
          </a:p>
        </p:txBody>
      </p:sp>
      <p:pic>
        <p:nvPicPr>
          <p:cNvPr id="17" name="Picture 16" descr="Chart, histogram&#10;&#10;Description automatically generated">
            <a:extLst>
              <a:ext uri="{FF2B5EF4-FFF2-40B4-BE49-F238E27FC236}">
                <a16:creationId xmlns:a16="http://schemas.microsoft.com/office/drawing/2014/main" id="{6FDBAE02-B025-2D09-EE1B-80741CCB14EF}"/>
              </a:ext>
            </a:extLst>
          </p:cNvPr>
          <p:cNvPicPr>
            <a:picLocks noChangeAspect="1"/>
          </p:cNvPicPr>
          <p:nvPr/>
        </p:nvPicPr>
        <p:blipFill>
          <a:blip r:embed="rId4"/>
          <a:stretch>
            <a:fillRect/>
          </a:stretch>
        </p:blipFill>
        <p:spPr>
          <a:xfrm rot="20682828">
            <a:off x="4381583" y="952460"/>
            <a:ext cx="316545" cy="436801"/>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148038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474775"/>
            <a:ext cx="357975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measure should now appear on the Work Order.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Double click the measure to add details and pricing.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7" name="Picture 6" descr="Graphical user interface, application, table&#10;&#10;Description automatically generated">
            <a:extLst>
              <a:ext uri="{FF2B5EF4-FFF2-40B4-BE49-F238E27FC236}">
                <a16:creationId xmlns:a16="http://schemas.microsoft.com/office/drawing/2014/main" id="{1D76C193-3670-1ED7-B686-DD2BF26D1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438" y="1005629"/>
            <a:ext cx="7018628" cy="5217617"/>
          </a:xfrm>
          <a:prstGeom prst="rect">
            <a:avLst/>
          </a:prstGeom>
        </p:spPr>
      </p:pic>
    </p:spTree>
    <p:extLst>
      <p:ext uri="{BB962C8B-B14F-4D97-AF65-F5344CB8AC3E}">
        <p14:creationId xmlns:p14="http://schemas.microsoft.com/office/powerpoint/2010/main" val="31787216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259333"/>
            <a:ext cx="3579750"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On the Work Order Details screen, click New.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Click the Task radio button.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Next, click the Search button.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10" name="Picture 9" descr="Graphical user interface, text, application&#10;&#10;Description automatically generated">
            <a:extLst>
              <a:ext uri="{FF2B5EF4-FFF2-40B4-BE49-F238E27FC236}">
                <a16:creationId xmlns:a16="http://schemas.microsoft.com/office/drawing/2014/main" id="{54795E5C-6D55-0FE1-A361-0F69B668C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717" y="738907"/>
            <a:ext cx="6165114" cy="5688526"/>
          </a:xfrm>
          <a:prstGeom prst="rect">
            <a:avLst/>
          </a:prstGeom>
        </p:spPr>
      </p:pic>
    </p:spTree>
    <p:extLst>
      <p:ext uri="{BB962C8B-B14F-4D97-AF65-F5344CB8AC3E}">
        <p14:creationId xmlns:p14="http://schemas.microsoft.com/office/powerpoint/2010/main" val="31367658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602437"/>
            <a:ext cx="357975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You can search by the by the measure name or the SWS reference.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 this example, the SWS reference 7.0201.1 is used.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Double click on Install Low Flow Faucet Aerator.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7" name="Picture 6" descr="Graphical user interface, text, application, email&#10;&#10;Description automatically generated">
            <a:extLst>
              <a:ext uri="{FF2B5EF4-FFF2-40B4-BE49-F238E27FC236}">
                <a16:creationId xmlns:a16="http://schemas.microsoft.com/office/drawing/2014/main" id="{B49F94D7-6ED3-F36A-06D5-A2AF62F31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644" y="891320"/>
            <a:ext cx="6866215" cy="5075360"/>
          </a:xfrm>
          <a:prstGeom prst="rect">
            <a:avLst/>
          </a:prstGeom>
        </p:spPr>
      </p:pic>
    </p:spTree>
    <p:extLst>
      <p:ext uri="{BB962C8B-B14F-4D97-AF65-F5344CB8AC3E}">
        <p14:creationId xmlns:p14="http://schemas.microsoft.com/office/powerpoint/2010/main" val="3227507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294656"/>
            <a:ext cx="357975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This will return you to the Work Order Details screen. Enter the Qty, Unit, and Cost at the bottom of the screen and click Save.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To add any details such as installation locations, click the Measure Note button.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10" name="Picture 9" descr="Graphical user interface, text, application&#10;&#10;Description automatically generated">
            <a:extLst>
              <a:ext uri="{FF2B5EF4-FFF2-40B4-BE49-F238E27FC236}">
                <a16:creationId xmlns:a16="http://schemas.microsoft.com/office/drawing/2014/main" id="{2CACC2B8-6AB1-27F4-7033-14A2C0642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327" y="859551"/>
            <a:ext cx="6149873" cy="5349704"/>
          </a:xfrm>
          <a:prstGeom prst="rect">
            <a:avLst/>
          </a:prstGeom>
        </p:spPr>
      </p:pic>
    </p:spTree>
    <p:extLst>
      <p:ext uri="{BB962C8B-B14F-4D97-AF65-F5344CB8AC3E}">
        <p14:creationId xmlns:p14="http://schemas.microsoft.com/office/powerpoint/2010/main" val="29354820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905673"/>
            <a:ext cx="357975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Enter any details you wish to give the contractor and click Save.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9" name="Picture 8" descr="Graphical user interface, text, application, email&#10;&#10;Description automatically generated">
            <a:extLst>
              <a:ext uri="{FF2B5EF4-FFF2-40B4-BE49-F238E27FC236}">
                <a16:creationId xmlns:a16="http://schemas.microsoft.com/office/drawing/2014/main" id="{41F7017E-1761-A59A-AFA3-EF236990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1238" y="1013250"/>
            <a:ext cx="6048811" cy="5121220"/>
          </a:xfrm>
          <a:prstGeom prst="rect">
            <a:avLst/>
          </a:prstGeom>
        </p:spPr>
      </p:pic>
    </p:spTree>
    <p:extLst>
      <p:ext uri="{BB962C8B-B14F-4D97-AF65-F5344CB8AC3E}">
        <p14:creationId xmlns:p14="http://schemas.microsoft.com/office/powerpoint/2010/main" val="11979476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259344"/>
            <a:ext cx="3579750"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When you return to the main Work Order page, the measure information is updated with the Actual Cost.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7" name="Picture 6" descr="Graphical user interface&#10;&#10;Description automatically generated">
            <a:extLst>
              <a:ext uri="{FF2B5EF4-FFF2-40B4-BE49-F238E27FC236}">
                <a16:creationId xmlns:a16="http://schemas.microsoft.com/office/drawing/2014/main" id="{9F7B11D1-E029-1D70-943D-E87EB0F74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113" y="457200"/>
            <a:ext cx="7003387" cy="5925845"/>
          </a:xfrm>
          <a:prstGeom prst="rect">
            <a:avLst/>
          </a:prstGeom>
        </p:spPr>
      </p:pic>
    </p:spTree>
    <p:extLst>
      <p:ext uri="{BB962C8B-B14F-4D97-AF65-F5344CB8AC3E}">
        <p14:creationId xmlns:p14="http://schemas.microsoft.com/office/powerpoint/2010/main" val="34477919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49A0C8-4DD4-4ABB-A614-232847765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3647846" y="2105202"/>
            <a:ext cx="7020153" cy="4752798"/>
          </a:xfrm>
          <a:prstGeom prst="rect">
            <a:avLst/>
          </a:prstGeom>
        </p:spPr>
      </p:pic>
      <p:pic>
        <p:nvPicPr>
          <p:cNvPr id="9" name="Picture 8">
            <a:extLst>
              <a:ext uri="{FF2B5EF4-FFF2-40B4-BE49-F238E27FC236}">
                <a16:creationId xmlns:a16="http://schemas.microsoft.com/office/drawing/2014/main" id="{0F6A325A-2919-4123-9174-54EABC5A03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24000" y="0"/>
            <a:ext cx="9142400" cy="6858000"/>
          </a:xfrm>
          <a:prstGeom prst="rect">
            <a:avLst/>
          </a:prstGeom>
        </p:spPr>
      </p:pic>
      <p:sp>
        <p:nvSpPr>
          <p:cNvPr id="11" name="Rectangle 10">
            <a:extLst>
              <a:ext uri="{FF2B5EF4-FFF2-40B4-BE49-F238E27FC236}">
                <a16:creationId xmlns:a16="http://schemas.microsoft.com/office/drawing/2014/main" id="{80E82CC2-31B4-4592-9C30-6A975D5DE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11719"/>
            <a:endParaRPr lang="en-US" sz="1227">
              <a:solidFill>
                <a:prstClr val="white"/>
              </a:solidFill>
              <a:latin typeface="Arial" panose="020B0604020202020204"/>
            </a:endParaRPr>
          </a:p>
        </p:txBody>
      </p:sp>
      <p:sp>
        <p:nvSpPr>
          <p:cNvPr id="13" name="Rectangle 12">
            <a:extLst>
              <a:ext uri="{FF2B5EF4-FFF2-40B4-BE49-F238E27FC236}">
                <a16:creationId xmlns:a16="http://schemas.microsoft.com/office/drawing/2014/main" id="{198CE383-5E7E-4B66-B52A-B492AE0F1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45532"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11719"/>
            <a:endParaRPr lang="en-US" sz="1227">
              <a:solidFill>
                <a:prstClr val="white"/>
              </a:solidFill>
              <a:latin typeface="Arial" panose="020B0604020202020204"/>
            </a:endParaRPr>
          </a:p>
        </p:txBody>
      </p:sp>
      <p:sp>
        <p:nvSpPr>
          <p:cNvPr id="15" name="Rectangle 14">
            <a:extLst>
              <a:ext uri="{FF2B5EF4-FFF2-40B4-BE49-F238E27FC236}">
                <a16:creationId xmlns:a16="http://schemas.microsoft.com/office/drawing/2014/main" id="{9D185A96-18D7-4084-8117-F60559EB2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9650"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11719"/>
            <a:endParaRPr lang="en-US" sz="1227">
              <a:solidFill>
                <a:prstClr val="white"/>
              </a:solidFill>
              <a:latin typeface="Arial" panose="020B0604020202020204"/>
            </a:endParaRPr>
          </a:p>
        </p:txBody>
      </p:sp>
      <p:sp>
        <p:nvSpPr>
          <p:cNvPr id="17" name="Rectangle 16">
            <a:extLst>
              <a:ext uri="{FF2B5EF4-FFF2-40B4-BE49-F238E27FC236}">
                <a16:creationId xmlns:a16="http://schemas.microsoft.com/office/drawing/2014/main" id="{EA34A425-32DC-4467-9A4A-9176EC369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0411"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11719"/>
            <a:endParaRPr lang="en-US" sz="1227">
              <a:solidFill>
                <a:prstClr val="white"/>
              </a:solidFill>
              <a:latin typeface="Arial" panose="020B0604020202020204"/>
            </a:endParaRPr>
          </a:p>
        </p:txBody>
      </p:sp>
      <p:sp>
        <p:nvSpPr>
          <p:cNvPr id="19" name="TextBox 18">
            <a:extLst>
              <a:ext uri="{FF2B5EF4-FFF2-40B4-BE49-F238E27FC236}">
                <a16:creationId xmlns:a16="http://schemas.microsoft.com/office/drawing/2014/main" id="{1BF53389-3CCE-4DFA-9F44-1093CA4DBEA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462" y="3262852"/>
            <a:ext cx="311727" cy="344069"/>
          </a:xfrm>
          <a:prstGeom prst="rect">
            <a:avLst/>
          </a:prstGeom>
          <a:noFill/>
        </p:spPr>
        <p:txBody>
          <a:bodyPr wrap="square" rtlCol="0">
            <a:spAutoFit/>
          </a:bodyPr>
          <a:lstStyle/>
          <a:p>
            <a:pPr algn="r" defTabSz="311719">
              <a:spcAft>
                <a:spcPts val="409"/>
              </a:spcAft>
            </a:pPr>
            <a:r>
              <a:rPr lang="en-US" sz="1636" dirty="0">
                <a:solidFill>
                  <a:srgbClr val="A9ACEE"/>
                </a:solidFill>
                <a:latin typeface="Wingdings 3" panose="05040102010807070707" pitchFamily="18" charset="2"/>
              </a:rPr>
              <a:t>z</a:t>
            </a:r>
            <a:endParaRPr lang="en-US" sz="1636" dirty="0">
              <a:solidFill>
                <a:srgbClr val="A9ACEE"/>
              </a:solidFill>
              <a:latin typeface="MS Shell Dlg 2" panose="020B0604030504040204" pitchFamily="34" charset="0"/>
            </a:endParaRPr>
          </a:p>
        </p:txBody>
      </p:sp>
      <p:pic>
        <p:nvPicPr>
          <p:cNvPr id="21" name="Picture 20">
            <a:extLst>
              <a:ext uri="{FF2B5EF4-FFF2-40B4-BE49-F238E27FC236}">
                <a16:creationId xmlns:a16="http://schemas.microsoft.com/office/drawing/2014/main" id="{0214283E-D7B4-49E9-932E-D7F2A2847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24000" y="0"/>
            <a:ext cx="9142400" cy="6858000"/>
          </a:xfrm>
          <a:prstGeom prst="rect">
            <a:avLst/>
          </a:prstGeom>
        </p:spPr>
      </p:pic>
      <p:sp useBgFill="1">
        <p:nvSpPr>
          <p:cNvPr id="23" name="Rectangle 22">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24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prstClr val="white"/>
              </a:solidFill>
              <a:latin typeface="Arial" panose="020B0604020202020204"/>
            </a:endParaRPr>
          </a:p>
        </p:txBody>
      </p:sp>
      <p:sp>
        <p:nvSpPr>
          <p:cNvPr id="2" name="object 2"/>
          <p:cNvSpPr txBox="1"/>
          <p:nvPr/>
        </p:nvSpPr>
        <p:spPr>
          <a:xfrm>
            <a:off x="5259285" y="1158523"/>
            <a:ext cx="4138549" cy="4540955"/>
          </a:xfrm>
          <a:prstGeom prst="rect">
            <a:avLst/>
          </a:prstGeom>
        </p:spPr>
        <p:txBody>
          <a:bodyPr vert="horz" lIns="62345" tIns="31173" rIns="62345" bIns="31173" rtlCol="0" anchor="ctr">
            <a:normAutofit/>
          </a:bodyPr>
          <a:lstStyle/>
          <a:p>
            <a:pPr marL="747" defTabSz="623438">
              <a:lnSpc>
                <a:spcPct val="90000"/>
              </a:lnSpc>
              <a:spcBef>
                <a:spcPct val="0"/>
              </a:spcBef>
              <a:spcAft>
                <a:spcPts val="409"/>
              </a:spcAft>
            </a:pPr>
            <a:r>
              <a:rPr lang="en-US" sz="4704" dirty="0">
                <a:solidFill>
                  <a:prstClr val="white"/>
                </a:solidFill>
                <a:latin typeface="Arial" panose="020B0604020202020204"/>
              </a:rPr>
              <a:t>How</a:t>
            </a:r>
            <a:r>
              <a:rPr lang="en-US" sz="4704" spc="-29" dirty="0">
                <a:solidFill>
                  <a:prstClr val="white"/>
                </a:solidFill>
                <a:latin typeface="Arial" panose="020B0604020202020204"/>
              </a:rPr>
              <a:t> </a:t>
            </a:r>
            <a:r>
              <a:rPr lang="en-US" sz="4704" dirty="0">
                <a:solidFill>
                  <a:prstClr val="white"/>
                </a:solidFill>
                <a:latin typeface="Arial" panose="020B0604020202020204"/>
              </a:rPr>
              <a:t>To</a:t>
            </a:r>
            <a:r>
              <a:rPr lang="en-US" sz="4704" spc="-24" dirty="0">
                <a:solidFill>
                  <a:prstClr val="white"/>
                </a:solidFill>
                <a:latin typeface="Arial" panose="020B0604020202020204"/>
              </a:rPr>
              <a:t> </a:t>
            </a:r>
            <a:r>
              <a:rPr lang="en-US" sz="4704" dirty="0">
                <a:solidFill>
                  <a:prstClr val="white"/>
                </a:solidFill>
                <a:latin typeface="Arial" panose="020B0604020202020204"/>
              </a:rPr>
              <a:t>Upload</a:t>
            </a:r>
            <a:r>
              <a:rPr lang="en-US" sz="4704" spc="-41" dirty="0">
                <a:solidFill>
                  <a:prstClr val="white"/>
                </a:solidFill>
                <a:latin typeface="Arial" panose="020B0604020202020204"/>
              </a:rPr>
              <a:t> </a:t>
            </a:r>
            <a:r>
              <a:rPr lang="en-US" sz="4704" dirty="0">
                <a:solidFill>
                  <a:prstClr val="white"/>
                </a:solidFill>
                <a:latin typeface="Arial" panose="020B0604020202020204"/>
              </a:rPr>
              <a:t>Photos</a:t>
            </a:r>
            <a:r>
              <a:rPr lang="en-US" sz="4704" spc="-18" dirty="0">
                <a:solidFill>
                  <a:prstClr val="white"/>
                </a:solidFill>
                <a:latin typeface="Arial" panose="020B0604020202020204"/>
              </a:rPr>
              <a:t> </a:t>
            </a:r>
            <a:r>
              <a:rPr lang="en-US" sz="4704" dirty="0">
                <a:solidFill>
                  <a:prstClr val="white"/>
                </a:solidFill>
                <a:latin typeface="Arial" panose="020B0604020202020204"/>
              </a:rPr>
              <a:t>In</a:t>
            </a:r>
            <a:r>
              <a:rPr lang="en-US" sz="4704" spc="-18" dirty="0">
                <a:solidFill>
                  <a:prstClr val="white"/>
                </a:solidFill>
                <a:latin typeface="Arial" panose="020B0604020202020204"/>
              </a:rPr>
              <a:t> </a:t>
            </a:r>
            <a:r>
              <a:rPr lang="en-US" sz="4704" dirty="0">
                <a:solidFill>
                  <a:prstClr val="white"/>
                </a:solidFill>
                <a:latin typeface="Arial" panose="020B0604020202020204"/>
              </a:rPr>
              <a:t>The</a:t>
            </a:r>
            <a:r>
              <a:rPr lang="en-US" sz="4704" spc="-29" dirty="0">
                <a:solidFill>
                  <a:prstClr val="white"/>
                </a:solidFill>
                <a:latin typeface="Arial" panose="020B0604020202020204"/>
              </a:rPr>
              <a:t> </a:t>
            </a:r>
            <a:r>
              <a:rPr lang="en-US" sz="4704" dirty="0">
                <a:solidFill>
                  <a:prstClr val="white"/>
                </a:solidFill>
                <a:latin typeface="Arial" panose="020B0604020202020204"/>
              </a:rPr>
              <a:t>LITT</a:t>
            </a:r>
            <a:r>
              <a:rPr lang="en-US" sz="4704" spc="-24" dirty="0">
                <a:solidFill>
                  <a:prstClr val="white"/>
                </a:solidFill>
                <a:latin typeface="Arial" panose="020B0604020202020204"/>
              </a:rPr>
              <a:t> </a:t>
            </a:r>
            <a:r>
              <a:rPr lang="en-US" sz="4704" spc="-12" dirty="0">
                <a:solidFill>
                  <a:prstClr val="white"/>
                </a:solidFill>
                <a:latin typeface="Arial" panose="020B0604020202020204"/>
              </a:rPr>
              <a:t>System</a:t>
            </a:r>
            <a:endParaRPr lang="en-US" sz="4704" dirty="0">
              <a:solidFill>
                <a:prstClr val="white"/>
              </a:solidFill>
              <a:latin typeface="Arial" panose="020B0604020202020204"/>
            </a:endParaRPr>
          </a:p>
        </p:txBody>
      </p:sp>
      <p:sp>
        <p:nvSpPr>
          <p:cNvPr id="25" name="Rectangle 24">
            <a:extLst>
              <a:ext uri="{FF2B5EF4-FFF2-40B4-BE49-F238E27FC236}">
                <a16:creationId xmlns:a16="http://schemas.microsoft.com/office/drawing/2014/main" id="{BB17FFD2-DBC7-4ABB-B2A0-7E18EC1B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2313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11719"/>
            <a:endParaRPr lang="en-US" sz="1227">
              <a:solidFill>
                <a:prstClr val="white"/>
              </a:solidFill>
              <a:latin typeface="Arial" panose="020B0604020202020204"/>
            </a:endParaRPr>
          </a:p>
        </p:txBody>
      </p:sp>
      <p:cxnSp>
        <p:nvCxnSpPr>
          <p:cNvPr id="27" name="Straight Connector 26">
            <a:extLst>
              <a:ext uri="{FF2B5EF4-FFF2-40B4-BE49-F238E27FC236}">
                <a16:creationId xmlns:a16="http://schemas.microsoft.com/office/drawing/2014/main" id="{7FA45ACF-DABA-410D-9663-DACA842E6B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1825979"/>
            <a:ext cx="0" cy="3206043"/>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9C74C89-DC1E-12A1-5685-6F79244490B3}"/>
              </a:ext>
            </a:extLst>
          </p:cNvPr>
          <p:cNvSpPr/>
          <p:nvPr/>
        </p:nvSpPr>
        <p:spPr>
          <a:xfrm>
            <a:off x="1524000" y="0"/>
            <a:ext cx="754051" cy="6858000"/>
          </a:xfrm>
          <a:prstGeom prst="rect">
            <a:avLst/>
          </a:prstGeom>
          <a:solidFill>
            <a:srgbClr val="4C83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prstClr val="white"/>
              </a:solidFill>
              <a:latin typeface="Arial" panose="020B0604020202020204"/>
            </a:endParaRPr>
          </a:p>
        </p:txBody>
      </p:sp>
    </p:spTree>
    <p:extLst>
      <p:ext uri="{BB962C8B-B14F-4D97-AF65-F5344CB8AC3E}">
        <p14:creationId xmlns:p14="http://schemas.microsoft.com/office/powerpoint/2010/main" val="13660937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147455" y="568974"/>
            <a:ext cx="6992471" cy="5720052"/>
          </a:xfrm>
          <a:prstGeom prst="rect">
            <a:avLst/>
          </a:prstGeom>
          <a:ln w="76200">
            <a:solidFill>
              <a:schemeClr val="tx1"/>
            </a:solidFill>
          </a:ln>
        </p:spPr>
      </p:pic>
      <p:sp>
        <p:nvSpPr>
          <p:cNvPr id="2" name="object 2"/>
          <p:cNvSpPr txBox="1"/>
          <p:nvPr/>
        </p:nvSpPr>
        <p:spPr>
          <a:xfrm>
            <a:off x="4381500" y="675409"/>
            <a:ext cx="5559136" cy="2230651"/>
          </a:xfrm>
          <a:prstGeom prst="roundRect">
            <a:avLst>
              <a:gd name="adj" fmla="val 18031"/>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a:bodyPr>
          <a:lstStyle>
            <a:defPPr>
              <a:defRPr lang="en-US"/>
            </a:defPPr>
            <a:lvl1pPr marL="20818" marR="8766" algn="ctr">
              <a:lnSpc>
                <a:spcPct val="109700"/>
              </a:lnSpc>
              <a:spcBef>
                <a:spcPts val="1380"/>
              </a:spcBef>
              <a:defRPr sz="3200" b="1">
                <a:latin typeface="Calibri"/>
                <a:cs typeface="Calibri"/>
              </a:defRPr>
            </a:lvl1pPr>
          </a:lstStyle>
          <a:p>
            <a:pPr marL="14194" marR="5977" defTabSz="311719">
              <a:spcBef>
                <a:spcPts val="941"/>
              </a:spcBef>
            </a:pPr>
            <a:r>
              <a:rPr sz="2182" dirty="0">
                <a:solidFill>
                  <a:prstClr val="black"/>
                </a:solidFill>
              </a:rPr>
              <a:t>After inputting all of your housing information, either before or after running the audit, click on the items that you have put in. Start at the top and work your way</a:t>
            </a:r>
            <a:r>
              <a:rPr lang="en-US" sz="2182" dirty="0">
                <a:solidFill>
                  <a:prstClr val="black"/>
                </a:solidFill>
              </a:rPr>
              <a:t> </a:t>
            </a:r>
            <a:r>
              <a:rPr sz="2182" dirty="0">
                <a:solidFill>
                  <a:prstClr val="black"/>
                </a:solidFill>
              </a:rPr>
              <a:t>down. In this case, click on Wall.</a:t>
            </a:r>
          </a:p>
        </p:txBody>
      </p:sp>
      <p:sp>
        <p:nvSpPr>
          <p:cNvPr id="4" name="Arrow: Right 3">
            <a:extLst>
              <a:ext uri="{FF2B5EF4-FFF2-40B4-BE49-F238E27FC236}">
                <a16:creationId xmlns:a16="http://schemas.microsoft.com/office/drawing/2014/main" id="{3F681BFF-E30E-E09F-2C3D-CAB3303A4B9D}"/>
              </a:ext>
            </a:extLst>
          </p:cNvPr>
          <p:cNvSpPr/>
          <p:nvPr/>
        </p:nvSpPr>
        <p:spPr>
          <a:xfrm>
            <a:off x="1835727" y="3740727"/>
            <a:ext cx="831273" cy="623455"/>
          </a:xfrm>
          <a:prstGeom prst="rightArrow">
            <a:avLst/>
          </a:prstGeom>
          <a:solidFill>
            <a:srgbClr val="C00000"/>
          </a:solidFill>
          <a:ln w="57150">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311719"/>
            <a:endParaRPr lang="en-US" sz="1227">
              <a:solidFill>
                <a:prstClr val="white"/>
              </a:solidFill>
              <a:latin typeface="Arial" panose="020B0604020202020204"/>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887682" y="675409"/>
            <a:ext cx="6992471" cy="5884755"/>
          </a:xfrm>
          <a:prstGeom prst="rect">
            <a:avLst/>
          </a:prstGeom>
        </p:spPr>
      </p:pic>
      <p:sp>
        <p:nvSpPr>
          <p:cNvPr id="2" name="object 2"/>
          <p:cNvSpPr txBox="1"/>
          <p:nvPr/>
        </p:nvSpPr>
        <p:spPr>
          <a:xfrm>
            <a:off x="5264727" y="1646430"/>
            <a:ext cx="4920401" cy="872836"/>
          </a:xfrm>
          <a:prstGeom prst="roundRect">
            <a:avLst>
              <a:gd name="adj" fmla="val 50000"/>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a:bodyPr>
          <a:lstStyle>
            <a:defPPr>
              <a:defRPr lang="en-US"/>
            </a:defPPr>
            <a:lvl1pPr marL="20818" marR="8766" algn="ctr">
              <a:lnSpc>
                <a:spcPct val="109700"/>
              </a:lnSpc>
              <a:spcBef>
                <a:spcPts val="1380"/>
              </a:spcBef>
              <a:defRPr sz="3200" b="1">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On this screen, you will Click on Wall 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4F83"/>
            </a:gs>
            <a:gs pos="100000">
              <a:srgbClr val="003458"/>
            </a:gs>
            <a:gs pos="100000">
              <a:schemeClr val="accent1">
                <a:lumMod val="91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939636" y="779318"/>
            <a:ext cx="6992471" cy="5845193"/>
          </a:xfrm>
          <a:prstGeom prst="rect">
            <a:avLst/>
          </a:prstGeom>
        </p:spPr>
      </p:pic>
      <p:sp>
        <p:nvSpPr>
          <p:cNvPr id="2" name="object 2"/>
          <p:cNvSpPr txBox="1"/>
          <p:nvPr/>
        </p:nvSpPr>
        <p:spPr>
          <a:xfrm>
            <a:off x="5435872" y="5507182"/>
            <a:ext cx="4468091" cy="735302"/>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fontScale="925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This is the next screen that will open. Here, you will click on the Images tab.</a:t>
            </a: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0196" y="382928"/>
            <a:ext cx="4997831" cy="535531"/>
          </a:xfrm>
        </p:spPr>
        <p:txBody>
          <a:bodyPr/>
          <a:lstStyle/>
          <a:p>
            <a:r>
              <a:rPr lang="en-US" dirty="0"/>
              <a:t>LEFT TOOLBAR– Part 4</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11</a:t>
            </a:fld>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230767" y="1093892"/>
            <a:ext cx="5207260" cy="5450800"/>
          </a:xfrm>
          <a:solidFill>
            <a:srgbClr val="002136"/>
          </a:solidFill>
        </p:spPr>
        <p:txBody>
          <a:bodyPr/>
          <a:lstStyle/>
          <a:p>
            <a:r>
              <a:rPr lang="en-US" sz="2000" b="1" u="sng" dirty="0"/>
              <a:t>Bug Reports</a:t>
            </a:r>
          </a:p>
          <a:p>
            <a:pPr marL="0" indent="0">
              <a:buNone/>
            </a:pPr>
            <a:r>
              <a:rPr lang="en-US" sz="2000" dirty="0"/>
              <a:t>When and if you run into a bug, you can click on “Capture Bug” on the bottom left toolbar. A window will pop up titled “Help Bug Submit.”</a:t>
            </a:r>
          </a:p>
          <a:p>
            <a:pPr marL="0" indent="0">
              <a:buNone/>
            </a:pPr>
            <a:endParaRPr lang="en-US" sz="2000" dirty="0"/>
          </a:p>
          <a:p>
            <a:pPr marL="0" indent="0">
              <a:buNone/>
            </a:pPr>
            <a:r>
              <a:rPr lang="en-US" sz="2000" dirty="0"/>
              <a:t>Explain what you clicked on or entered just before the bug occurred in the “Note to Add to Screen Shot” box.</a:t>
            </a:r>
          </a:p>
          <a:p>
            <a:endParaRPr lang="en-US" sz="2000" b="1" u="sng" dirty="0"/>
          </a:p>
          <a:p>
            <a:pPr marL="0" indent="0">
              <a:buNone/>
            </a:pPr>
            <a:r>
              <a:rPr lang="en-US" sz="2000" dirty="0"/>
              <a:t>Then click Submit Bug in the bottom right-hand corner of the window. </a:t>
            </a:r>
          </a:p>
          <a:p>
            <a:pPr marL="0" indent="0">
              <a:buNone/>
            </a:pPr>
            <a:endParaRPr lang="en-US" sz="2000" dirty="0"/>
          </a:p>
          <a:p>
            <a:pPr marL="0" indent="0">
              <a:buNone/>
            </a:pPr>
            <a:r>
              <a:rPr lang="en-US" sz="2000" dirty="0"/>
              <a:t>This helps the programmers find and fix as many bugs as possible before we switch.</a:t>
            </a:r>
          </a:p>
          <a:p>
            <a:pPr marL="0" indent="0">
              <a:buNone/>
            </a:pPr>
            <a:endParaRPr lang="en-US" sz="2000" b="1" dirty="0"/>
          </a:p>
          <a:p>
            <a:pPr marL="0" indent="0">
              <a:buNone/>
            </a:pPr>
            <a:endParaRPr lang="en-US" sz="2000" b="1" dirty="0"/>
          </a:p>
        </p:txBody>
      </p:sp>
      <p:pic>
        <p:nvPicPr>
          <p:cNvPr id="6" name="Picture 5" descr="Graphical user interface, text, application&#10;&#10;Description automatically generated">
            <a:extLst>
              <a:ext uri="{FF2B5EF4-FFF2-40B4-BE49-F238E27FC236}">
                <a16:creationId xmlns:a16="http://schemas.microsoft.com/office/drawing/2014/main" id="{28ACD1BD-31C4-638E-EA82-0C52B347258E}"/>
              </a:ext>
            </a:extLst>
          </p:cNvPr>
          <p:cNvPicPr>
            <a:picLocks noChangeAspect="1"/>
          </p:cNvPicPr>
          <p:nvPr/>
        </p:nvPicPr>
        <p:blipFill rotWithShape="1">
          <a:blip r:embed="rId2"/>
          <a:srcRect l="1739" t="2687" r="2064" b="6376"/>
          <a:stretch/>
        </p:blipFill>
        <p:spPr>
          <a:xfrm>
            <a:off x="5625858" y="382928"/>
            <a:ext cx="3462137" cy="2275387"/>
          </a:xfrm>
          <a:prstGeom prst="rect">
            <a:avLst/>
          </a:prstGeom>
          <a:ln w="28575">
            <a:solidFill>
              <a:schemeClr val="bg1">
                <a:lumMod val="95000"/>
              </a:schemeClr>
            </a:solidFill>
          </a:ln>
        </p:spPr>
      </p:pic>
      <p:pic>
        <p:nvPicPr>
          <p:cNvPr id="11" name="Picture 10" descr="Graphical user interface&#10;&#10;Description automatically generated">
            <a:extLst>
              <a:ext uri="{FF2B5EF4-FFF2-40B4-BE49-F238E27FC236}">
                <a16:creationId xmlns:a16="http://schemas.microsoft.com/office/drawing/2014/main" id="{CBDCE8F2-9C61-5F6C-AA16-C30697D50487}"/>
              </a:ext>
            </a:extLst>
          </p:cNvPr>
          <p:cNvPicPr>
            <a:picLocks noChangeAspect="1"/>
          </p:cNvPicPr>
          <p:nvPr/>
        </p:nvPicPr>
        <p:blipFill rotWithShape="1">
          <a:blip r:embed="rId3"/>
          <a:srcRect b="11046"/>
          <a:stretch/>
        </p:blipFill>
        <p:spPr>
          <a:xfrm>
            <a:off x="5986180" y="2400307"/>
            <a:ext cx="5862305" cy="3965568"/>
          </a:xfrm>
          <a:prstGeom prst="rect">
            <a:avLst/>
          </a:prstGeom>
          <a:solidFill>
            <a:schemeClr val="bg1"/>
          </a:solidFill>
          <a:ln w="28575">
            <a:solidFill>
              <a:schemeClr val="bg1"/>
            </a:solidFill>
          </a:ln>
        </p:spPr>
      </p:pic>
      <p:pic>
        <p:nvPicPr>
          <p:cNvPr id="4" name="Picture 3" descr="Chart, histogram&#10;&#10;Description automatically generated">
            <a:extLst>
              <a:ext uri="{FF2B5EF4-FFF2-40B4-BE49-F238E27FC236}">
                <a16:creationId xmlns:a16="http://schemas.microsoft.com/office/drawing/2014/main" id="{76A2843C-EBD8-0353-3333-81C43B8EB2C0}"/>
              </a:ext>
            </a:extLst>
          </p:cNvPr>
          <p:cNvPicPr>
            <a:picLocks noChangeAspect="1"/>
          </p:cNvPicPr>
          <p:nvPr/>
        </p:nvPicPr>
        <p:blipFill>
          <a:blip r:embed="rId4"/>
          <a:stretch>
            <a:fillRect/>
          </a:stretch>
        </p:blipFill>
        <p:spPr>
          <a:xfrm rot="20682828">
            <a:off x="7976587" y="2062206"/>
            <a:ext cx="316545" cy="436801"/>
          </a:xfrm>
          <a:prstGeom prst="rect">
            <a:avLst/>
          </a:prstGeom>
          <a:effectLst>
            <a:glow rad="101600">
              <a:schemeClr val="tx1">
                <a:lumMod val="85000"/>
                <a:lumOff val="15000"/>
                <a:alpha val="60000"/>
              </a:schemeClr>
            </a:glow>
          </a:effectLst>
        </p:spPr>
      </p:pic>
      <p:pic>
        <p:nvPicPr>
          <p:cNvPr id="8" name="Picture 7" descr="Chart, histogram&#10;&#10;Description automatically generated">
            <a:extLst>
              <a:ext uri="{FF2B5EF4-FFF2-40B4-BE49-F238E27FC236}">
                <a16:creationId xmlns:a16="http://schemas.microsoft.com/office/drawing/2014/main" id="{A07D6B2F-87B2-3BB9-B5B9-7079AC10C80F}"/>
              </a:ext>
            </a:extLst>
          </p:cNvPr>
          <p:cNvPicPr>
            <a:picLocks noChangeAspect="1"/>
          </p:cNvPicPr>
          <p:nvPr/>
        </p:nvPicPr>
        <p:blipFill>
          <a:blip r:embed="rId4"/>
          <a:stretch>
            <a:fillRect/>
          </a:stretch>
        </p:blipFill>
        <p:spPr>
          <a:xfrm rot="20682828">
            <a:off x="11104643" y="5201027"/>
            <a:ext cx="475822" cy="656588"/>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18614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599765" y="402516"/>
            <a:ext cx="6992471" cy="5661725"/>
          </a:xfrm>
          <a:prstGeom prst="rect">
            <a:avLst/>
          </a:prstGeom>
        </p:spPr>
      </p:pic>
      <p:sp>
        <p:nvSpPr>
          <p:cNvPr id="2" name="object 2"/>
          <p:cNvSpPr txBox="1"/>
          <p:nvPr/>
        </p:nvSpPr>
        <p:spPr>
          <a:xfrm>
            <a:off x="3654137" y="3233378"/>
            <a:ext cx="6441888" cy="1132887"/>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lnSpcReduction="100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This screen will open, and you can pick from the dropdown menu, Pre, During, or Post stage. For this case we are using Pre.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737292" y="1194955"/>
            <a:ext cx="6717417" cy="5175545"/>
          </a:xfrm>
          <a:prstGeom prst="rect">
            <a:avLst/>
          </a:prstGeom>
        </p:spPr>
      </p:pic>
      <p:sp>
        <p:nvSpPr>
          <p:cNvPr id="2" name="object 2"/>
          <p:cNvSpPr txBox="1"/>
          <p:nvPr/>
        </p:nvSpPr>
        <p:spPr>
          <a:xfrm>
            <a:off x="2817906" y="259773"/>
            <a:ext cx="6556188" cy="735302"/>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fontScale="925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On the top left side, click on Upload Files. The screen below will now open.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97524" y="155863"/>
            <a:ext cx="6996953" cy="1502219"/>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fontScale="85000" lnSpcReduction="100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Next, open up your picture section on your computer </a:t>
            </a:r>
            <a:r>
              <a:rPr lang="en-US" sz="2182" dirty="0">
                <a:solidFill>
                  <a:prstClr val="black"/>
                </a:solidFill>
              </a:rPr>
              <a:t>(</a:t>
            </a:r>
            <a:r>
              <a:rPr sz="2182" dirty="0">
                <a:solidFill>
                  <a:prstClr val="black"/>
                </a:solidFill>
              </a:rPr>
              <a:t>or wherever they are stored</a:t>
            </a:r>
            <a:r>
              <a:rPr lang="en-US" sz="2182" dirty="0">
                <a:solidFill>
                  <a:prstClr val="black"/>
                </a:solidFill>
              </a:rPr>
              <a:t>)</a:t>
            </a:r>
            <a:r>
              <a:rPr sz="2182" dirty="0">
                <a:solidFill>
                  <a:prstClr val="black"/>
                </a:solidFill>
              </a:rPr>
              <a:t> and click on all photos that pertain to this wall</a:t>
            </a:r>
            <a:r>
              <a:rPr sz="2182" u="sng" dirty="0">
                <a:solidFill>
                  <a:prstClr val="black"/>
                </a:solidFill>
              </a:rPr>
              <a:t>. </a:t>
            </a:r>
            <a:r>
              <a:rPr sz="3000" u="sng" dirty="0">
                <a:solidFill>
                  <a:prstClr val="black"/>
                </a:solidFill>
              </a:rPr>
              <a:t>You may only do 10 photos at a time</a:t>
            </a:r>
            <a:r>
              <a:rPr sz="2182" u="sng" dirty="0">
                <a:solidFill>
                  <a:prstClr val="black"/>
                </a:solidFill>
              </a:rPr>
              <a:t>. </a:t>
            </a:r>
            <a:r>
              <a:rPr sz="2182" dirty="0">
                <a:solidFill>
                  <a:prstClr val="black"/>
                </a:solidFill>
              </a:rPr>
              <a:t>Click and drag the photos to the screen </a:t>
            </a:r>
            <a:r>
              <a:rPr lang="en-US" sz="2182" dirty="0">
                <a:solidFill>
                  <a:prstClr val="black"/>
                </a:solidFill>
              </a:rPr>
              <a:t>depicted on the last slide.</a:t>
            </a:r>
            <a:endParaRPr sz="2182" dirty="0">
              <a:solidFill>
                <a:prstClr val="black"/>
              </a:solidFill>
            </a:endParaRPr>
          </a:p>
        </p:txBody>
      </p:sp>
      <p:pic>
        <p:nvPicPr>
          <p:cNvPr id="4" name="object 3">
            <a:extLst>
              <a:ext uri="{FF2B5EF4-FFF2-40B4-BE49-F238E27FC236}">
                <a16:creationId xmlns:a16="http://schemas.microsoft.com/office/drawing/2014/main" id="{7B21CC56-613D-8803-8EAA-15A1505A12B4}"/>
              </a:ext>
            </a:extLst>
          </p:cNvPr>
          <p:cNvPicPr/>
          <p:nvPr/>
        </p:nvPicPr>
        <p:blipFill>
          <a:blip r:embed="rId2" cstate="print"/>
          <a:stretch>
            <a:fillRect/>
          </a:stretch>
        </p:blipFill>
        <p:spPr>
          <a:xfrm>
            <a:off x="5524500" y="1922318"/>
            <a:ext cx="5039591" cy="3844636"/>
          </a:xfrm>
          <a:prstGeom prst="rect">
            <a:avLst/>
          </a:prstGeom>
        </p:spPr>
      </p:pic>
      <p:pic>
        <p:nvPicPr>
          <p:cNvPr id="3" name="object 3"/>
          <p:cNvPicPr/>
          <p:nvPr/>
        </p:nvPicPr>
        <p:blipFill>
          <a:blip r:embed="rId3" cstate="print"/>
          <a:stretch>
            <a:fillRect/>
          </a:stretch>
        </p:blipFill>
        <p:spPr>
          <a:xfrm>
            <a:off x="2095500" y="3065318"/>
            <a:ext cx="4935682" cy="3429000"/>
          </a:xfrm>
          <a:prstGeom prst="rect">
            <a:avLst/>
          </a:prstGeom>
        </p:spPr>
      </p:pic>
      <p:sp>
        <p:nvSpPr>
          <p:cNvPr id="6" name="Arrow: Right 5">
            <a:extLst>
              <a:ext uri="{FF2B5EF4-FFF2-40B4-BE49-F238E27FC236}">
                <a16:creationId xmlns:a16="http://schemas.microsoft.com/office/drawing/2014/main" id="{EAFC5DAF-B822-7EA0-CAAA-17FFA4DD5AB2}"/>
              </a:ext>
            </a:extLst>
          </p:cNvPr>
          <p:cNvSpPr/>
          <p:nvPr/>
        </p:nvSpPr>
        <p:spPr>
          <a:xfrm rot="20381659">
            <a:off x="6266693" y="3744690"/>
            <a:ext cx="1332184" cy="623455"/>
          </a:xfrm>
          <a:prstGeom prst="rightArrow">
            <a:avLst/>
          </a:prstGeom>
          <a:solidFill>
            <a:srgbClr val="C00000"/>
          </a:solidFill>
          <a:ln w="57150">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311719"/>
            <a:endParaRPr lang="en-US" sz="1227">
              <a:solidFill>
                <a:prstClr val="white"/>
              </a:solidFill>
              <a:latin typeface="Arial" panose="020B0604020202020204"/>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147455" y="560018"/>
            <a:ext cx="6589059" cy="5737964"/>
          </a:xfrm>
          <a:prstGeom prst="rect">
            <a:avLst/>
          </a:prstGeom>
        </p:spPr>
      </p:pic>
      <p:sp>
        <p:nvSpPr>
          <p:cNvPr id="2" name="object 2"/>
          <p:cNvSpPr txBox="1"/>
          <p:nvPr/>
        </p:nvSpPr>
        <p:spPr>
          <a:xfrm>
            <a:off x="3455487" y="3688773"/>
            <a:ext cx="6589059" cy="735302"/>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fontScale="925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When all the photos are selected , you can now close that file. You are now done with that wall.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043545" y="259773"/>
            <a:ext cx="6992471" cy="5884755"/>
          </a:xfrm>
          <a:prstGeom prst="rect">
            <a:avLst/>
          </a:prstGeom>
        </p:spPr>
      </p:pic>
      <p:sp>
        <p:nvSpPr>
          <p:cNvPr id="2" name="object 2"/>
          <p:cNvSpPr txBox="1"/>
          <p:nvPr/>
        </p:nvSpPr>
        <p:spPr>
          <a:xfrm>
            <a:off x="3990517" y="4831773"/>
            <a:ext cx="6147547" cy="735302"/>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fontScale="925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Click on the next wall, if you have any photos</a:t>
            </a:r>
            <a:r>
              <a:rPr lang="en-US" sz="2182" dirty="0">
                <a:solidFill>
                  <a:prstClr val="black"/>
                </a:solidFill>
              </a:rPr>
              <a:t>,</a:t>
            </a:r>
            <a:r>
              <a:rPr sz="2182" dirty="0">
                <a:solidFill>
                  <a:prstClr val="black"/>
                </a:solidFill>
              </a:rPr>
              <a:t> and repeat for all the remaining walls.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887682" y="568974"/>
            <a:ext cx="6992471" cy="5720052"/>
          </a:xfrm>
          <a:prstGeom prst="rect">
            <a:avLst/>
          </a:prstGeom>
        </p:spPr>
      </p:pic>
      <p:sp>
        <p:nvSpPr>
          <p:cNvPr id="2" name="object 2"/>
          <p:cNvSpPr txBox="1"/>
          <p:nvPr/>
        </p:nvSpPr>
        <p:spPr>
          <a:xfrm>
            <a:off x="5628409" y="3429000"/>
            <a:ext cx="4675909" cy="1254544"/>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fontScale="92500" lnSpcReduction="20000"/>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4194" marR="5977" defTabSz="311719">
              <a:spcBef>
                <a:spcPts val="941"/>
              </a:spcBef>
            </a:pPr>
            <a:r>
              <a:rPr sz="2182" dirty="0">
                <a:solidFill>
                  <a:prstClr val="black"/>
                </a:solidFill>
              </a:rPr>
              <a:t>Once the walls are done, you’re back to this screen</a:t>
            </a:r>
            <a:r>
              <a:rPr lang="en-US" sz="2182" dirty="0">
                <a:solidFill>
                  <a:prstClr val="black"/>
                </a:solidFill>
              </a:rPr>
              <a:t>. Click </a:t>
            </a:r>
            <a:r>
              <a:rPr sz="2182" dirty="0">
                <a:solidFill>
                  <a:prstClr val="black"/>
                </a:solidFill>
              </a:rPr>
              <a:t>on the next section and work your way down the</a:t>
            </a:r>
            <a:r>
              <a:rPr lang="en-US" sz="2182" dirty="0">
                <a:solidFill>
                  <a:prstClr val="black"/>
                </a:solidFill>
              </a:rPr>
              <a:t> </a:t>
            </a:r>
            <a:r>
              <a:rPr sz="2182" dirty="0">
                <a:solidFill>
                  <a:prstClr val="black"/>
                </a:solidFill>
              </a:rPr>
              <a:t>list until complete.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615827" y="2441864"/>
            <a:ext cx="6960347" cy="2542834"/>
          </a:xfrm>
          <a:prstGeom prst="roundRect">
            <a:avLst/>
          </a:prstGeom>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vert="horz" wrap="square" lIns="0" tIns="0" rIns="0" bIns="0" rtlCol="0" anchor="ctr">
            <a:normAutofit/>
          </a:bodyPr>
          <a:lstStyle>
            <a:defPPr>
              <a:defRPr lang="en-US"/>
            </a:defPPr>
            <a:lvl1pPr marL="20818" marR="8766" algn="ctr">
              <a:lnSpc>
                <a:spcPct val="109700"/>
              </a:lnSpc>
              <a:spcBef>
                <a:spcPts val="1380"/>
              </a:spcBef>
              <a:defRPr sz="3200" b="1">
                <a:solidFill>
                  <a:schemeClr val="dk1"/>
                </a:solidFill>
                <a:latin typeface="Calibri"/>
                <a:cs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5977" defTabSz="311719">
              <a:lnSpc>
                <a:spcPct val="100000"/>
              </a:lnSpc>
              <a:spcBef>
                <a:spcPts val="941"/>
              </a:spcBef>
            </a:pPr>
            <a:r>
              <a:rPr sz="2182" dirty="0">
                <a:solidFill>
                  <a:prstClr val="black"/>
                </a:solidFill>
              </a:rPr>
              <a:t>If you find an easier or more efficient way to do this and you</a:t>
            </a:r>
            <a:r>
              <a:rPr lang="en-US" sz="2182" dirty="0">
                <a:solidFill>
                  <a:prstClr val="black"/>
                </a:solidFill>
              </a:rPr>
              <a:t> </a:t>
            </a:r>
            <a:r>
              <a:rPr sz="2182" dirty="0">
                <a:solidFill>
                  <a:prstClr val="black"/>
                </a:solidFill>
              </a:rPr>
              <a:t>end up with the same result, share your</a:t>
            </a:r>
            <a:r>
              <a:rPr lang="en-US" sz="2182" dirty="0">
                <a:solidFill>
                  <a:prstClr val="black"/>
                </a:solidFill>
              </a:rPr>
              <a:t> </a:t>
            </a:r>
            <a:r>
              <a:rPr sz="2182" dirty="0">
                <a:solidFill>
                  <a:prstClr val="black"/>
                </a:solidFill>
              </a:rPr>
              <a:t>information with the network on the LITT Office Hours</a:t>
            </a:r>
            <a:r>
              <a:rPr lang="en-US" sz="2182" dirty="0">
                <a:solidFill>
                  <a:prstClr val="black"/>
                </a:solidFill>
              </a:rPr>
              <a:t> </a:t>
            </a:r>
            <a:r>
              <a:rPr sz="2182" dirty="0">
                <a:solidFill>
                  <a:prstClr val="black"/>
                </a:solidFill>
              </a:rPr>
              <a:t>bi-weekly teams call. They are also working behind the scenes on other ways to</a:t>
            </a:r>
            <a:r>
              <a:rPr lang="en-US" sz="2182" dirty="0">
                <a:solidFill>
                  <a:prstClr val="black"/>
                </a:solidFill>
              </a:rPr>
              <a:t> </a:t>
            </a:r>
            <a:r>
              <a:rPr sz="2182" dirty="0">
                <a:solidFill>
                  <a:prstClr val="black"/>
                </a:solidFill>
              </a:rPr>
              <a:t>do this and we will share more when we know.</a:t>
            </a:r>
          </a:p>
        </p:txBody>
      </p:sp>
    </p:spTree>
    <p:extLst>
      <p:ext uri="{BB962C8B-B14F-4D97-AF65-F5344CB8AC3E}">
        <p14:creationId xmlns:p14="http://schemas.microsoft.com/office/powerpoint/2010/main" val="2054453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60B3-5190-C3A9-74F2-DB77163BF417}"/>
              </a:ext>
            </a:extLst>
          </p:cNvPr>
          <p:cNvSpPr>
            <a:spLocks noGrp="1"/>
          </p:cNvSpPr>
          <p:nvPr>
            <p:ph type="title"/>
          </p:nvPr>
        </p:nvSpPr>
        <p:spPr>
          <a:xfrm>
            <a:off x="713104" y="825818"/>
            <a:ext cx="8400415" cy="2852737"/>
          </a:xfrm>
        </p:spPr>
        <p:txBody>
          <a:bodyPr>
            <a:normAutofit/>
          </a:bodyPr>
          <a:lstStyle/>
          <a:p>
            <a:r>
              <a:rPr lang="en-US" sz="6600" b="1" dirty="0">
                <a:solidFill>
                  <a:schemeClr val="bg1"/>
                </a:solidFill>
                <a:latin typeface="+mn-lt"/>
              </a:rPr>
              <a:t>Audit Documents Upload</a:t>
            </a:r>
          </a:p>
        </p:txBody>
      </p:sp>
      <p:sp>
        <p:nvSpPr>
          <p:cNvPr id="3" name="Slide Number Placeholder 2">
            <a:extLst>
              <a:ext uri="{FF2B5EF4-FFF2-40B4-BE49-F238E27FC236}">
                <a16:creationId xmlns:a16="http://schemas.microsoft.com/office/drawing/2014/main" id="{A3E9782A-2788-54EB-003B-AAB9B0241267}"/>
              </a:ext>
            </a:extLst>
          </p:cNvPr>
          <p:cNvSpPr>
            <a:spLocks noGrp="1"/>
          </p:cNvSpPr>
          <p:nvPr>
            <p:ph type="sldNum" sz="quarter" idx="12"/>
          </p:nvPr>
        </p:nvSpPr>
        <p:spPr/>
        <p:txBody>
          <a:bodyPr/>
          <a:lstStyle/>
          <a:p>
            <a:fld id="{C263D6C4-4840-40CC-AC84-17E24B3B7BDE}" type="slidenum">
              <a:rPr lang="en-US" noProof="0" smtClean="0"/>
              <a:pPr/>
              <a:t>117</a:t>
            </a:fld>
            <a:endParaRPr lang="en-US" noProof="0" dirty="0"/>
          </a:p>
        </p:txBody>
      </p:sp>
    </p:spTree>
    <p:extLst>
      <p:ext uri="{BB962C8B-B14F-4D97-AF65-F5344CB8AC3E}">
        <p14:creationId xmlns:p14="http://schemas.microsoft.com/office/powerpoint/2010/main" val="34100276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A2203-4497-8EE6-1A5A-6ECF21817902}"/>
              </a:ext>
            </a:extLst>
          </p:cNvPr>
          <p:cNvSpPr>
            <a:spLocks noGrp="1"/>
          </p:cNvSpPr>
          <p:nvPr>
            <p:ph type="sldNum" sz="quarter" idx="12"/>
          </p:nvPr>
        </p:nvSpPr>
        <p:spPr/>
        <p:txBody>
          <a:bodyPr/>
          <a:lstStyle/>
          <a:p>
            <a:fld id="{C263D6C4-4840-40CC-AC84-17E24B3B7BDE}" type="slidenum">
              <a:rPr lang="en-US" noProof="0" smtClean="0"/>
              <a:pPr/>
              <a:t>118</a:t>
            </a:fld>
            <a:endParaRPr lang="en-US" noProof="0" dirty="0"/>
          </a:p>
        </p:txBody>
      </p:sp>
      <p:sp>
        <p:nvSpPr>
          <p:cNvPr id="7" name="TextBox 6">
            <a:extLst>
              <a:ext uri="{FF2B5EF4-FFF2-40B4-BE49-F238E27FC236}">
                <a16:creationId xmlns:a16="http://schemas.microsoft.com/office/drawing/2014/main" id="{EAF13877-F9C9-C64D-2313-9C30BECBEBC8}"/>
              </a:ext>
            </a:extLst>
          </p:cNvPr>
          <p:cNvSpPr txBox="1"/>
          <p:nvPr/>
        </p:nvSpPr>
        <p:spPr>
          <a:xfrm>
            <a:off x="519065" y="2400152"/>
            <a:ext cx="4451287" cy="968278"/>
          </a:xfrm>
          <a:prstGeom prst="rect">
            <a:avLst/>
          </a:prstGeom>
          <a:noFill/>
        </p:spPr>
        <p:txBody>
          <a:bodyPr wrap="square">
            <a:spAutoFit/>
          </a:bodyPr>
          <a:lstStyle/>
          <a:p>
            <a:pPr marR="0" lvl="0">
              <a:lnSpc>
                <a:spcPct val="107000"/>
              </a:lnSpc>
              <a:spcBef>
                <a:spcPts val="0"/>
              </a:spcBef>
              <a:spcAft>
                <a:spcPts val="800"/>
              </a:spcAft>
            </a:pPr>
            <a:r>
              <a:rPr lang="en-US" sz="1800" dirty="0">
                <a:solidFill>
                  <a:schemeClr val="bg1"/>
                </a:solidFill>
                <a:effectLst/>
                <a:ea typeface="Aptos" panose="020B0004020202020204" pitchFamily="34" charset="0"/>
                <a:cs typeface="Times New Roman" panose="02020603050405020304" pitchFamily="18" charset="0"/>
              </a:rPr>
              <a:t>Once back at the main </a:t>
            </a:r>
            <a:r>
              <a:rPr lang="en-US" sz="1800" dirty="0" err="1">
                <a:solidFill>
                  <a:schemeClr val="bg1"/>
                </a:solidFill>
                <a:effectLst/>
                <a:ea typeface="Aptos" panose="020B0004020202020204" pitchFamily="34" charset="0"/>
                <a:cs typeface="Times New Roman" panose="02020603050405020304" pitchFamily="18" charset="0"/>
              </a:rPr>
              <a:t>WAPLink</a:t>
            </a:r>
            <a:r>
              <a:rPr lang="en-US" sz="1800" dirty="0">
                <a:solidFill>
                  <a:schemeClr val="bg1"/>
                </a:solidFill>
                <a:effectLst/>
                <a:ea typeface="Aptos" panose="020B0004020202020204" pitchFamily="34" charset="0"/>
                <a:cs typeface="Times New Roman" panose="02020603050405020304" pitchFamily="18" charset="0"/>
              </a:rPr>
              <a:t> Job screen, Click on the Document Button Below the Work Order Button.</a:t>
            </a:r>
          </a:p>
        </p:txBody>
      </p:sp>
      <p:pic>
        <p:nvPicPr>
          <p:cNvPr id="8" name="Picture 7" descr="Graphical user interface&#10;&#10;Description automatically generated with low confidence">
            <a:extLst>
              <a:ext uri="{FF2B5EF4-FFF2-40B4-BE49-F238E27FC236}">
                <a16:creationId xmlns:a16="http://schemas.microsoft.com/office/drawing/2014/main" id="{801F9502-8E45-D4A3-1093-06655C0F6EDB}"/>
              </a:ext>
            </a:extLst>
          </p:cNvPr>
          <p:cNvPicPr>
            <a:picLocks noChangeAspect="1"/>
          </p:cNvPicPr>
          <p:nvPr/>
        </p:nvPicPr>
        <p:blipFill>
          <a:blip r:embed="rId2"/>
          <a:stretch>
            <a:fillRect/>
          </a:stretch>
        </p:blipFill>
        <p:spPr>
          <a:xfrm>
            <a:off x="5729335" y="1453736"/>
            <a:ext cx="5943600" cy="4815840"/>
          </a:xfrm>
          <a:prstGeom prst="rect">
            <a:avLst/>
          </a:prstGeom>
        </p:spPr>
      </p:pic>
      <p:sp>
        <p:nvSpPr>
          <p:cNvPr id="9" name="TextBox 8">
            <a:extLst>
              <a:ext uri="{FF2B5EF4-FFF2-40B4-BE49-F238E27FC236}">
                <a16:creationId xmlns:a16="http://schemas.microsoft.com/office/drawing/2014/main" id="{C06FB9D3-EC3D-FA94-A668-E0ADB93D32FE}"/>
              </a:ext>
            </a:extLst>
          </p:cNvPr>
          <p:cNvSpPr txBox="1"/>
          <p:nvPr/>
        </p:nvSpPr>
        <p:spPr>
          <a:xfrm>
            <a:off x="805689" y="589528"/>
            <a:ext cx="4451287" cy="595932"/>
          </a:xfrm>
          <a:prstGeom prst="rect">
            <a:avLst/>
          </a:prstGeom>
          <a:noFill/>
        </p:spPr>
        <p:txBody>
          <a:bodyPr wrap="square">
            <a:spAutoFit/>
          </a:bodyPr>
          <a:lstStyle/>
          <a:p>
            <a:pPr marR="0" lvl="0">
              <a:lnSpc>
                <a:spcPct val="107000"/>
              </a:lnSpc>
              <a:spcBef>
                <a:spcPts val="0"/>
              </a:spcBef>
              <a:spcAft>
                <a:spcPts val="800"/>
              </a:spcAft>
            </a:pPr>
            <a:r>
              <a:rPr lang="en-US" sz="3200" b="1" dirty="0">
                <a:solidFill>
                  <a:schemeClr val="bg1"/>
                </a:solidFill>
                <a:effectLst/>
                <a:ea typeface="Aptos" panose="020B0004020202020204" pitchFamily="34" charset="0"/>
                <a:cs typeface="Times New Roman" panose="02020603050405020304" pitchFamily="18" charset="0"/>
              </a:rPr>
              <a:t>Audit Documents Upload</a:t>
            </a:r>
          </a:p>
        </p:txBody>
      </p:sp>
    </p:spTree>
    <p:extLst>
      <p:ext uri="{BB962C8B-B14F-4D97-AF65-F5344CB8AC3E}">
        <p14:creationId xmlns:p14="http://schemas.microsoft.com/office/powerpoint/2010/main" val="5781202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A2203-4497-8EE6-1A5A-6ECF21817902}"/>
              </a:ext>
            </a:extLst>
          </p:cNvPr>
          <p:cNvSpPr>
            <a:spLocks noGrp="1"/>
          </p:cNvSpPr>
          <p:nvPr>
            <p:ph type="sldNum" sz="quarter" idx="12"/>
          </p:nvPr>
        </p:nvSpPr>
        <p:spPr/>
        <p:txBody>
          <a:bodyPr/>
          <a:lstStyle/>
          <a:p>
            <a:fld id="{C263D6C4-4840-40CC-AC84-17E24B3B7BDE}" type="slidenum">
              <a:rPr lang="en-US" noProof="0" smtClean="0"/>
              <a:pPr/>
              <a:t>119</a:t>
            </a:fld>
            <a:endParaRPr lang="en-US" noProof="0" dirty="0"/>
          </a:p>
        </p:txBody>
      </p:sp>
      <p:sp>
        <p:nvSpPr>
          <p:cNvPr id="7" name="TextBox 6">
            <a:extLst>
              <a:ext uri="{FF2B5EF4-FFF2-40B4-BE49-F238E27FC236}">
                <a16:creationId xmlns:a16="http://schemas.microsoft.com/office/drawing/2014/main" id="{EAF13877-F9C9-C64D-2313-9C30BECBEBC8}"/>
              </a:ext>
            </a:extLst>
          </p:cNvPr>
          <p:cNvSpPr txBox="1"/>
          <p:nvPr/>
        </p:nvSpPr>
        <p:spPr>
          <a:xfrm>
            <a:off x="805689" y="2164358"/>
            <a:ext cx="3373925" cy="1264642"/>
          </a:xfrm>
          <a:prstGeom prst="rect">
            <a:avLst/>
          </a:prstGeom>
          <a:noFill/>
        </p:spPr>
        <p:txBody>
          <a:bodyPr wrap="square">
            <a:spAutoFit/>
          </a:bodyPr>
          <a:lstStyle/>
          <a:p>
            <a:pPr marR="0" lvl="0">
              <a:lnSpc>
                <a:spcPct val="107000"/>
              </a:lnSpc>
              <a:spcBef>
                <a:spcPts val="0"/>
              </a:spcBef>
              <a:spcAft>
                <a:spcPts val="800"/>
              </a:spcAft>
            </a:pPr>
            <a:r>
              <a:rPr lang="en-US" sz="1800" dirty="0">
                <a:solidFill>
                  <a:schemeClr val="bg1"/>
                </a:solidFill>
                <a:effectLst/>
                <a:ea typeface="Aptos" panose="020B0004020202020204" pitchFamily="34" charset="0"/>
                <a:cs typeface="Times New Roman" panose="02020603050405020304" pitchFamily="18" charset="0"/>
              </a:rPr>
              <a:t>This will open the Case Document Job screen.  This screen functions similarly to the Client Profile Required Documents screen.</a:t>
            </a:r>
          </a:p>
        </p:txBody>
      </p:sp>
      <p:sp>
        <p:nvSpPr>
          <p:cNvPr id="9" name="TextBox 8">
            <a:extLst>
              <a:ext uri="{FF2B5EF4-FFF2-40B4-BE49-F238E27FC236}">
                <a16:creationId xmlns:a16="http://schemas.microsoft.com/office/drawing/2014/main" id="{C06FB9D3-EC3D-FA94-A668-E0ADB93D32FE}"/>
              </a:ext>
            </a:extLst>
          </p:cNvPr>
          <p:cNvSpPr txBox="1"/>
          <p:nvPr/>
        </p:nvSpPr>
        <p:spPr>
          <a:xfrm>
            <a:off x="805689" y="589528"/>
            <a:ext cx="4451287" cy="595932"/>
          </a:xfrm>
          <a:prstGeom prst="rect">
            <a:avLst/>
          </a:prstGeom>
          <a:noFill/>
        </p:spPr>
        <p:txBody>
          <a:bodyPr wrap="square">
            <a:spAutoFit/>
          </a:bodyPr>
          <a:lstStyle/>
          <a:p>
            <a:pPr marR="0" lvl="0">
              <a:lnSpc>
                <a:spcPct val="107000"/>
              </a:lnSpc>
              <a:spcBef>
                <a:spcPts val="0"/>
              </a:spcBef>
              <a:spcAft>
                <a:spcPts val="800"/>
              </a:spcAft>
            </a:pPr>
            <a:r>
              <a:rPr lang="en-US" sz="3200" b="1" dirty="0">
                <a:solidFill>
                  <a:schemeClr val="bg1"/>
                </a:solidFill>
                <a:effectLst/>
                <a:ea typeface="Aptos" panose="020B0004020202020204" pitchFamily="34" charset="0"/>
                <a:cs typeface="Times New Roman" panose="02020603050405020304" pitchFamily="18" charset="0"/>
              </a:rPr>
              <a:t>Audit Documents Upload</a:t>
            </a:r>
          </a:p>
        </p:txBody>
      </p:sp>
      <p:pic>
        <p:nvPicPr>
          <p:cNvPr id="4" name="Picture 3">
            <a:extLst>
              <a:ext uri="{FF2B5EF4-FFF2-40B4-BE49-F238E27FC236}">
                <a16:creationId xmlns:a16="http://schemas.microsoft.com/office/drawing/2014/main" id="{9F6472F4-B1CA-BB7C-5FB3-AF22B5780C27}"/>
              </a:ext>
            </a:extLst>
          </p:cNvPr>
          <p:cNvPicPr>
            <a:picLocks noChangeAspect="1"/>
          </p:cNvPicPr>
          <p:nvPr/>
        </p:nvPicPr>
        <p:blipFill>
          <a:blip r:embed="rId2"/>
          <a:stretch>
            <a:fillRect/>
          </a:stretch>
        </p:blipFill>
        <p:spPr>
          <a:xfrm>
            <a:off x="4652447" y="1384183"/>
            <a:ext cx="7269793" cy="4781943"/>
          </a:xfrm>
          <a:prstGeom prst="rect">
            <a:avLst/>
          </a:prstGeom>
        </p:spPr>
      </p:pic>
    </p:spTree>
    <p:extLst>
      <p:ext uri="{BB962C8B-B14F-4D97-AF65-F5344CB8AC3E}">
        <p14:creationId xmlns:p14="http://schemas.microsoft.com/office/powerpoint/2010/main" val="216096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60B3-5190-C3A9-74F2-DB77163BF417}"/>
              </a:ext>
            </a:extLst>
          </p:cNvPr>
          <p:cNvSpPr>
            <a:spLocks noGrp="1"/>
          </p:cNvSpPr>
          <p:nvPr>
            <p:ph type="title"/>
          </p:nvPr>
        </p:nvSpPr>
        <p:spPr>
          <a:xfrm>
            <a:off x="713104" y="825818"/>
            <a:ext cx="8400415" cy="2852737"/>
          </a:xfrm>
        </p:spPr>
        <p:txBody>
          <a:bodyPr>
            <a:normAutofit/>
          </a:bodyPr>
          <a:lstStyle/>
          <a:p>
            <a:r>
              <a:rPr lang="en-US" sz="6600" b="1" dirty="0">
                <a:solidFill>
                  <a:schemeClr val="bg1"/>
                </a:solidFill>
                <a:latin typeface="+mn-lt"/>
              </a:rPr>
              <a:t>Using Customer Search to Create a Client</a:t>
            </a:r>
          </a:p>
        </p:txBody>
      </p:sp>
      <p:sp>
        <p:nvSpPr>
          <p:cNvPr id="3" name="Slide Number Placeholder 2">
            <a:extLst>
              <a:ext uri="{FF2B5EF4-FFF2-40B4-BE49-F238E27FC236}">
                <a16:creationId xmlns:a16="http://schemas.microsoft.com/office/drawing/2014/main" id="{A3E9782A-2788-54EB-003B-AAB9B0241267}"/>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6" name="TextBox 5">
            <a:extLst>
              <a:ext uri="{FF2B5EF4-FFF2-40B4-BE49-F238E27FC236}">
                <a16:creationId xmlns:a16="http://schemas.microsoft.com/office/drawing/2014/main" id="{8A1124A7-9FE6-B58B-B78F-0408B2FD074B}"/>
              </a:ext>
            </a:extLst>
          </p:cNvPr>
          <p:cNvSpPr txBox="1"/>
          <p:nvPr/>
        </p:nvSpPr>
        <p:spPr>
          <a:xfrm>
            <a:off x="985520" y="3901440"/>
            <a:ext cx="7625080" cy="1200329"/>
          </a:xfrm>
          <a:prstGeom prst="rect">
            <a:avLst/>
          </a:prstGeom>
          <a:noFill/>
        </p:spPr>
        <p:txBody>
          <a:bodyPr wrap="square" rtlCol="0">
            <a:spAutoFit/>
          </a:bodyPr>
          <a:lstStyle/>
          <a:p>
            <a:r>
              <a:rPr lang="en-US" dirty="0">
                <a:solidFill>
                  <a:schemeClr val="bg1"/>
                </a:solidFill>
              </a:rPr>
              <a:t>LITT requires the user to search for the client’s name before entering it in the system.</a:t>
            </a:r>
          </a:p>
          <a:p>
            <a:endParaRPr lang="en-US" dirty="0">
              <a:solidFill>
                <a:schemeClr val="bg1"/>
              </a:solidFill>
            </a:endParaRPr>
          </a:p>
          <a:p>
            <a:r>
              <a:rPr lang="en-US" dirty="0">
                <a:solidFill>
                  <a:schemeClr val="bg1"/>
                </a:solidFill>
              </a:rPr>
              <a:t>This is done to reduce the prevalence of duplicates.</a:t>
            </a:r>
          </a:p>
        </p:txBody>
      </p:sp>
    </p:spTree>
    <p:extLst>
      <p:ext uri="{BB962C8B-B14F-4D97-AF65-F5344CB8AC3E}">
        <p14:creationId xmlns:p14="http://schemas.microsoft.com/office/powerpoint/2010/main" val="19114101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A18A38-31EB-D91C-C560-36B1CDB2DD20}"/>
              </a:ext>
            </a:extLst>
          </p:cNvPr>
          <p:cNvSpPr/>
          <p:nvPr/>
        </p:nvSpPr>
        <p:spPr>
          <a:xfrm>
            <a:off x="9901853" y="3370258"/>
            <a:ext cx="2130349" cy="2444617"/>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66D4098D-2ACD-66E5-DF3A-56A76B3BEFC7}"/>
              </a:ext>
            </a:extLst>
          </p:cNvPr>
          <p:cNvSpPr/>
          <p:nvPr/>
        </p:nvSpPr>
        <p:spPr>
          <a:xfrm>
            <a:off x="6517154" y="510208"/>
            <a:ext cx="5043249" cy="814397"/>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CFA0948-EB53-0C02-05E7-FD79E18BE341}"/>
              </a:ext>
            </a:extLst>
          </p:cNvPr>
          <p:cNvSpPr>
            <a:spLocks noGrp="1"/>
          </p:cNvSpPr>
          <p:nvPr>
            <p:ph type="sldNum" sz="quarter" idx="12"/>
          </p:nvPr>
        </p:nvSpPr>
        <p:spPr/>
        <p:txBody>
          <a:bodyPr/>
          <a:lstStyle/>
          <a:p>
            <a:fld id="{C263D6C4-4840-40CC-AC84-17E24B3B7BDE}" type="slidenum">
              <a:rPr lang="en-US" noProof="0" smtClean="0"/>
              <a:pPr/>
              <a:t>120</a:t>
            </a:fld>
            <a:endParaRPr lang="en-US" noProof="0" dirty="0"/>
          </a:p>
        </p:txBody>
      </p:sp>
      <p:sp>
        <p:nvSpPr>
          <p:cNvPr id="5" name="Content Placeholder 2">
            <a:extLst>
              <a:ext uri="{FF2B5EF4-FFF2-40B4-BE49-F238E27FC236}">
                <a16:creationId xmlns:a16="http://schemas.microsoft.com/office/drawing/2014/main" id="{3C68983C-0A18-67EE-3F01-628E5083E2DA}"/>
              </a:ext>
            </a:extLst>
          </p:cNvPr>
          <p:cNvSpPr txBox="1">
            <a:spLocks/>
          </p:cNvSpPr>
          <p:nvPr/>
        </p:nvSpPr>
        <p:spPr>
          <a:xfrm>
            <a:off x="6597876" y="696951"/>
            <a:ext cx="4962528" cy="64324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When you have completed everything, next you will Click on </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Run WA 10 Engine.</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pic>
        <p:nvPicPr>
          <p:cNvPr id="7" name="Picture 6">
            <a:extLst>
              <a:ext uri="{FF2B5EF4-FFF2-40B4-BE49-F238E27FC236}">
                <a16:creationId xmlns:a16="http://schemas.microsoft.com/office/drawing/2014/main" id="{D4590B5A-46C9-AFF8-A9D9-81551F198E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98" y="124287"/>
            <a:ext cx="6133647" cy="4899659"/>
          </a:xfrm>
          <a:prstGeom prst="rect">
            <a:avLst/>
          </a:prstGeom>
          <a:noFill/>
          <a:ln>
            <a:solidFill>
              <a:schemeClr val="tx2"/>
            </a:solidFill>
          </a:ln>
        </p:spPr>
      </p:pic>
      <p:pic>
        <p:nvPicPr>
          <p:cNvPr id="6" name="Picture 5">
            <a:extLst>
              <a:ext uri="{FF2B5EF4-FFF2-40B4-BE49-F238E27FC236}">
                <a16:creationId xmlns:a16="http://schemas.microsoft.com/office/drawing/2014/main" id="{EE0323DB-9094-E9BD-333C-F82506FA12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141" y="1886795"/>
            <a:ext cx="7234001" cy="4713287"/>
          </a:xfrm>
          <a:prstGeom prst="rect">
            <a:avLst/>
          </a:prstGeom>
          <a:noFill/>
          <a:ln>
            <a:solidFill>
              <a:schemeClr val="tx2"/>
            </a:solidFill>
          </a:ln>
        </p:spPr>
      </p:pic>
      <p:sp>
        <p:nvSpPr>
          <p:cNvPr id="8" name="Rectangle: Rounded Corners 7">
            <a:extLst>
              <a:ext uri="{FF2B5EF4-FFF2-40B4-BE49-F238E27FC236}">
                <a16:creationId xmlns:a16="http://schemas.microsoft.com/office/drawing/2014/main" id="{43578B0E-DCC2-BFD1-A87F-442D6302DCA2}"/>
              </a:ext>
            </a:extLst>
          </p:cNvPr>
          <p:cNvSpPr/>
          <p:nvPr/>
        </p:nvSpPr>
        <p:spPr>
          <a:xfrm>
            <a:off x="4953739" y="1018573"/>
            <a:ext cx="1420427" cy="35187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histogram&#10;&#10;Description automatically generated">
            <a:extLst>
              <a:ext uri="{FF2B5EF4-FFF2-40B4-BE49-F238E27FC236}">
                <a16:creationId xmlns:a16="http://schemas.microsoft.com/office/drawing/2014/main" id="{545FA317-B2EF-5904-9F74-A99AD1FD0A87}"/>
              </a:ext>
            </a:extLst>
          </p:cNvPr>
          <p:cNvPicPr>
            <a:picLocks noChangeAspect="1"/>
          </p:cNvPicPr>
          <p:nvPr/>
        </p:nvPicPr>
        <p:blipFill>
          <a:blip r:embed="rId4"/>
          <a:stretch>
            <a:fillRect/>
          </a:stretch>
        </p:blipFill>
        <p:spPr>
          <a:xfrm rot="20682828">
            <a:off x="6105441" y="1011390"/>
            <a:ext cx="456729" cy="630241"/>
          </a:xfrm>
          <a:prstGeom prst="rect">
            <a:avLst/>
          </a:prstGeom>
          <a:effectLst>
            <a:glow rad="101600">
              <a:schemeClr val="tx1">
                <a:lumMod val="85000"/>
                <a:lumOff val="15000"/>
                <a:alpha val="60000"/>
              </a:schemeClr>
            </a:glow>
          </a:effectLst>
        </p:spPr>
      </p:pic>
      <p:sp>
        <p:nvSpPr>
          <p:cNvPr id="10" name="Rectangle: Rounded Corners 9">
            <a:extLst>
              <a:ext uri="{FF2B5EF4-FFF2-40B4-BE49-F238E27FC236}">
                <a16:creationId xmlns:a16="http://schemas.microsoft.com/office/drawing/2014/main" id="{78D3D05D-4FE5-823F-82FF-19A7915B360B}"/>
              </a:ext>
            </a:extLst>
          </p:cNvPr>
          <p:cNvSpPr/>
          <p:nvPr/>
        </p:nvSpPr>
        <p:spPr>
          <a:xfrm>
            <a:off x="5501660" y="5814875"/>
            <a:ext cx="1564965" cy="47706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hart, histogram&#10;&#10;Description automatically generated">
            <a:extLst>
              <a:ext uri="{FF2B5EF4-FFF2-40B4-BE49-F238E27FC236}">
                <a16:creationId xmlns:a16="http://schemas.microsoft.com/office/drawing/2014/main" id="{5DA13C69-47FC-8DB1-C6DA-C755B4BAC029}"/>
              </a:ext>
            </a:extLst>
          </p:cNvPr>
          <p:cNvPicPr>
            <a:picLocks noChangeAspect="1"/>
          </p:cNvPicPr>
          <p:nvPr/>
        </p:nvPicPr>
        <p:blipFill>
          <a:blip r:embed="rId4"/>
          <a:stretch>
            <a:fillRect/>
          </a:stretch>
        </p:blipFill>
        <p:spPr>
          <a:xfrm rot="20682828">
            <a:off x="6672876" y="5920783"/>
            <a:ext cx="456729" cy="630241"/>
          </a:xfrm>
          <a:prstGeom prst="rect">
            <a:avLst/>
          </a:prstGeom>
          <a:effectLst>
            <a:glow rad="101600">
              <a:schemeClr val="tx1">
                <a:lumMod val="85000"/>
                <a:lumOff val="15000"/>
                <a:alpha val="60000"/>
              </a:schemeClr>
            </a:glow>
          </a:effectLst>
        </p:spPr>
      </p:pic>
      <p:sp>
        <p:nvSpPr>
          <p:cNvPr id="13" name="TextBox 12">
            <a:extLst>
              <a:ext uri="{FF2B5EF4-FFF2-40B4-BE49-F238E27FC236}">
                <a16:creationId xmlns:a16="http://schemas.microsoft.com/office/drawing/2014/main" id="{261768A5-EFF6-7C18-B8CE-C12CD4696236}"/>
              </a:ext>
            </a:extLst>
          </p:cNvPr>
          <p:cNvSpPr txBox="1"/>
          <p:nvPr/>
        </p:nvSpPr>
        <p:spPr>
          <a:xfrm>
            <a:off x="9982200" y="3556776"/>
            <a:ext cx="2092910" cy="2153731"/>
          </a:xfrm>
          <a:prstGeom prst="rect">
            <a:avLst/>
          </a:prstGeom>
          <a:noFill/>
        </p:spPr>
        <p:txBody>
          <a:bodyPr wrap="square">
            <a:spAutoFit/>
          </a:bodyPr>
          <a:lstStyle/>
          <a:p>
            <a:pPr marL="0">
              <a:lnSpc>
                <a:spcPct val="107000"/>
              </a:lnSpc>
              <a:spcBef>
                <a:spcPts val="0"/>
              </a:spcBef>
              <a:spcAft>
                <a:spcPts val="800"/>
              </a:spcAft>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Click on the </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Process Audit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button and If everything you entered is good</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it will say “FINISHED” in the </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Process Status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box.</a:t>
            </a:r>
          </a:p>
        </p:txBody>
      </p:sp>
    </p:spTree>
    <p:extLst>
      <p:ext uri="{BB962C8B-B14F-4D97-AF65-F5344CB8AC3E}">
        <p14:creationId xmlns:p14="http://schemas.microsoft.com/office/powerpoint/2010/main" val="14347771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78DF91-F098-1400-50FA-771EF5D67F0C}"/>
              </a:ext>
            </a:extLst>
          </p:cNvPr>
          <p:cNvSpPr>
            <a:spLocks noGrp="1"/>
          </p:cNvSpPr>
          <p:nvPr>
            <p:ph type="sldNum" sz="quarter" idx="12"/>
          </p:nvPr>
        </p:nvSpPr>
        <p:spPr/>
        <p:txBody>
          <a:bodyPr/>
          <a:lstStyle/>
          <a:p>
            <a:r>
              <a:rPr lang="en-US"/>
              <a:t>	</a:t>
            </a:r>
            <a:fld id="{C263D6C4-4840-40CC-AC84-17E24B3B7BDE}" type="slidenum">
              <a:rPr lang="en-US" smtClean="0"/>
              <a:pPr/>
              <a:t>121</a:t>
            </a:fld>
            <a:endParaRPr lang="en-US" noProof="0" dirty="0"/>
          </a:p>
        </p:txBody>
      </p:sp>
      <p:sp>
        <p:nvSpPr>
          <p:cNvPr id="3" name="TextBox 2">
            <a:extLst>
              <a:ext uri="{FF2B5EF4-FFF2-40B4-BE49-F238E27FC236}">
                <a16:creationId xmlns:a16="http://schemas.microsoft.com/office/drawing/2014/main" id="{6DF48DAF-8DF3-567C-F99F-626B26F07EB8}"/>
              </a:ext>
            </a:extLst>
          </p:cNvPr>
          <p:cNvSpPr txBox="1"/>
          <p:nvPr/>
        </p:nvSpPr>
        <p:spPr>
          <a:xfrm>
            <a:off x="559293" y="559293"/>
            <a:ext cx="4145871" cy="584775"/>
          </a:xfrm>
          <a:prstGeom prst="rect">
            <a:avLst/>
          </a:prstGeom>
          <a:noFill/>
        </p:spPr>
        <p:txBody>
          <a:bodyPr wrap="square" rtlCol="0">
            <a:spAutoFit/>
          </a:bodyPr>
          <a:lstStyle/>
          <a:p>
            <a:r>
              <a:rPr lang="en-US" sz="3200" dirty="0">
                <a:solidFill>
                  <a:schemeClr val="bg1"/>
                </a:solidFill>
              </a:rPr>
              <a:t>Finished Audit Screen</a:t>
            </a:r>
          </a:p>
        </p:txBody>
      </p:sp>
      <p:pic>
        <p:nvPicPr>
          <p:cNvPr id="7" name="Picture 6">
            <a:extLst>
              <a:ext uri="{FF2B5EF4-FFF2-40B4-BE49-F238E27FC236}">
                <a16:creationId xmlns:a16="http://schemas.microsoft.com/office/drawing/2014/main" id="{CD01E404-519C-5F16-5AC2-8F76EA6B2C09}"/>
              </a:ext>
            </a:extLst>
          </p:cNvPr>
          <p:cNvPicPr>
            <a:picLocks noChangeAspect="1"/>
          </p:cNvPicPr>
          <p:nvPr/>
        </p:nvPicPr>
        <p:blipFill>
          <a:blip r:embed="rId2"/>
          <a:stretch>
            <a:fillRect/>
          </a:stretch>
        </p:blipFill>
        <p:spPr>
          <a:xfrm>
            <a:off x="950431" y="1228737"/>
            <a:ext cx="9863344" cy="5451463"/>
          </a:xfrm>
          <a:prstGeom prst="rect">
            <a:avLst/>
          </a:prstGeom>
        </p:spPr>
      </p:pic>
    </p:spTree>
    <p:extLst>
      <p:ext uri="{BB962C8B-B14F-4D97-AF65-F5344CB8AC3E}">
        <p14:creationId xmlns:p14="http://schemas.microsoft.com/office/powerpoint/2010/main" val="106468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EDB40-87D7-953B-93A8-48005AC9AF31}"/>
              </a:ext>
            </a:extLst>
          </p:cNvPr>
          <p:cNvSpPr>
            <a:spLocks noGrp="1"/>
          </p:cNvSpPr>
          <p:nvPr>
            <p:ph type="sldNum" sz="quarter" idx="12"/>
          </p:nvPr>
        </p:nvSpPr>
        <p:spPr/>
        <p:txBody>
          <a:bodyPr/>
          <a:lstStyle/>
          <a:p>
            <a:r>
              <a:rPr lang="en-US"/>
              <a:t>	</a:t>
            </a:r>
            <a:fld id="{C263D6C4-4840-40CC-AC84-17E24B3B7BDE}" type="slidenum">
              <a:rPr lang="en-US" smtClean="0"/>
              <a:pPr/>
              <a:t>122</a:t>
            </a:fld>
            <a:endParaRPr lang="en-US" noProof="0" dirty="0"/>
          </a:p>
        </p:txBody>
      </p:sp>
      <p:sp>
        <p:nvSpPr>
          <p:cNvPr id="4" name="TextBox 3">
            <a:extLst>
              <a:ext uri="{FF2B5EF4-FFF2-40B4-BE49-F238E27FC236}">
                <a16:creationId xmlns:a16="http://schemas.microsoft.com/office/drawing/2014/main" id="{393605EE-6279-5CC3-C1F6-F9FDDAAD8201}"/>
              </a:ext>
            </a:extLst>
          </p:cNvPr>
          <p:cNvSpPr txBox="1"/>
          <p:nvPr/>
        </p:nvSpPr>
        <p:spPr>
          <a:xfrm>
            <a:off x="1064580" y="2767280"/>
            <a:ext cx="7546020" cy="1323439"/>
          </a:xfrm>
          <a:prstGeom prst="rect">
            <a:avLst/>
          </a:prstGeom>
          <a:noFill/>
        </p:spPr>
        <p:txBody>
          <a:bodyPr wrap="square" rtlCol="0">
            <a:spAutoFit/>
          </a:bodyPr>
          <a:lstStyle/>
          <a:p>
            <a:r>
              <a:rPr lang="en-US" sz="8000" b="1" dirty="0">
                <a:solidFill>
                  <a:schemeClr val="bg1"/>
                </a:solidFill>
                <a:effectLst>
                  <a:glow rad="127000">
                    <a:schemeClr val="tx1"/>
                  </a:glow>
                </a:effectLst>
              </a:rPr>
              <a:t>AUDIT ERRORS</a:t>
            </a:r>
            <a:endParaRPr lang="en-US" b="1" dirty="0">
              <a:solidFill>
                <a:schemeClr val="bg1"/>
              </a:solidFill>
              <a:effectLst>
                <a:glow rad="127000">
                  <a:schemeClr val="tx1"/>
                </a:glow>
              </a:effectLst>
            </a:endParaRPr>
          </a:p>
        </p:txBody>
      </p:sp>
    </p:spTree>
    <p:extLst>
      <p:ext uri="{BB962C8B-B14F-4D97-AF65-F5344CB8AC3E}">
        <p14:creationId xmlns:p14="http://schemas.microsoft.com/office/powerpoint/2010/main" val="3214897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EDB40-87D7-953B-93A8-48005AC9AF31}"/>
              </a:ext>
            </a:extLst>
          </p:cNvPr>
          <p:cNvSpPr>
            <a:spLocks noGrp="1"/>
          </p:cNvSpPr>
          <p:nvPr>
            <p:ph type="sldNum" sz="quarter" idx="12"/>
          </p:nvPr>
        </p:nvSpPr>
        <p:spPr/>
        <p:txBody>
          <a:bodyPr/>
          <a:lstStyle/>
          <a:p>
            <a:r>
              <a:rPr lang="en-US"/>
              <a:t>	</a:t>
            </a:r>
            <a:fld id="{C263D6C4-4840-40CC-AC84-17E24B3B7BDE}" type="slidenum">
              <a:rPr lang="en-US" smtClean="0"/>
              <a:pPr/>
              <a:t>123</a:t>
            </a:fld>
            <a:endParaRPr lang="en-US" noProof="0" dirty="0"/>
          </a:p>
        </p:txBody>
      </p:sp>
      <p:sp>
        <p:nvSpPr>
          <p:cNvPr id="3" name="TextBox 2">
            <a:extLst>
              <a:ext uri="{FF2B5EF4-FFF2-40B4-BE49-F238E27FC236}">
                <a16:creationId xmlns:a16="http://schemas.microsoft.com/office/drawing/2014/main" id="{0D275753-1B7A-295A-A408-F8DB0F4CB3BC}"/>
              </a:ext>
            </a:extLst>
          </p:cNvPr>
          <p:cNvSpPr txBox="1"/>
          <p:nvPr/>
        </p:nvSpPr>
        <p:spPr>
          <a:xfrm>
            <a:off x="612558" y="1669002"/>
            <a:ext cx="11046042"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If clicking Process Audit returns FINISHED—FAILED or INPUT ISSUES– FAILED, there is a problem with the provided data.</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The error report spits out a line of SQL language that is useful for the coders but can be difficult to interpret.</a:t>
            </a:r>
          </a:p>
          <a:p>
            <a:endParaRPr lang="en-US" sz="2000" dirty="0">
              <a:solidFill>
                <a:schemeClr val="bg1"/>
              </a:solidFill>
            </a:endParaRPr>
          </a:p>
          <a:p>
            <a:endParaRPr lang="en-US" sz="2000" dirty="0">
              <a:solidFill>
                <a:schemeClr val="bg1"/>
              </a:solidFill>
            </a:endParaRPr>
          </a:p>
        </p:txBody>
      </p:sp>
      <p:sp>
        <p:nvSpPr>
          <p:cNvPr id="5" name="Title 1">
            <a:extLst>
              <a:ext uri="{FF2B5EF4-FFF2-40B4-BE49-F238E27FC236}">
                <a16:creationId xmlns:a16="http://schemas.microsoft.com/office/drawing/2014/main" id="{E0DD4F92-20B8-7014-7AAD-5B67807D8BB7}"/>
              </a:ext>
            </a:extLst>
          </p:cNvPr>
          <p:cNvSpPr txBox="1">
            <a:spLocks/>
          </p:cNvSpPr>
          <p:nvPr/>
        </p:nvSpPr>
        <p:spPr>
          <a:xfrm>
            <a:off x="444500" y="743272"/>
            <a:ext cx="11214100" cy="53553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Ø"/>
            </a:pPr>
            <a:r>
              <a:rPr lang="en-US" b="1" dirty="0">
                <a:solidFill>
                  <a:srgbClr val="FFFFFF"/>
                </a:solidFill>
                <a:effectLst>
                  <a:glow rad="190500">
                    <a:schemeClr val="tx1">
                      <a:alpha val="83000"/>
                    </a:schemeClr>
                  </a:glow>
                </a:effectLst>
                <a:latin typeface="+mn-lt"/>
              </a:rPr>
              <a:t>Audit Errors </a:t>
            </a:r>
          </a:p>
        </p:txBody>
      </p:sp>
    </p:spTree>
    <p:extLst>
      <p:ext uri="{BB962C8B-B14F-4D97-AF65-F5344CB8AC3E}">
        <p14:creationId xmlns:p14="http://schemas.microsoft.com/office/powerpoint/2010/main" val="1709916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5DAA78-5F37-3C37-6BF7-BC15A6EF94D0}"/>
              </a:ext>
            </a:extLst>
          </p:cNvPr>
          <p:cNvSpPr>
            <a:spLocks noGrp="1"/>
          </p:cNvSpPr>
          <p:nvPr>
            <p:ph type="sldNum" sz="quarter" idx="12"/>
          </p:nvPr>
        </p:nvSpPr>
        <p:spPr/>
        <p:txBody>
          <a:bodyPr/>
          <a:lstStyle/>
          <a:p>
            <a:r>
              <a:rPr lang="en-US"/>
              <a:t>	</a:t>
            </a:r>
            <a:fld id="{C263D6C4-4840-40CC-AC84-17E24B3B7BDE}" type="slidenum">
              <a:rPr lang="en-US" smtClean="0"/>
              <a:pPr/>
              <a:t>124</a:t>
            </a:fld>
            <a:endParaRPr lang="en-US" noProof="0" dirty="0"/>
          </a:p>
        </p:txBody>
      </p:sp>
      <p:pic>
        <p:nvPicPr>
          <p:cNvPr id="4" name="Picture 3">
            <a:extLst>
              <a:ext uri="{FF2B5EF4-FFF2-40B4-BE49-F238E27FC236}">
                <a16:creationId xmlns:a16="http://schemas.microsoft.com/office/drawing/2014/main" id="{FE63CF80-685A-4BEF-DF04-819C23738270}"/>
              </a:ext>
            </a:extLst>
          </p:cNvPr>
          <p:cNvPicPr>
            <a:picLocks noChangeAspect="1"/>
          </p:cNvPicPr>
          <p:nvPr/>
        </p:nvPicPr>
        <p:blipFill>
          <a:blip r:embed="rId2"/>
          <a:stretch>
            <a:fillRect/>
          </a:stretch>
        </p:blipFill>
        <p:spPr>
          <a:xfrm>
            <a:off x="278300" y="968764"/>
            <a:ext cx="7296150" cy="3943350"/>
          </a:xfrm>
          <a:prstGeom prst="rect">
            <a:avLst/>
          </a:prstGeom>
          <a:ln>
            <a:solidFill>
              <a:srgbClr val="0C4360"/>
            </a:solidFill>
          </a:ln>
        </p:spPr>
      </p:pic>
      <p:sp>
        <p:nvSpPr>
          <p:cNvPr id="5" name="TextBox 4">
            <a:extLst>
              <a:ext uri="{FF2B5EF4-FFF2-40B4-BE49-F238E27FC236}">
                <a16:creationId xmlns:a16="http://schemas.microsoft.com/office/drawing/2014/main" id="{EF7A0879-C5CB-0382-0CE5-1D0494336A06}"/>
              </a:ext>
            </a:extLst>
          </p:cNvPr>
          <p:cNvSpPr txBox="1"/>
          <p:nvPr/>
        </p:nvSpPr>
        <p:spPr>
          <a:xfrm>
            <a:off x="914400" y="387626"/>
            <a:ext cx="6917502" cy="646331"/>
          </a:xfrm>
          <a:prstGeom prst="rect">
            <a:avLst/>
          </a:prstGeom>
          <a:noFill/>
        </p:spPr>
        <p:txBody>
          <a:bodyPr wrap="square" rtlCol="0">
            <a:spAutoFit/>
          </a:bodyPr>
          <a:lstStyle/>
          <a:p>
            <a:r>
              <a:rPr lang="en-US" sz="3600" b="1" dirty="0">
                <a:solidFill>
                  <a:schemeClr val="bg1"/>
                </a:solidFill>
              </a:rPr>
              <a:t>Examples of Error Messages</a:t>
            </a:r>
          </a:p>
        </p:txBody>
      </p:sp>
      <p:pic>
        <p:nvPicPr>
          <p:cNvPr id="7" name="Picture 6">
            <a:extLst>
              <a:ext uri="{FF2B5EF4-FFF2-40B4-BE49-F238E27FC236}">
                <a16:creationId xmlns:a16="http://schemas.microsoft.com/office/drawing/2014/main" id="{F9617C5F-A84C-579B-3C0C-2A60EBCBECB9}"/>
              </a:ext>
            </a:extLst>
          </p:cNvPr>
          <p:cNvPicPr>
            <a:picLocks noChangeAspect="1"/>
          </p:cNvPicPr>
          <p:nvPr/>
        </p:nvPicPr>
        <p:blipFill>
          <a:blip r:embed="rId3"/>
          <a:stretch>
            <a:fillRect/>
          </a:stretch>
        </p:blipFill>
        <p:spPr>
          <a:xfrm>
            <a:off x="5104755" y="2870200"/>
            <a:ext cx="6917502" cy="3810000"/>
          </a:xfrm>
          <a:prstGeom prst="rect">
            <a:avLst/>
          </a:prstGeom>
          <a:ln>
            <a:solidFill>
              <a:srgbClr val="103350"/>
            </a:solidFill>
          </a:ln>
        </p:spPr>
      </p:pic>
    </p:spTree>
    <p:extLst>
      <p:ext uri="{BB962C8B-B14F-4D97-AF65-F5344CB8AC3E}">
        <p14:creationId xmlns:p14="http://schemas.microsoft.com/office/powerpoint/2010/main" val="2287778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B87D-2EFC-9C4C-DA3B-4B8774D0C4CB}"/>
              </a:ext>
            </a:extLst>
          </p:cNvPr>
          <p:cNvSpPr>
            <a:spLocks noGrp="1"/>
          </p:cNvSpPr>
          <p:nvPr>
            <p:ph type="title" idx="4294967295"/>
          </p:nvPr>
        </p:nvSpPr>
        <p:spPr>
          <a:xfrm>
            <a:off x="444500" y="542925"/>
            <a:ext cx="11214100" cy="535531"/>
          </a:xfrm>
          <a:effectLst>
            <a:glow rad="101600">
              <a:schemeClr val="bg2">
                <a:lumMod val="10000"/>
                <a:alpha val="60000"/>
              </a:schemeClr>
            </a:glow>
          </a:effectLst>
        </p:spPr>
        <p:txBody>
          <a:bodyPr>
            <a:normAutofit fontScale="90000"/>
          </a:bodyPr>
          <a:lstStyle/>
          <a:p>
            <a:pPr marL="571500" indent="-571500">
              <a:buFont typeface="Wingdings" panose="05000000000000000000" pitchFamily="2" charset="2"/>
              <a:buChar char="Ø"/>
            </a:pPr>
            <a:r>
              <a:rPr lang="en-US" b="1" dirty="0">
                <a:solidFill>
                  <a:srgbClr val="FFFFFF"/>
                </a:solidFill>
                <a:effectLst>
                  <a:glow rad="127000">
                    <a:schemeClr val="tx2">
                      <a:lumMod val="50000"/>
                    </a:schemeClr>
                  </a:glow>
                </a:effectLst>
              </a:rPr>
              <a:t>Audit Errors– Missing Items Screen</a:t>
            </a:r>
          </a:p>
        </p:txBody>
      </p:sp>
      <p:sp>
        <p:nvSpPr>
          <p:cNvPr id="4" name="Slide Number Placeholder 3">
            <a:extLst>
              <a:ext uri="{FF2B5EF4-FFF2-40B4-BE49-F238E27FC236}">
                <a16:creationId xmlns:a16="http://schemas.microsoft.com/office/drawing/2014/main" id="{F012BDC4-9255-EFD0-8CEB-DB313761AE75}"/>
              </a:ext>
            </a:extLst>
          </p:cNvPr>
          <p:cNvSpPr>
            <a:spLocks noGrp="1"/>
          </p:cNvSpPr>
          <p:nvPr>
            <p:ph type="sldNum" sz="quarter" idx="12"/>
          </p:nvPr>
        </p:nvSpPr>
        <p:spPr/>
        <p:txBody>
          <a:bodyPr/>
          <a:lstStyle/>
          <a:p>
            <a:fld id="{C263D6C4-4840-40CC-AC84-17E24B3B7BDE}" type="slidenum">
              <a:rPr lang="en-US" noProof="0" smtClean="0"/>
              <a:pPr/>
              <a:t>125</a:t>
            </a:fld>
            <a:endParaRPr lang="en-US" noProof="0" dirty="0"/>
          </a:p>
        </p:txBody>
      </p:sp>
      <p:sp>
        <p:nvSpPr>
          <p:cNvPr id="5" name="Content Placeholder 4">
            <a:extLst>
              <a:ext uri="{FF2B5EF4-FFF2-40B4-BE49-F238E27FC236}">
                <a16:creationId xmlns:a16="http://schemas.microsoft.com/office/drawing/2014/main" id="{63F155BD-B63B-8328-D318-E5890B71A319}"/>
              </a:ext>
            </a:extLst>
          </p:cNvPr>
          <p:cNvSpPr>
            <a:spLocks noGrp="1"/>
          </p:cNvSpPr>
          <p:nvPr>
            <p:ph idx="4294967295"/>
          </p:nvPr>
        </p:nvSpPr>
        <p:spPr>
          <a:xfrm>
            <a:off x="443365" y="1362541"/>
            <a:ext cx="11215235" cy="4351338"/>
          </a:xfrm>
        </p:spPr>
        <p:txBody>
          <a:bodyPr/>
          <a:lstStyle/>
          <a:p>
            <a:pPr>
              <a:buFont typeface="Wingdings" panose="05000000000000000000" pitchFamily="2" charset="2"/>
              <a:buChar char="Ø"/>
            </a:pPr>
            <a:r>
              <a:rPr lang="en-US" dirty="0">
                <a:solidFill>
                  <a:srgbClr val="FFFFFF"/>
                </a:solidFill>
              </a:rPr>
              <a:t>One way to rectify input errors is to click on Missing Items to view what necessary fields still need to entered.</a:t>
            </a:r>
          </a:p>
        </p:txBody>
      </p:sp>
      <p:pic>
        <p:nvPicPr>
          <p:cNvPr id="3" name="Picture 2">
            <a:extLst>
              <a:ext uri="{FF2B5EF4-FFF2-40B4-BE49-F238E27FC236}">
                <a16:creationId xmlns:a16="http://schemas.microsoft.com/office/drawing/2014/main" id="{A80FC77B-8582-A6B1-77EF-66A7691CD54C}"/>
              </a:ext>
            </a:extLst>
          </p:cNvPr>
          <p:cNvPicPr>
            <a:picLocks noChangeAspect="1"/>
          </p:cNvPicPr>
          <p:nvPr/>
        </p:nvPicPr>
        <p:blipFill>
          <a:blip r:embed="rId2"/>
          <a:stretch>
            <a:fillRect/>
          </a:stretch>
        </p:blipFill>
        <p:spPr>
          <a:xfrm>
            <a:off x="443365" y="2639339"/>
            <a:ext cx="7790548" cy="3537624"/>
          </a:xfrm>
          <a:prstGeom prst="rect">
            <a:avLst/>
          </a:prstGeom>
        </p:spPr>
      </p:pic>
      <p:sp>
        <p:nvSpPr>
          <p:cNvPr id="6" name="Rectangle: Rounded Corners 5">
            <a:extLst>
              <a:ext uri="{FF2B5EF4-FFF2-40B4-BE49-F238E27FC236}">
                <a16:creationId xmlns:a16="http://schemas.microsoft.com/office/drawing/2014/main" id="{F810A58A-1A05-0BF9-B5ED-7F0BF80F193C}"/>
              </a:ext>
            </a:extLst>
          </p:cNvPr>
          <p:cNvSpPr/>
          <p:nvPr/>
        </p:nvSpPr>
        <p:spPr>
          <a:xfrm>
            <a:off x="5089677" y="3792908"/>
            <a:ext cx="1564965" cy="47706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6905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A629E-2324-5206-1592-3F50D6BE7F39}"/>
              </a:ext>
            </a:extLst>
          </p:cNvPr>
          <p:cNvSpPr>
            <a:spLocks noGrp="1"/>
          </p:cNvSpPr>
          <p:nvPr>
            <p:ph type="sldNum" sz="quarter" idx="12"/>
          </p:nvPr>
        </p:nvSpPr>
        <p:spPr/>
        <p:txBody>
          <a:bodyPr/>
          <a:lstStyle/>
          <a:p>
            <a:r>
              <a:rPr lang="en-US"/>
              <a:t>	</a:t>
            </a:r>
            <a:fld id="{C263D6C4-4840-40CC-AC84-17E24B3B7BDE}" type="slidenum">
              <a:rPr lang="en-US" smtClean="0"/>
              <a:pPr/>
              <a:t>126</a:t>
            </a:fld>
            <a:endParaRPr lang="en-US" noProof="0" dirty="0"/>
          </a:p>
        </p:txBody>
      </p:sp>
      <p:pic>
        <p:nvPicPr>
          <p:cNvPr id="4" name="Picture 3">
            <a:extLst>
              <a:ext uri="{FF2B5EF4-FFF2-40B4-BE49-F238E27FC236}">
                <a16:creationId xmlns:a16="http://schemas.microsoft.com/office/drawing/2014/main" id="{CF78C761-8E65-BBEB-338D-4E1274017F49}"/>
              </a:ext>
            </a:extLst>
          </p:cNvPr>
          <p:cNvPicPr>
            <a:picLocks noChangeAspect="1"/>
          </p:cNvPicPr>
          <p:nvPr/>
        </p:nvPicPr>
        <p:blipFill>
          <a:blip r:embed="rId2"/>
          <a:stretch>
            <a:fillRect/>
          </a:stretch>
        </p:blipFill>
        <p:spPr>
          <a:xfrm>
            <a:off x="1161722" y="1277178"/>
            <a:ext cx="9653143" cy="4303643"/>
          </a:xfrm>
          <a:prstGeom prst="rect">
            <a:avLst/>
          </a:prstGeom>
        </p:spPr>
      </p:pic>
      <p:sp>
        <p:nvSpPr>
          <p:cNvPr id="5" name="Title 1">
            <a:extLst>
              <a:ext uri="{FF2B5EF4-FFF2-40B4-BE49-F238E27FC236}">
                <a16:creationId xmlns:a16="http://schemas.microsoft.com/office/drawing/2014/main" id="{9A9AE082-5ED6-F36C-0673-807200BE9E65}"/>
              </a:ext>
            </a:extLst>
          </p:cNvPr>
          <p:cNvSpPr txBox="1">
            <a:spLocks/>
          </p:cNvSpPr>
          <p:nvPr/>
        </p:nvSpPr>
        <p:spPr>
          <a:xfrm>
            <a:off x="444500" y="542925"/>
            <a:ext cx="11214100" cy="535531"/>
          </a:xfrm>
          <a:prstGeom prst="rect">
            <a:avLst/>
          </a:prstGeom>
          <a:effectLst>
            <a:glow rad="101600">
              <a:schemeClr val="bg2">
                <a:lumMod val="10000"/>
                <a:alpha val="60000"/>
              </a:schemeClr>
            </a:glow>
          </a:effectLst>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Ø"/>
            </a:pPr>
            <a:r>
              <a:rPr lang="en-US" b="1">
                <a:solidFill>
                  <a:srgbClr val="FFFFFF"/>
                </a:solidFill>
                <a:effectLst>
                  <a:glow rad="127000">
                    <a:schemeClr val="tx2">
                      <a:lumMod val="50000"/>
                    </a:schemeClr>
                  </a:glow>
                </a:effectLst>
              </a:rPr>
              <a:t>Audit Errors– Missing Items Screen</a:t>
            </a:r>
            <a:endParaRPr lang="en-US" b="1" dirty="0">
              <a:solidFill>
                <a:srgbClr val="FFFFFF"/>
              </a:solidFill>
              <a:effectLst>
                <a:glow rad="127000">
                  <a:schemeClr val="tx2">
                    <a:lumMod val="50000"/>
                  </a:schemeClr>
                </a:glow>
              </a:effectLst>
            </a:endParaRPr>
          </a:p>
        </p:txBody>
      </p:sp>
    </p:spTree>
    <p:extLst>
      <p:ext uri="{BB962C8B-B14F-4D97-AF65-F5344CB8AC3E}">
        <p14:creationId xmlns:p14="http://schemas.microsoft.com/office/powerpoint/2010/main" val="3079496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4A09A3-BE29-A9BF-43DD-956738A1B4CC}"/>
              </a:ext>
            </a:extLst>
          </p:cNvPr>
          <p:cNvSpPr>
            <a:spLocks noGrp="1"/>
          </p:cNvSpPr>
          <p:nvPr>
            <p:ph type="sldNum" sz="quarter" idx="12"/>
          </p:nvPr>
        </p:nvSpPr>
        <p:spPr/>
        <p:txBody>
          <a:bodyPr/>
          <a:lstStyle/>
          <a:p>
            <a:r>
              <a:rPr lang="en-US"/>
              <a:t>	</a:t>
            </a:r>
            <a:fld id="{C263D6C4-4840-40CC-AC84-17E24B3B7BDE}" type="slidenum">
              <a:rPr lang="en-US" smtClean="0"/>
              <a:pPr/>
              <a:t>127</a:t>
            </a:fld>
            <a:endParaRPr lang="en-US" noProof="0" dirty="0"/>
          </a:p>
        </p:txBody>
      </p:sp>
      <p:sp>
        <p:nvSpPr>
          <p:cNvPr id="5" name="Title 1">
            <a:extLst>
              <a:ext uri="{FF2B5EF4-FFF2-40B4-BE49-F238E27FC236}">
                <a16:creationId xmlns:a16="http://schemas.microsoft.com/office/drawing/2014/main" id="{6D03E83D-E26F-1565-A909-D566651FD75A}"/>
              </a:ext>
            </a:extLst>
          </p:cNvPr>
          <p:cNvSpPr txBox="1">
            <a:spLocks/>
          </p:cNvSpPr>
          <p:nvPr/>
        </p:nvSpPr>
        <p:spPr>
          <a:xfrm>
            <a:off x="399760" y="205685"/>
            <a:ext cx="11214100" cy="8689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Ø"/>
            </a:pPr>
            <a:r>
              <a:rPr lang="en-US" sz="4000" dirty="0">
                <a:solidFill>
                  <a:srgbClr val="FFFFFF"/>
                </a:solidFill>
                <a:effectLst>
                  <a:glow rad="127000">
                    <a:schemeClr val="tx2">
                      <a:lumMod val="50000"/>
                    </a:schemeClr>
                  </a:glow>
                </a:effectLst>
              </a:rPr>
              <a:t>Audit Errors– Input Report</a:t>
            </a:r>
          </a:p>
        </p:txBody>
      </p:sp>
      <p:sp>
        <p:nvSpPr>
          <p:cNvPr id="6" name="TextBox 5">
            <a:extLst>
              <a:ext uri="{FF2B5EF4-FFF2-40B4-BE49-F238E27FC236}">
                <a16:creationId xmlns:a16="http://schemas.microsoft.com/office/drawing/2014/main" id="{7E9EEC75-8093-152F-6522-998D27B1AA65}"/>
              </a:ext>
            </a:extLst>
          </p:cNvPr>
          <p:cNvSpPr txBox="1"/>
          <p:nvPr/>
        </p:nvSpPr>
        <p:spPr>
          <a:xfrm>
            <a:off x="399761" y="1030544"/>
            <a:ext cx="7288302"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You also may want to run a report of all information you have input to more simply spot errors.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can be accomplished by selecting Audit Input  on the </a:t>
            </a:r>
            <a:r>
              <a:rPr lang="en-US" dirty="0" err="1">
                <a:solidFill>
                  <a:schemeClr val="bg1"/>
                </a:solidFill>
              </a:rPr>
              <a:t>WAPLink</a:t>
            </a:r>
            <a:r>
              <a:rPr lang="en-US" dirty="0">
                <a:solidFill>
                  <a:schemeClr val="bg1"/>
                </a:solidFill>
              </a:rPr>
              <a:t> Job screen and then selecting My Reports on the left toolbar.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From there, select your report and click View on the bottom screen.</a:t>
            </a:r>
          </a:p>
        </p:txBody>
      </p:sp>
      <p:pic>
        <p:nvPicPr>
          <p:cNvPr id="7" name="Picture 6">
            <a:extLst>
              <a:ext uri="{FF2B5EF4-FFF2-40B4-BE49-F238E27FC236}">
                <a16:creationId xmlns:a16="http://schemas.microsoft.com/office/drawing/2014/main" id="{1A077C77-8EB3-2790-7A42-9D37D04DF4E1}"/>
              </a:ext>
            </a:extLst>
          </p:cNvPr>
          <p:cNvPicPr>
            <a:picLocks noChangeAspect="1"/>
          </p:cNvPicPr>
          <p:nvPr/>
        </p:nvPicPr>
        <p:blipFill>
          <a:blip r:embed="rId2"/>
          <a:stretch>
            <a:fillRect/>
          </a:stretch>
        </p:blipFill>
        <p:spPr>
          <a:xfrm>
            <a:off x="619186" y="3336625"/>
            <a:ext cx="8038506" cy="3310802"/>
          </a:xfrm>
          <a:prstGeom prst="rect">
            <a:avLst/>
          </a:prstGeom>
        </p:spPr>
      </p:pic>
      <p:sp>
        <p:nvSpPr>
          <p:cNvPr id="8" name="Rectangle: Rounded Corners 7">
            <a:extLst>
              <a:ext uri="{FF2B5EF4-FFF2-40B4-BE49-F238E27FC236}">
                <a16:creationId xmlns:a16="http://schemas.microsoft.com/office/drawing/2014/main" id="{63188449-096B-51DD-627F-916E2EDEE62F}"/>
              </a:ext>
            </a:extLst>
          </p:cNvPr>
          <p:cNvSpPr/>
          <p:nvPr/>
        </p:nvSpPr>
        <p:spPr>
          <a:xfrm>
            <a:off x="5467850" y="5014479"/>
            <a:ext cx="1564965" cy="47706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C0AF93-D1BC-E3EA-9059-24C5E5914663}"/>
              </a:ext>
            </a:extLst>
          </p:cNvPr>
          <p:cNvPicPr>
            <a:picLocks noChangeAspect="1"/>
          </p:cNvPicPr>
          <p:nvPr/>
        </p:nvPicPr>
        <p:blipFill rotWithShape="1">
          <a:blip r:embed="rId3"/>
          <a:srcRect l="133" t="-432" r="52371" b="38661"/>
          <a:stretch/>
        </p:blipFill>
        <p:spPr>
          <a:xfrm>
            <a:off x="8934362" y="1394511"/>
            <a:ext cx="2447565" cy="4969686"/>
          </a:xfrm>
          <a:prstGeom prst="rect">
            <a:avLst/>
          </a:prstGeom>
        </p:spPr>
      </p:pic>
      <p:sp>
        <p:nvSpPr>
          <p:cNvPr id="10" name="Rectangle: Rounded Corners 9">
            <a:extLst>
              <a:ext uri="{FF2B5EF4-FFF2-40B4-BE49-F238E27FC236}">
                <a16:creationId xmlns:a16="http://schemas.microsoft.com/office/drawing/2014/main" id="{3990920B-31FB-8E34-6DBB-CFA4C92BC500}"/>
              </a:ext>
            </a:extLst>
          </p:cNvPr>
          <p:cNvSpPr/>
          <p:nvPr/>
        </p:nvSpPr>
        <p:spPr>
          <a:xfrm>
            <a:off x="9375661" y="4030783"/>
            <a:ext cx="1564965" cy="381617"/>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5CB9A0-4C77-BC21-CD91-DD54B4F2DEDF}"/>
              </a:ext>
            </a:extLst>
          </p:cNvPr>
          <p:cNvSpPr/>
          <p:nvPr/>
        </p:nvSpPr>
        <p:spPr>
          <a:xfrm>
            <a:off x="8657692" y="6371531"/>
            <a:ext cx="1309268" cy="365126"/>
          </a:xfrm>
          <a:prstGeom prst="rect">
            <a:avLst/>
          </a:prstGeom>
          <a:solidFill>
            <a:srgbClr val="2533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3580366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AABFB-F56E-E5B1-7975-A381C665A4CB}"/>
              </a:ext>
            </a:extLst>
          </p:cNvPr>
          <p:cNvSpPr>
            <a:spLocks noGrp="1"/>
          </p:cNvSpPr>
          <p:nvPr>
            <p:ph type="sldNum" sz="quarter" idx="12"/>
          </p:nvPr>
        </p:nvSpPr>
        <p:spPr/>
        <p:txBody>
          <a:bodyPr/>
          <a:lstStyle/>
          <a:p>
            <a:r>
              <a:rPr lang="en-US"/>
              <a:t>	</a:t>
            </a:r>
            <a:fld id="{C263D6C4-4840-40CC-AC84-17E24B3B7BDE}" type="slidenum">
              <a:rPr lang="en-US" smtClean="0"/>
              <a:pPr/>
              <a:t>128</a:t>
            </a:fld>
            <a:endParaRPr lang="en-US" noProof="0" dirty="0"/>
          </a:p>
        </p:txBody>
      </p:sp>
      <p:pic>
        <p:nvPicPr>
          <p:cNvPr id="4" name="Picture 3">
            <a:extLst>
              <a:ext uri="{FF2B5EF4-FFF2-40B4-BE49-F238E27FC236}">
                <a16:creationId xmlns:a16="http://schemas.microsoft.com/office/drawing/2014/main" id="{89C648ED-153E-D53E-9B35-CDEDA5B0832A}"/>
              </a:ext>
            </a:extLst>
          </p:cNvPr>
          <p:cNvPicPr>
            <a:picLocks noChangeAspect="1"/>
          </p:cNvPicPr>
          <p:nvPr/>
        </p:nvPicPr>
        <p:blipFill>
          <a:blip r:embed="rId2"/>
          <a:stretch>
            <a:fillRect/>
          </a:stretch>
        </p:blipFill>
        <p:spPr>
          <a:xfrm>
            <a:off x="204001" y="198782"/>
            <a:ext cx="5796891" cy="6460435"/>
          </a:xfrm>
          <a:prstGeom prst="rect">
            <a:avLst/>
          </a:prstGeom>
        </p:spPr>
      </p:pic>
      <p:sp>
        <p:nvSpPr>
          <p:cNvPr id="5" name="Rectangle 4">
            <a:extLst>
              <a:ext uri="{FF2B5EF4-FFF2-40B4-BE49-F238E27FC236}">
                <a16:creationId xmlns:a16="http://schemas.microsoft.com/office/drawing/2014/main" id="{DE9BB97D-362F-983B-7972-B1B73A374EB7}"/>
              </a:ext>
            </a:extLst>
          </p:cNvPr>
          <p:cNvSpPr/>
          <p:nvPr/>
        </p:nvSpPr>
        <p:spPr>
          <a:xfrm>
            <a:off x="6000892" y="6371531"/>
            <a:ext cx="3966068" cy="365126"/>
          </a:xfrm>
          <a:prstGeom prst="rect">
            <a:avLst/>
          </a:prstGeom>
          <a:solidFill>
            <a:srgbClr val="2533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 name="TextBox 5">
            <a:extLst>
              <a:ext uri="{FF2B5EF4-FFF2-40B4-BE49-F238E27FC236}">
                <a16:creationId xmlns:a16="http://schemas.microsoft.com/office/drawing/2014/main" id="{BB44A2CF-2A43-2CEF-2BBD-CD9C25C77B0F}"/>
              </a:ext>
            </a:extLst>
          </p:cNvPr>
          <p:cNvSpPr txBox="1"/>
          <p:nvPr/>
        </p:nvSpPr>
        <p:spPr>
          <a:xfrm>
            <a:off x="6912745" y="1872590"/>
            <a:ext cx="4086687" cy="830997"/>
          </a:xfrm>
          <a:prstGeom prst="rect">
            <a:avLst/>
          </a:prstGeom>
          <a:noFill/>
        </p:spPr>
        <p:txBody>
          <a:bodyPr wrap="square" rtlCol="0">
            <a:spAutoFit/>
          </a:bodyPr>
          <a:lstStyle/>
          <a:p>
            <a:r>
              <a:rPr lang="en-US" sz="2400" dirty="0">
                <a:solidFill>
                  <a:schemeClr val="bg1"/>
                </a:solidFill>
              </a:rPr>
              <a:t>The report will pop up and look something like this.</a:t>
            </a:r>
          </a:p>
        </p:txBody>
      </p:sp>
      <p:sp>
        <p:nvSpPr>
          <p:cNvPr id="7" name="Title 1">
            <a:extLst>
              <a:ext uri="{FF2B5EF4-FFF2-40B4-BE49-F238E27FC236}">
                <a16:creationId xmlns:a16="http://schemas.microsoft.com/office/drawing/2014/main" id="{4E50F0F2-08ED-39CE-DC2F-3E7A0DE6C8CB}"/>
              </a:ext>
            </a:extLst>
          </p:cNvPr>
          <p:cNvSpPr txBox="1">
            <a:spLocks/>
          </p:cNvSpPr>
          <p:nvPr/>
        </p:nvSpPr>
        <p:spPr>
          <a:xfrm>
            <a:off x="6312375" y="547766"/>
            <a:ext cx="5346225" cy="86897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Ø"/>
            </a:pPr>
            <a:r>
              <a:rPr lang="en-US" sz="4000" dirty="0">
                <a:solidFill>
                  <a:srgbClr val="FFFFFF"/>
                </a:solidFill>
                <a:effectLst>
                  <a:glow rad="127000">
                    <a:schemeClr val="tx2">
                      <a:lumMod val="50000"/>
                    </a:schemeClr>
                  </a:glow>
                </a:effectLst>
              </a:rPr>
              <a:t>Audit Errors– Input Report</a:t>
            </a:r>
          </a:p>
        </p:txBody>
      </p:sp>
    </p:spTree>
    <p:extLst>
      <p:ext uri="{BB962C8B-B14F-4D97-AF65-F5344CB8AC3E}">
        <p14:creationId xmlns:p14="http://schemas.microsoft.com/office/powerpoint/2010/main" val="40896493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129</a:t>
            </a:fld>
            <a:endParaRPr lang="en-US" noProof="0" dirty="0"/>
          </a:p>
        </p:txBody>
      </p:sp>
      <p:sp>
        <p:nvSpPr>
          <p:cNvPr id="3" name="TextBox 2">
            <a:extLst>
              <a:ext uri="{FF2B5EF4-FFF2-40B4-BE49-F238E27FC236}">
                <a16:creationId xmlns:a16="http://schemas.microsoft.com/office/drawing/2014/main" id="{1E264460-A4EE-A3AD-6A05-4BAA9C96B48A}"/>
              </a:ext>
            </a:extLst>
          </p:cNvPr>
          <p:cNvSpPr txBox="1"/>
          <p:nvPr/>
        </p:nvSpPr>
        <p:spPr>
          <a:xfrm>
            <a:off x="936213" y="410906"/>
            <a:ext cx="6968971" cy="584775"/>
          </a:xfrm>
          <a:prstGeom prst="rect">
            <a:avLst/>
          </a:prstGeom>
          <a:noFill/>
        </p:spPr>
        <p:txBody>
          <a:bodyPr wrap="square" rtlCol="0">
            <a:spAutoFit/>
          </a:bodyPr>
          <a:lstStyle/>
          <a:p>
            <a:r>
              <a:rPr lang="en-US" sz="3200" b="1" dirty="0">
                <a:solidFill>
                  <a:schemeClr val="bg1"/>
                </a:solidFill>
              </a:rPr>
              <a:t>Most Common Errors</a:t>
            </a:r>
          </a:p>
        </p:txBody>
      </p:sp>
      <p:sp>
        <p:nvSpPr>
          <p:cNvPr id="4" name="TextBox 3">
            <a:extLst>
              <a:ext uri="{FF2B5EF4-FFF2-40B4-BE49-F238E27FC236}">
                <a16:creationId xmlns:a16="http://schemas.microsoft.com/office/drawing/2014/main" id="{76E12260-7543-CB1C-BD0E-37DBAB2626E4}"/>
              </a:ext>
            </a:extLst>
          </p:cNvPr>
          <p:cNvSpPr txBox="1"/>
          <p:nvPr/>
        </p:nvSpPr>
        <p:spPr>
          <a:xfrm>
            <a:off x="663163" y="1247027"/>
            <a:ext cx="10611478" cy="535531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u="sng" dirty="0">
                <a:solidFill>
                  <a:schemeClr val="bg1"/>
                </a:solidFill>
              </a:rPr>
              <a:t>Fraction of Load:</a:t>
            </a:r>
          </a:p>
          <a:p>
            <a:pPr marL="285750" indent="-285750">
              <a:buFont typeface="Arial" panose="020B0604020202020204" pitchFamily="34" charset="0"/>
              <a:buChar char="•"/>
            </a:pPr>
            <a:r>
              <a:rPr lang="en-US" dirty="0">
                <a:solidFill>
                  <a:schemeClr val="bg1"/>
                </a:solidFill>
              </a:rPr>
              <a:t>On the HVAC screen, the calculated fraction of load must equal 1.0 for heating and 1.0 for cooling for each entered HVAC system. 1.02 WILL FAIL. 1.02, 1.03, and 1.04 sometimes appear with the estimator. Change them to 1.0. Anything other than 1.0 will fail.</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If you have MORE THAN ONE HVAC SYSTEM, the load for heating needs to equal 1 and the load for cooling needs to equal 1. This means if there are two equally-powered window unit air conditioners, they should both be set to .5 for Cooling Fraction of Load. If there are two window air conditioners and an HVAC, they can be set to .33, .33, and .34 for Cooling Fraction of Load or .25, .25, and .50 … etc.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 your best judgement as far as which systems are pulling the most weight.</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E1DFEA33-4B31-2E79-46B8-2D054A880081}"/>
              </a:ext>
            </a:extLst>
          </p:cNvPr>
          <p:cNvPicPr>
            <a:picLocks noChangeAspect="1"/>
          </p:cNvPicPr>
          <p:nvPr/>
        </p:nvPicPr>
        <p:blipFill>
          <a:blip r:embed="rId2"/>
          <a:stretch>
            <a:fillRect/>
          </a:stretch>
        </p:blipFill>
        <p:spPr>
          <a:xfrm>
            <a:off x="792926" y="995681"/>
            <a:ext cx="10865674" cy="819698"/>
          </a:xfrm>
          <a:prstGeom prst="rect">
            <a:avLst/>
          </a:prstGeom>
        </p:spPr>
      </p:pic>
      <p:pic>
        <p:nvPicPr>
          <p:cNvPr id="9" name="Picture 8">
            <a:extLst>
              <a:ext uri="{FF2B5EF4-FFF2-40B4-BE49-F238E27FC236}">
                <a16:creationId xmlns:a16="http://schemas.microsoft.com/office/drawing/2014/main" id="{BE7EC993-6EA3-233E-4027-53979AE0DCEC}"/>
              </a:ext>
            </a:extLst>
          </p:cNvPr>
          <p:cNvPicPr>
            <a:picLocks noChangeAspect="1"/>
          </p:cNvPicPr>
          <p:nvPr/>
        </p:nvPicPr>
        <p:blipFill>
          <a:blip r:embed="rId3"/>
          <a:stretch>
            <a:fillRect/>
          </a:stretch>
        </p:blipFill>
        <p:spPr>
          <a:xfrm>
            <a:off x="792926" y="1869095"/>
            <a:ext cx="10865674" cy="608127"/>
          </a:xfrm>
          <a:prstGeom prst="rect">
            <a:avLst/>
          </a:prstGeom>
        </p:spPr>
      </p:pic>
    </p:spTree>
    <p:extLst>
      <p:ext uri="{BB962C8B-B14F-4D97-AF65-F5344CB8AC3E}">
        <p14:creationId xmlns:p14="http://schemas.microsoft.com/office/powerpoint/2010/main" val="19719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332624"/>
            <a:ext cx="11214100" cy="535531"/>
          </a:xfrm>
        </p:spPr>
        <p:txBody>
          <a:bodyPr/>
          <a:lstStyle/>
          <a:p>
            <a:r>
              <a:rPr lang="en-US" dirty="0"/>
              <a:t>Use Customer Search to Create a Client</a:t>
            </a:r>
          </a:p>
        </p:txBody>
      </p:sp>
      <p:sp>
        <p:nvSpPr>
          <p:cNvPr id="2" name="Slide Number Placeholder 1">
            <a:extLst>
              <a:ext uri="{FF2B5EF4-FFF2-40B4-BE49-F238E27FC236}">
                <a16:creationId xmlns:a16="http://schemas.microsoft.com/office/drawing/2014/main" id="{CC1F11E7-EDE5-4119-BA64-4FC57C285D19}"/>
              </a:ext>
            </a:extLst>
          </p:cNvPr>
          <p:cNvSpPr>
            <a:spLocks noGrp="1"/>
          </p:cNvSpPr>
          <p:nvPr>
            <p:ph type="sldNum" sz="quarter" idx="12"/>
          </p:nvPr>
        </p:nvSpPr>
        <p:spPr/>
        <p:txBody>
          <a:bodyPr/>
          <a:lstStyle/>
          <a:p>
            <a:fld id="{C263D6C4-4840-40CC-AC84-17E24B3B7BDE}" type="slidenum">
              <a:rPr lang="en-US" smtClean="0"/>
              <a:pPr/>
              <a:t>13</a:t>
            </a:fld>
            <a:endParaRPr lang="en-US" dirty="0"/>
          </a:p>
        </p:txBody>
      </p:sp>
      <p:sp>
        <p:nvSpPr>
          <p:cNvPr id="32" name="Text Placeholder 31">
            <a:extLst>
              <a:ext uri="{FF2B5EF4-FFF2-40B4-BE49-F238E27FC236}">
                <a16:creationId xmlns:a16="http://schemas.microsoft.com/office/drawing/2014/main" id="{0D8DC123-FDAE-B565-E5B4-BB01535307AA}"/>
              </a:ext>
            </a:extLst>
          </p:cNvPr>
          <p:cNvSpPr>
            <a:spLocks noGrp="1"/>
          </p:cNvSpPr>
          <p:nvPr>
            <p:ph type="body" sz="quarter" idx="13"/>
          </p:nvPr>
        </p:nvSpPr>
        <p:spPr>
          <a:xfrm>
            <a:off x="478501" y="870984"/>
            <a:ext cx="1743598" cy="1736878"/>
          </a:xfrm>
        </p:spPr>
        <p:txBody>
          <a:bodyPr/>
          <a:lstStyle/>
          <a:p>
            <a:pPr>
              <a:buFont typeface="Wingdings" panose="05000000000000000000" pitchFamily="2" charset="2"/>
              <a:buChar char="Ø"/>
            </a:pPr>
            <a:r>
              <a:rPr lang="en-US" sz="1800" dirty="0"/>
              <a:t>Search the name of your test client.</a:t>
            </a:r>
          </a:p>
        </p:txBody>
      </p:sp>
      <p:sp>
        <p:nvSpPr>
          <p:cNvPr id="28" name="Text Placeholder 27">
            <a:extLst>
              <a:ext uri="{FF2B5EF4-FFF2-40B4-BE49-F238E27FC236}">
                <a16:creationId xmlns:a16="http://schemas.microsoft.com/office/drawing/2014/main" id="{F1AEF52A-B1D1-81B6-2551-56A075B0152D}"/>
              </a:ext>
            </a:extLst>
          </p:cNvPr>
          <p:cNvSpPr>
            <a:spLocks noGrp="1"/>
          </p:cNvSpPr>
          <p:nvPr>
            <p:ph type="body" sz="quarter" idx="4294967295"/>
          </p:nvPr>
        </p:nvSpPr>
        <p:spPr>
          <a:xfrm>
            <a:off x="379755" y="1786723"/>
            <a:ext cx="2030506" cy="2908570"/>
          </a:xfrm>
        </p:spPr>
        <p:txBody>
          <a:bodyPr>
            <a:noAutofit/>
          </a:bodyPr>
          <a:lstStyle/>
          <a:p>
            <a:pPr>
              <a:buFont typeface="Wingdings" panose="05000000000000000000" pitchFamily="2" charset="2"/>
              <a:buChar char="Ø"/>
            </a:pPr>
            <a:r>
              <a:rPr lang="en-US" sz="1800" dirty="0">
                <a:solidFill>
                  <a:schemeClr val="bg1"/>
                </a:solidFill>
              </a:rPr>
              <a:t>If your client has already been entered in the system, they will appear under the blue bar.</a:t>
            </a:r>
          </a:p>
        </p:txBody>
      </p:sp>
      <p:sp>
        <p:nvSpPr>
          <p:cNvPr id="24" name="Text Placeholder 23">
            <a:extLst>
              <a:ext uri="{FF2B5EF4-FFF2-40B4-BE49-F238E27FC236}">
                <a16:creationId xmlns:a16="http://schemas.microsoft.com/office/drawing/2014/main" id="{3F385F60-95A6-5A43-3F05-BC1AE243D9AE}"/>
              </a:ext>
            </a:extLst>
          </p:cNvPr>
          <p:cNvSpPr>
            <a:spLocks noGrp="1"/>
          </p:cNvSpPr>
          <p:nvPr>
            <p:ph type="body" sz="quarter" idx="4294967295"/>
          </p:nvPr>
        </p:nvSpPr>
        <p:spPr>
          <a:xfrm>
            <a:off x="489292" y="3429000"/>
            <a:ext cx="2117389" cy="3107139"/>
          </a:xfrm>
        </p:spPr>
        <p:txBody>
          <a:bodyPr>
            <a:noAutofit/>
          </a:bodyPr>
          <a:lstStyle/>
          <a:p>
            <a:pPr>
              <a:buFont typeface="Wingdings" panose="05000000000000000000" pitchFamily="2" charset="2"/>
              <a:buChar char="Ø"/>
            </a:pPr>
            <a:r>
              <a:rPr lang="en-US" sz="1800" dirty="0">
                <a:solidFill>
                  <a:schemeClr val="bg1"/>
                </a:solidFill>
              </a:rPr>
              <a:t>For training purposes, you are creating a new client, so they will not be in the system.</a:t>
            </a:r>
          </a:p>
          <a:p>
            <a:pPr>
              <a:buFont typeface="Wingdings" panose="05000000000000000000" pitchFamily="2" charset="2"/>
              <a:buChar char="Ø"/>
            </a:pPr>
            <a:r>
              <a:rPr lang="en-US" sz="1800" dirty="0">
                <a:solidFill>
                  <a:schemeClr val="bg1"/>
                </a:solidFill>
              </a:rPr>
              <a:t>So, it should say </a:t>
            </a:r>
            <a:r>
              <a:rPr lang="en-US" sz="1800" dirty="0">
                <a:solidFill>
                  <a:srgbClr val="FF7C80"/>
                </a:solidFill>
              </a:rPr>
              <a:t>“no records found” </a:t>
            </a:r>
            <a:r>
              <a:rPr lang="en-US" sz="1800" dirty="0">
                <a:solidFill>
                  <a:schemeClr val="bg1"/>
                </a:solidFill>
              </a:rPr>
              <a:t>in red.</a:t>
            </a:r>
          </a:p>
        </p:txBody>
      </p:sp>
      <p:pic>
        <p:nvPicPr>
          <p:cNvPr id="35" name="Picture 34">
            <a:extLst>
              <a:ext uri="{FF2B5EF4-FFF2-40B4-BE49-F238E27FC236}">
                <a16:creationId xmlns:a16="http://schemas.microsoft.com/office/drawing/2014/main" id="{0AC4BBEE-8E64-356D-0E5E-9390D817A2D3}"/>
              </a:ext>
            </a:extLst>
          </p:cNvPr>
          <p:cNvPicPr>
            <a:picLocks noChangeAspect="1"/>
          </p:cNvPicPr>
          <p:nvPr/>
        </p:nvPicPr>
        <p:blipFill>
          <a:blip r:embed="rId2"/>
          <a:stretch>
            <a:fillRect/>
          </a:stretch>
        </p:blipFill>
        <p:spPr>
          <a:xfrm>
            <a:off x="2629221" y="987308"/>
            <a:ext cx="9029379" cy="5245228"/>
          </a:xfrm>
          <a:prstGeom prst="rect">
            <a:avLst/>
          </a:prstGeom>
        </p:spPr>
      </p:pic>
      <p:sp>
        <p:nvSpPr>
          <p:cNvPr id="36" name="Oval 35">
            <a:extLst>
              <a:ext uri="{FF2B5EF4-FFF2-40B4-BE49-F238E27FC236}">
                <a16:creationId xmlns:a16="http://schemas.microsoft.com/office/drawing/2014/main" id="{1268A928-98E4-7166-1CEA-4B2548DCEE5C}"/>
              </a:ext>
            </a:extLst>
          </p:cNvPr>
          <p:cNvSpPr/>
          <p:nvPr/>
        </p:nvSpPr>
        <p:spPr>
          <a:xfrm>
            <a:off x="6244453" y="3677902"/>
            <a:ext cx="1731522" cy="761777"/>
          </a:xfrm>
          <a:prstGeom prst="ellipse">
            <a:avLst/>
          </a:prstGeom>
          <a:noFill/>
          <a:ln w="76200">
            <a:solidFill>
              <a:srgbClr val="FF0000"/>
            </a:solidFill>
          </a:ln>
          <a:effectLst>
            <a:glow rad="101600">
              <a:schemeClr val="accent1">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Arrow: Bent 197">
            <a:extLst>
              <a:ext uri="{FF2B5EF4-FFF2-40B4-BE49-F238E27FC236}">
                <a16:creationId xmlns:a16="http://schemas.microsoft.com/office/drawing/2014/main" id="{7AC09F36-58E8-E916-E8AC-DB3C24F10C81}"/>
              </a:ext>
            </a:extLst>
          </p:cNvPr>
          <p:cNvSpPr/>
          <p:nvPr/>
        </p:nvSpPr>
        <p:spPr>
          <a:xfrm rot="16200000" flipV="1">
            <a:off x="845487" y="3642515"/>
            <a:ext cx="4184197" cy="661811"/>
          </a:xfrm>
          <a:prstGeom prst="bentArrow">
            <a:avLst>
              <a:gd name="adj1" fmla="val 20875"/>
              <a:gd name="adj2" fmla="val 40739"/>
              <a:gd name="adj3" fmla="val 50000"/>
              <a:gd name="adj4" fmla="val 69832"/>
            </a:avLst>
          </a:prstGeom>
          <a:solidFill>
            <a:srgbClr val="FFCC00"/>
          </a:solidFill>
          <a:ln w="6350">
            <a:solidFill>
              <a:srgbClr val="FFCC00"/>
            </a:solidFill>
          </a:ln>
          <a:effectLst>
            <a:glow rad="177800">
              <a:srgbClr val="00243A">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0" name="TextBox 199">
            <a:extLst>
              <a:ext uri="{FF2B5EF4-FFF2-40B4-BE49-F238E27FC236}">
                <a16:creationId xmlns:a16="http://schemas.microsoft.com/office/drawing/2014/main" id="{CA6FFD0E-8266-CEAF-675B-9F48C32A794B}"/>
              </a:ext>
            </a:extLst>
          </p:cNvPr>
          <p:cNvSpPr txBox="1"/>
          <p:nvPr/>
        </p:nvSpPr>
        <p:spPr>
          <a:xfrm>
            <a:off x="295347" y="5860533"/>
            <a:ext cx="2331512" cy="369332"/>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solidFill>
              </a:rPr>
              <a:t>Then, click </a:t>
            </a:r>
            <a:r>
              <a:rPr lang="en-US" b="1" dirty="0">
                <a:solidFill>
                  <a:srgbClr val="FFCC00"/>
                </a:solidFill>
              </a:rPr>
              <a:t>“New.”</a:t>
            </a:r>
          </a:p>
        </p:txBody>
      </p:sp>
      <p:pic>
        <p:nvPicPr>
          <p:cNvPr id="203" name="Graphic 202" descr="Cursor outline">
            <a:extLst>
              <a:ext uri="{FF2B5EF4-FFF2-40B4-BE49-F238E27FC236}">
                <a16:creationId xmlns:a16="http://schemas.microsoft.com/office/drawing/2014/main" id="{F61E896C-DC6B-E90F-6EDB-26A244C22C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889" y="2173744"/>
            <a:ext cx="543739" cy="543739"/>
          </a:xfrm>
          <a:prstGeom prst="rect">
            <a:avLst/>
          </a:prstGeom>
          <a:effectLst>
            <a:glow rad="101600">
              <a:schemeClr val="bg1"/>
            </a:glow>
          </a:effectLst>
        </p:spPr>
      </p:pic>
    </p:spTree>
    <p:extLst>
      <p:ext uri="{BB962C8B-B14F-4D97-AF65-F5344CB8AC3E}">
        <p14:creationId xmlns:p14="http://schemas.microsoft.com/office/powerpoint/2010/main" val="38921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130</a:t>
            </a:fld>
            <a:endParaRPr lang="en-US" noProof="0" dirty="0"/>
          </a:p>
        </p:txBody>
      </p:sp>
      <p:sp>
        <p:nvSpPr>
          <p:cNvPr id="3" name="TextBox 2">
            <a:extLst>
              <a:ext uri="{FF2B5EF4-FFF2-40B4-BE49-F238E27FC236}">
                <a16:creationId xmlns:a16="http://schemas.microsoft.com/office/drawing/2014/main" id="{1E264460-A4EE-A3AD-6A05-4BAA9C96B48A}"/>
              </a:ext>
            </a:extLst>
          </p:cNvPr>
          <p:cNvSpPr txBox="1"/>
          <p:nvPr/>
        </p:nvSpPr>
        <p:spPr>
          <a:xfrm>
            <a:off x="882720" y="535022"/>
            <a:ext cx="6968971" cy="584775"/>
          </a:xfrm>
          <a:prstGeom prst="rect">
            <a:avLst/>
          </a:prstGeom>
          <a:noFill/>
        </p:spPr>
        <p:txBody>
          <a:bodyPr wrap="square" rtlCol="0">
            <a:spAutoFit/>
          </a:bodyPr>
          <a:lstStyle/>
          <a:p>
            <a:r>
              <a:rPr lang="en-US" sz="3200" b="1" dirty="0">
                <a:solidFill>
                  <a:schemeClr val="bg1"/>
                </a:solidFill>
              </a:rPr>
              <a:t>Most Common Errors, Continued</a:t>
            </a:r>
          </a:p>
        </p:txBody>
      </p:sp>
      <p:sp>
        <p:nvSpPr>
          <p:cNvPr id="4" name="TextBox 3">
            <a:extLst>
              <a:ext uri="{FF2B5EF4-FFF2-40B4-BE49-F238E27FC236}">
                <a16:creationId xmlns:a16="http://schemas.microsoft.com/office/drawing/2014/main" id="{76E12260-7543-CB1C-BD0E-37DBAB2626E4}"/>
              </a:ext>
            </a:extLst>
          </p:cNvPr>
          <p:cNvSpPr txBox="1"/>
          <p:nvPr/>
        </p:nvSpPr>
        <p:spPr>
          <a:xfrm>
            <a:off x="574386" y="995681"/>
            <a:ext cx="10611478" cy="535531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r>
              <a:rPr lang="en-US" b="1" u="sng" dirty="0">
                <a:solidFill>
                  <a:schemeClr val="bg1"/>
                </a:solidFill>
              </a:rPr>
              <a:t>Duct Return and Supply:</a:t>
            </a:r>
          </a:p>
          <a:p>
            <a:pPr marL="285750" indent="-285750">
              <a:buFont typeface="Arial" panose="020B0604020202020204" pitchFamily="34" charset="0"/>
              <a:buChar char="•"/>
            </a:pPr>
            <a:r>
              <a:rPr lang="en-US" dirty="0">
                <a:solidFill>
                  <a:schemeClr val="bg1"/>
                </a:solidFill>
              </a:rPr>
              <a:t>The engine requires a duct supply system to be attached to certain HVAC systems, even if the system is not operational. This is not a requirement for ductless mini-split heat pump systems or space heaters.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When this happens, make sure to go to the Ducts screen, create a duct supply entry, and attach it to the HVAC system listed in the error message.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r>
              <a:rPr lang="en-US" b="1" u="sng" dirty="0">
                <a:solidFill>
                  <a:schemeClr val="bg1"/>
                </a:solidFill>
              </a:rPr>
              <a:t>Refrigerators:</a:t>
            </a:r>
          </a:p>
          <a:p>
            <a:pPr marL="285750" indent="-285750">
              <a:buFont typeface="Arial" panose="020B0604020202020204" pitchFamily="34" charset="0"/>
              <a:buChar char="•"/>
            </a:pPr>
            <a:r>
              <a:rPr lang="en-US" dirty="0">
                <a:solidFill>
                  <a:schemeClr val="bg1"/>
                </a:solidFill>
              </a:rPr>
              <a:t>When this error appears, it means that under the Consumption portion of the Refrigerator screen you entered </a:t>
            </a:r>
            <a:r>
              <a:rPr lang="en-US" b="1" dirty="0">
                <a:solidFill>
                  <a:schemeClr val="bg1"/>
                </a:solidFill>
              </a:rPr>
              <a:t>both</a:t>
            </a:r>
            <a:r>
              <a:rPr lang="en-US" dirty="0">
                <a:solidFill>
                  <a:schemeClr val="bg1"/>
                </a:solidFill>
              </a:rPr>
              <a:t> the Adjusted Consumption and the Metered Consumption. The engine doesn’t like that. It wants you to pick either/or. Pick the most accurate one and delete the other, most typically will be the metered.</a:t>
            </a:r>
          </a:p>
        </p:txBody>
      </p:sp>
      <p:pic>
        <p:nvPicPr>
          <p:cNvPr id="7" name="Picture 6">
            <a:extLst>
              <a:ext uri="{FF2B5EF4-FFF2-40B4-BE49-F238E27FC236}">
                <a16:creationId xmlns:a16="http://schemas.microsoft.com/office/drawing/2014/main" id="{D50B3438-D53D-FC2A-F8B5-63C03D76FBF3}"/>
              </a:ext>
            </a:extLst>
          </p:cNvPr>
          <p:cNvPicPr>
            <a:picLocks noChangeAspect="1"/>
          </p:cNvPicPr>
          <p:nvPr/>
        </p:nvPicPr>
        <p:blipFill>
          <a:blip r:embed="rId2"/>
          <a:stretch>
            <a:fillRect/>
          </a:stretch>
        </p:blipFill>
        <p:spPr>
          <a:xfrm>
            <a:off x="705511" y="1200752"/>
            <a:ext cx="10780977" cy="759407"/>
          </a:xfrm>
          <a:prstGeom prst="rect">
            <a:avLst/>
          </a:prstGeom>
        </p:spPr>
      </p:pic>
      <p:pic>
        <p:nvPicPr>
          <p:cNvPr id="6" name="Picture 5">
            <a:extLst>
              <a:ext uri="{FF2B5EF4-FFF2-40B4-BE49-F238E27FC236}">
                <a16:creationId xmlns:a16="http://schemas.microsoft.com/office/drawing/2014/main" id="{7C06ED1A-7EA6-796B-DA46-A3137305873A}"/>
              </a:ext>
            </a:extLst>
          </p:cNvPr>
          <p:cNvPicPr>
            <a:picLocks noChangeAspect="1"/>
          </p:cNvPicPr>
          <p:nvPr/>
        </p:nvPicPr>
        <p:blipFill>
          <a:blip r:embed="rId3"/>
          <a:stretch>
            <a:fillRect/>
          </a:stretch>
        </p:blipFill>
        <p:spPr>
          <a:xfrm>
            <a:off x="705511" y="4016804"/>
            <a:ext cx="8498593" cy="759407"/>
          </a:xfrm>
          <a:prstGeom prst="rect">
            <a:avLst/>
          </a:prstGeom>
        </p:spPr>
      </p:pic>
    </p:spTree>
    <p:extLst>
      <p:ext uri="{BB962C8B-B14F-4D97-AF65-F5344CB8AC3E}">
        <p14:creationId xmlns:p14="http://schemas.microsoft.com/office/powerpoint/2010/main" val="30957272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131</a:t>
            </a:fld>
            <a:endParaRPr lang="en-US" noProof="0" dirty="0"/>
          </a:p>
        </p:txBody>
      </p:sp>
      <p:sp>
        <p:nvSpPr>
          <p:cNvPr id="3" name="TextBox 2">
            <a:extLst>
              <a:ext uri="{FF2B5EF4-FFF2-40B4-BE49-F238E27FC236}">
                <a16:creationId xmlns:a16="http://schemas.microsoft.com/office/drawing/2014/main" id="{1E264460-A4EE-A3AD-6A05-4BAA9C96B48A}"/>
              </a:ext>
            </a:extLst>
          </p:cNvPr>
          <p:cNvSpPr txBox="1"/>
          <p:nvPr/>
        </p:nvSpPr>
        <p:spPr>
          <a:xfrm>
            <a:off x="865663" y="572588"/>
            <a:ext cx="6968971" cy="584775"/>
          </a:xfrm>
          <a:prstGeom prst="rect">
            <a:avLst/>
          </a:prstGeom>
          <a:noFill/>
        </p:spPr>
        <p:txBody>
          <a:bodyPr wrap="square" rtlCol="0">
            <a:spAutoFit/>
          </a:bodyPr>
          <a:lstStyle/>
          <a:p>
            <a:r>
              <a:rPr lang="en-US" sz="3200" b="1" dirty="0">
                <a:solidFill>
                  <a:schemeClr val="bg1"/>
                </a:solidFill>
              </a:rPr>
              <a:t>Most Common Errors, Continued</a:t>
            </a:r>
          </a:p>
        </p:txBody>
      </p:sp>
      <p:pic>
        <p:nvPicPr>
          <p:cNvPr id="6" name="Picture 5">
            <a:extLst>
              <a:ext uri="{FF2B5EF4-FFF2-40B4-BE49-F238E27FC236}">
                <a16:creationId xmlns:a16="http://schemas.microsoft.com/office/drawing/2014/main" id="{5E65B298-47DF-5A95-3D35-6879242EC6C3}"/>
              </a:ext>
            </a:extLst>
          </p:cNvPr>
          <p:cNvPicPr>
            <a:picLocks noChangeAspect="1"/>
          </p:cNvPicPr>
          <p:nvPr/>
        </p:nvPicPr>
        <p:blipFill rotWithShape="1">
          <a:blip r:embed="rId2"/>
          <a:srcRect b="9501"/>
          <a:stretch/>
        </p:blipFill>
        <p:spPr>
          <a:xfrm>
            <a:off x="9300471" y="4028472"/>
            <a:ext cx="2066925" cy="941033"/>
          </a:xfrm>
          <a:prstGeom prst="rect">
            <a:avLst/>
          </a:prstGeom>
        </p:spPr>
      </p:pic>
      <p:pic>
        <p:nvPicPr>
          <p:cNvPr id="8" name="Picture 7">
            <a:extLst>
              <a:ext uri="{FF2B5EF4-FFF2-40B4-BE49-F238E27FC236}">
                <a16:creationId xmlns:a16="http://schemas.microsoft.com/office/drawing/2014/main" id="{BBFF683F-0DC2-D955-6EB3-B32ED7DB88D3}"/>
              </a:ext>
            </a:extLst>
          </p:cNvPr>
          <p:cNvPicPr>
            <a:picLocks noChangeAspect="1"/>
          </p:cNvPicPr>
          <p:nvPr/>
        </p:nvPicPr>
        <p:blipFill>
          <a:blip r:embed="rId3"/>
          <a:stretch>
            <a:fillRect/>
          </a:stretch>
        </p:blipFill>
        <p:spPr>
          <a:xfrm>
            <a:off x="865663" y="1157363"/>
            <a:ext cx="8369378" cy="1053028"/>
          </a:xfrm>
          <a:prstGeom prst="rect">
            <a:avLst/>
          </a:prstGeom>
        </p:spPr>
      </p:pic>
      <p:pic>
        <p:nvPicPr>
          <p:cNvPr id="12" name="Picture 11">
            <a:extLst>
              <a:ext uri="{FF2B5EF4-FFF2-40B4-BE49-F238E27FC236}">
                <a16:creationId xmlns:a16="http://schemas.microsoft.com/office/drawing/2014/main" id="{A884E6C0-43A8-D2C2-0BCC-93AEB552CA02}"/>
              </a:ext>
            </a:extLst>
          </p:cNvPr>
          <p:cNvPicPr>
            <a:picLocks noChangeAspect="1"/>
          </p:cNvPicPr>
          <p:nvPr/>
        </p:nvPicPr>
        <p:blipFill>
          <a:blip r:embed="rId4"/>
          <a:stretch>
            <a:fillRect/>
          </a:stretch>
        </p:blipFill>
        <p:spPr>
          <a:xfrm>
            <a:off x="865663" y="4060746"/>
            <a:ext cx="5085538" cy="566149"/>
          </a:xfrm>
          <a:prstGeom prst="rect">
            <a:avLst/>
          </a:prstGeom>
        </p:spPr>
      </p:pic>
      <p:sp>
        <p:nvSpPr>
          <p:cNvPr id="15" name="TextBox 14">
            <a:extLst>
              <a:ext uri="{FF2B5EF4-FFF2-40B4-BE49-F238E27FC236}">
                <a16:creationId xmlns:a16="http://schemas.microsoft.com/office/drawing/2014/main" id="{5F618EA1-8DC1-979E-EA4B-E610E2F1EE46}"/>
              </a:ext>
            </a:extLst>
          </p:cNvPr>
          <p:cNvSpPr txBox="1"/>
          <p:nvPr/>
        </p:nvSpPr>
        <p:spPr>
          <a:xfrm>
            <a:off x="1029810" y="2210391"/>
            <a:ext cx="10337585" cy="3693319"/>
          </a:xfrm>
          <a:prstGeom prst="rect">
            <a:avLst/>
          </a:prstGeom>
          <a:noFill/>
        </p:spPr>
        <p:txBody>
          <a:bodyPr wrap="square" rtlCol="0">
            <a:spAutoFit/>
          </a:bodyPr>
          <a:lstStyle/>
          <a:p>
            <a:r>
              <a:rPr lang="en-US" b="1" u="sng" dirty="0" err="1">
                <a:solidFill>
                  <a:schemeClr val="bg1"/>
                </a:solidFill>
              </a:rPr>
              <a:t>Zipcode</a:t>
            </a:r>
            <a:r>
              <a:rPr lang="en-US" b="1" u="sng" dirty="0">
                <a:solidFill>
                  <a:schemeClr val="bg1"/>
                </a:solidFill>
              </a:rPr>
              <a:t>:</a:t>
            </a:r>
          </a:p>
          <a:p>
            <a:pPr marL="285750" indent="-285750">
              <a:buFont typeface="Arial" panose="020B0604020202020204" pitchFamily="34" charset="0"/>
              <a:buChar char="•"/>
            </a:pPr>
            <a:r>
              <a:rPr lang="en-US" dirty="0">
                <a:solidFill>
                  <a:schemeClr val="bg1"/>
                </a:solidFill>
              </a:rPr>
              <a:t>“String ‘ …‘ does not match regex pattern” means that on the Client Profile, the client’s address was not able to be found using the GIS. </a:t>
            </a:r>
          </a:p>
          <a:p>
            <a:pPr marL="285750" indent="-285750">
              <a:buFont typeface="Arial" panose="020B0604020202020204" pitchFamily="34" charset="0"/>
              <a:buChar char="•"/>
            </a:pPr>
            <a:r>
              <a:rPr lang="en-US" dirty="0">
                <a:solidFill>
                  <a:schemeClr val="bg1"/>
                </a:solidFill>
              </a:rPr>
              <a:t>In order to fix this error, someone must open the Client Profile and re-enter the client’s address, waiting until the address auto-completes with the GIS-verified address.</a:t>
            </a:r>
          </a:p>
          <a:p>
            <a:pPr marL="285750" indent="-285750">
              <a:buFont typeface="Arial" panose="020B0604020202020204" pitchFamily="34" charset="0"/>
              <a:buChar char="•"/>
            </a:pPr>
            <a:r>
              <a:rPr lang="en-US" dirty="0">
                <a:solidFill>
                  <a:schemeClr val="bg1"/>
                </a:solidFill>
              </a:rPr>
              <a:t>We have requested that the client’s address no longer impede the audit going forward to avoid this error.</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b="1" u="sng" dirty="0">
                <a:solidFill>
                  <a:schemeClr val="bg1"/>
                </a:solidFill>
              </a:rPr>
              <a:t>Unrecognized Duct Seal Method</a:t>
            </a:r>
          </a:p>
          <a:p>
            <a:pPr marL="285750" indent="-285750">
              <a:buFont typeface="Arial" panose="020B0604020202020204" pitchFamily="34" charset="0"/>
              <a:buChar char="•"/>
            </a:pPr>
            <a:r>
              <a:rPr lang="en-US" dirty="0">
                <a:solidFill>
                  <a:schemeClr val="bg1"/>
                </a:solidFill>
              </a:rPr>
              <a:t>If this error comes up, it means that you checked the option to evaluate duct sealing but selected no method to evaluate the duct sealing. The engine is unable to calculated duct sealing with no method, so it will return an error. You can change the method. </a:t>
            </a:r>
          </a:p>
        </p:txBody>
      </p:sp>
    </p:spTree>
    <p:extLst>
      <p:ext uri="{BB962C8B-B14F-4D97-AF65-F5344CB8AC3E}">
        <p14:creationId xmlns:p14="http://schemas.microsoft.com/office/powerpoint/2010/main" val="17323337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132</a:t>
            </a:fld>
            <a:endParaRPr lang="en-US" noProof="0" dirty="0"/>
          </a:p>
        </p:txBody>
      </p:sp>
      <p:sp>
        <p:nvSpPr>
          <p:cNvPr id="3" name="TextBox 2">
            <a:extLst>
              <a:ext uri="{FF2B5EF4-FFF2-40B4-BE49-F238E27FC236}">
                <a16:creationId xmlns:a16="http://schemas.microsoft.com/office/drawing/2014/main" id="{1E264460-A4EE-A3AD-6A05-4BAA9C96B48A}"/>
              </a:ext>
            </a:extLst>
          </p:cNvPr>
          <p:cNvSpPr txBox="1"/>
          <p:nvPr/>
        </p:nvSpPr>
        <p:spPr>
          <a:xfrm>
            <a:off x="865663" y="572588"/>
            <a:ext cx="6968971" cy="584775"/>
          </a:xfrm>
          <a:prstGeom prst="rect">
            <a:avLst/>
          </a:prstGeom>
          <a:noFill/>
        </p:spPr>
        <p:txBody>
          <a:bodyPr wrap="square" rtlCol="0">
            <a:spAutoFit/>
          </a:bodyPr>
          <a:lstStyle/>
          <a:p>
            <a:r>
              <a:rPr lang="en-US" sz="3200" b="1" dirty="0">
                <a:solidFill>
                  <a:schemeClr val="bg1"/>
                </a:solidFill>
              </a:rPr>
              <a:t>Most Common Errors: Duct Sealing</a:t>
            </a:r>
          </a:p>
        </p:txBody>
      </p:sp>
      <p:pic>
        <p:nvPicPr>
          <p:cNvPr id="6" name="Picture 5">
            <a:extLst>
              <a:ext uri="{FF2B5EF4-FFF2-40B4-BE49-F238E27FC236}">
                <a16:creationId xmlns:a16="http://schemas.microsoft.com/office/drawing/2014/main" id="{5E65B298-47DF-5A95-3D35-6879242EC6C3}"/>
              </a:ext>
            </a:extLst>
          </p:cNvPr>
          <p:cNvPicPr>
            <a:picLocks noChangeAspect="1"/>
          </p:cNvPicPr>
          <p:nvPr/>
        </p:nvPicPr>
        <p:blipFill rotWithShape="1">
          <a:blip r:embed="rId2"/>
          <a:srcRect t="6239" b="61028"/>
          <a:stretch/>
        </p:blipFill>
        <p:spPr>
          <a:xfrm>
            <a:off x="988752" y="1489391"/>
            <a:ext cx="4440896" cy="779954"/>
          </a:xfrm>
          <a:prstGeom prst="rect">
            <a:avLst/>
          </a:prstGeom>
        </p:spPr>
      </p:pic>
      <p:sp>
        <p:nvSpPr>
          <p:cNvPr id="15" name="TextBox 14">
            <a:extLst>
              <a:ext uri="{FF2B5EF4-FFF2-40B4-BE49-F238E27FC236}">
                <a16:creationId xmlns:a16="http://schemas.microsoft.com/office/drawing/2014/main" id="{5F618EA1-8DC1-979E-EA4B-E610E2F1EE46}"/>
              </a:ext>
            </a:extLst>
          </p:cNvPr>
          <p:cNvSpPr txBox="1"/>
          <p:nvPr/>
        </p:nvSpPr>
        <p:spPr>
          <a:xfrm>
            <a:off x="865663" y="2199946"/>
            <a:ext cx="10337585" cy="2677656"/>
          </a:xfrm>
          <a:prstGeom prst="rect">
            <a:avLst/>
          </a:prstGeom>
          <a:noFill/>
        </p:spPr>
        <p:txBody>
          <a:bodyPr wrap="square" rtlCol="0">
            <a:spAutoFit/>
          </a:bodyPr>
          <a:lstStyle/>
          <a:p>
            <a:endParaRPr lang="en-US" sz="2000" b="1" u="sng" dirty="0">
              <a:solidFill>
                <a:schemeClr val="bg1"/>
              </a:solidFill>
            </a:endParaRPr>
          </a:p>
          <a:p>
            <a:r>
              <a:rPr lang="en-US" sz="2400" b="1" u="sng" dirty="0">
                <a:solidFill>
                  <a:schemeClr val="bg1"/>
                </a:solidFill>
              </a:rPr>
              <a:t>Evaluate Duct Sealing should be checked on every audit of every home with ducts.</a:t>
            </a:r>
          </a:p>
          <a:p>
            <a:endParaRPr lang="en-US" sz="2000" b="1" u="sng" dirty="0">
              <a:solidFill>
                <a:schemeClr val="bg1"/>
              </a:solidFill>
            </a:endParaRPr>
          </a:p>
          <a:p>
            <a:r>
              <a:rPr lang="en-US" sz="2000" dirty="0">
                <a:solidFill>
                  <a:schemeClr val="bg1"/>
                </a:solidFill>
              </a:rPr>
              <a:t>When duct sealing is evaluated, additional measurements related to duct leakage are required, depending on the Duct Leakage Method selected on the form.</a:t>
            </a:r>
          </a:p>
          <a:p>
            <a:endParaRPr lang="en-US" sz="2000" b="1" u="sng" dirty="0">
              <a:solidFill>
                <a:schemeClr val="bg1"/>
              </a:solidFill>
            </a:endParaRPr>
          </a:p>
          <a:p>
            <a:endParaRPr lang="en-US" sz="2000" b="1" u="sng" dirty="0">
              <a:solidFill>
                <a:schemeClr val="bg1"/>
              </a:solidFill>
            </a:endParaRPr>
          </a:p>
        </p:txBody>
      </p:sp>
    </p:spTree>
    <p:extLst>
      <p:ext uri="{BB962C8B-B14F-4D97-AF65-F5344CB8AC3E}">
        <p14:creationId xmlns:p14="http://schemas.microsoft.com/office/powerpoint/2010/main" val="897083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133</a:t>
            </a:fld>
            <a:endParaRPr lang="en-US" noProof="0" dirty="0"/>
          </a:p>
        </p:txBody>
      </p:sp>
      <p:sp>
        <p:nvSpPr>
          <p:cNvPr id="3" name="TextBox 2">
            <a:extLst>
              <a:ext uri="{FF2B5EF4-FFF2-40B4-BE49-F238E27FC236}">
                <a16:creationId xmlns:a16="http://schemas.microsoft.com/office/drawing/2014/main" id="{1E264460-A4EE-A3AD-6A05-4BAA9C96B48A}"/>
              </a:ext>
            </a:extLst>
          </p:cNvPr>
          <p:cNvSpPr txBox="1"/>
          <p:nvPr/>
        </p:nvSpPr>
        <p:spPr>
          <a:xfrm>
            <a:off x="865663" y="572588"/>
            <a:ext cx="6968971" cy="584775"/>
          </a:xfrm>
          <a:prstGeom prst="rect">
            <a:avLst/>
          </a:prstGeom>
          <a:noFill/>
        </p:spPr>
        <p:txBody>
          <a:bodyPr wrap="square" rtlCol="0">
            <a:spAutoFit/>
          </a:bodyPr>
          <a:lstStyle/>
          <a:p>
            <a:r>
              <a:rPr lang="en-US" sz="3200" b="1" dirty="0">
                <a:solidFill>
                  <a:schemeClr val="bg1"/>
                </a:solidFill>
              </a:rPr>
              <a:t>Most Common Errors: Duct Sealing</a:t>
            </a:r>
          </a:p>
        </p:txBody>
      </p:sp>
      <p:sp>
        <p:nvSpPr>
          <p:cNvPr id="15" name="TextBox 14">
            <a:extLst>
              <a:ext uri="{FF2B5EF4-FFF2-40B4-BE49-F238E27FC236}">
                <a16:creationId xmlns:a16="http://schemas.microsoft.com/office/drawing/2014/main" id="{5F618EA1-8DC1-979E-EA4B-E610E2F1EE46}"/>
              </a:ext>
            </a:extLst>
          </p:cNvPr>
          <p:cNvSpPr txBox="1"/>
          <p:nvPr/>
        </p:nvSpPr>
        <p:spPr>
          <a:xfrm>
            <a:off x="865663" y="1223351"/>
            <a:ext cx="3999847" cy="2923877"/>
          </a:xfrm>
          <a:prstGeom prst="rect">
            <a:avLst/>
          </a:prstGeom>
          <a:noFill/>
        </p:spPr>
        <p:txBody>
          <a:bodyPr wrap="square" rtlCol="0">
            <a:spAutoFit/>
          </a:bodyPr>
          <a:lstStyle/>
          <a:p>
            <a:endParaRPr lang="en-US" sz="2000" b="1" u="sng" dirty="0">
              <a:solidFill>
                <a:schemeClr val="bg1"/>
              </a:solidFill>
            </a:endParaRPr>
          </a:p>
          <a:p>
            <a:r>
              <a:rPr lang="en-US" sz="2400" b="1" u="sng" dirty="0">
                <a:solidFill>
                  <a:schemeClr val="bg1"/>
                </a:solidFill>
              </a:rPr>
              <a:t>Not Evaluating Duct Sealing:</a:t>
            </a:r>
          </a:p>
          <a:p>
            <a:endParaRPr lang="en-US" sz="2000" b="1" u="sng" dirty="0">
              <a:solidFill>
                <a:schemeClr val="bg1"/>
              </a:solidFill>
            </a:endParaRPr>
          </a:p>
          <a:p>
            <a:r>
              <a:rPr lang="en-US" sz="2000" dirty="0">
                <a:solidFill>
                  <a:schemeClr val="bg1"/>
                </a:solidFill>
              </a:rPr>
              <a:t>When duct sealing is </a:t>
            </a:r>
            <a:r>
              <a:rPr lang="en-US" sz="2000" b="1" u="sng" dirty="0">
                <a:solidFill>
                  <a:schemeClr val="bg1"/>
                </a:solidFill>
              </a:rPr>
              <a:t>not </a:t>
            </a:r>
            <a:r>
              <a:rPr lang="en-US" sz="2000" dirty="0">
                <a:solidFill>
                  <a:schemeClr val="bg1"/>
                </a:solidFill>
              </a:rPr>
              <a:t>evaluated, the middle column (“After Duct Sealing and Before Other Weatherization”) is not required.</a:t>
            </a:r>
          </a:p>
          <a:p>
            <a:endParaRPr lang="en-US" sz="2000" b="1" u="sng" dirty="0">
              <a:solidFill>
                <a:schemeClr val="bg1"/>
              </a:solidFill>
            </a:endParaRPr>
          </a:p>
          <a:p>
            <a:endParaRPr lang="en-US" sz="2000" b="1" u="sng" dirty="0">
              <a:solidFill>
                <a:schemeClr val="bg1"/>
              </a:solidFill>
            </a:endParaRPr>
          </a:p>
        </p:txBody>
      </p:sp>
      <p:pic>
        <p:nvPicPr>
          <p:cNvPr id="4" name="Picture 3">
            <a:extLst>
              <a:ext uri="{FF2B5EF4-FFF2-40B4-BE49-F238E27FC236}">
                <a16:creationId xmlns:a16="http://schemas.microsoft.com/office/drawing/2014/main" id="{7D85FBE2-17A5-949D-2AA9-9DD72E325041}"/>
              </a:ext>
            </a:extLst>
          </p:cNvPr>
          <p:cNvPicPr>
            <a:picLocks noChangeAspect="1"/>
          </p:cNvPicPr>
          <p:nvPr/>
        </p:nvPicPr>
        <p:blipFill rotWithShape="1">
          <a:blip r:embed="rId2"/>
          <a:srcRect t="1683" r="2447"/>
          <a:stretch/>
        </p:blipFill>
        <p:spPr>
          <a:xfrm>
            <a:off x="5561930" y="1324349"/>
            <a:ext cx="5636648" cy="5173288"/>
          </a:xfrm>
          <a:prstGeom prst="rect">
            <a:avLst/>
          </a:prstGeom>
        </p:spPr>
      </p:pic>
      <p:sp>
        <p:nvSpPr>
          <p:cNvPr id="5" name="TextBox 4">
            <a:extLst>
              <a:ext uri="{FF2B5EF4-FFF2-40B4-BE49-F238E27FC236}">
                <a16:creationId xmlns:a16="http://schemas.microsoft.com/office/drawing/2014/main" id="{9335DD3A-64F6-C604-5D29-61B633837E5A}"/>
              </a:ext>
            </a:extLst>
          </p:cNvPr>
          <p:cNvSpPr txBox="1"/>
          <p:nvPr/>
        </p:nvSpPr>
        <p:spPr>
          <a:xfrm>
            <a:off x="8304840" y="2979396"/>
            <a:ext cx="688333" cy="2431435"/>
          </a:xfrm>
          <a:prstGeom prst="rect">
            <a:avLst/>
          </a:prstGeom>
          <a:noFill/>
        </p:spPr>
        <p:txBody>
          <a:bodyPr wrap="square" rtlCol="0">
            <a:spAutoFit/>
          </a:bodyPr>
          <a:lstStyle/>
          <a:p>
            <a:r>
              <a:rPr lang="en-US" sz="3600" b="1" dirty="0">
                <a:solidFill>
                  <a:srgbClr val="C00000"/>
                </a:solidFill>
              </a:rPr>
              <a:t>X</a:t>
            </a:r>
          </a:p>
          <a:p>
            <a:r>
              <a:rPr lang="en-US" sz="3600" b="1" dirty="0">
                <a:solidFill>
                  <a:srgbClr val="C00000"/>
                </a:solidFill>
              </a:rPr>
              <a:t>X</a:t>
            </a:r>
          </a:p>
          <a:p>
            <a:r>
              <a:rPr lang="en-US" sz="3600" b="1" dirty="0">
                <a:solidFill>
                  <a:srgbClr val="C00000"/>
                </a:solidFill>
              </a:rPr>
              <a:t>X</a:t>
            </a:r>
          </a:p>
          <a:p>
            <a:endParaRPr lang="en-US" sz="4400" b="1" dirty="0">
              <a:solidFill>
                <a:srgbClr val="C00000"/>
              </a:solidFill>
            </a:endParaRPr>
          </a:p>
        </p:txBody>
      </p:sp>
      <p:pic>
        <p:nvPicPr>
          <p:cNvPr id="8" name="Picture 7">
            <a:extLst>
              <a:ext uri="{FF2B5EF4-FFF2-40B4-BE49-F238E27FC236}">
                <a16:creationId xmlns:a16="http://schemas.microsoft.com/office/drawing/2014/main" id="{4AC6AF15-EF21-AB6E-9C95-B9F02D80164C}"/>
              </a:ext>
            </a:extLst>
          </p:cNvPr>
          <p:cNvPicPr>
            <a:picLocks noChangeAspect="1"/>
          </p:cNvPicPr>
          <p:nvPr/>
        </p:nvPicPr>
        <p:blipFill rotWithShape="1">
          <a:blip r:embed="rId3"/>
          <a:srcRect l="4820" t="5595"/>
          <a:stretch/>
        </p:blipFill>
        <p:spPr>
          <a:xfrm>
            <a:off x="5561932" y="1621595"/>
            <a:ext cx="1696708" cy="1100068"/>
          </a:xfrm>
          <a:prstGeom prst="rect">
            <a:avLst/>
          </a:prstGeom>
        </p:spPr>
      </p:pic>
      <p:sp>
        <p:nvSpPr>
          <p:cNvPr id="9" name="Rectangle: Rounded Corners 8">
            <a:extLst>
              <a:ext uri="{FF2B5EF4-FFF2-40B4-BE49-F238E27FC236}">
                <a16:creationId xmlns:a16="http://schemas.microsoft.com/office/drawing/2014/main" id="{F71DBD15-0A0F-6FB5-AE96-05B59F0032E9}"/>
              </a:ext>
            </a:extLst>
          </p:cNvPr>
          <p:cNvSpPr/>
          <p:nvPr/>
        </p:nvSpPr>
        <p:spPr>
          <a:xfrm>
            <a:off x="5637230" y="2721663"/>
            <a:ext cx="2535810" cy="1935178"/>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A7E963-DF5A-E2AC-04F7-F0FFE7E4707E}"/>
              </a:ext>
            </a:extLst>
          </p:cNvPr>
          <p:cNvSpPr/>
          <p:nvPr/>
        </p:nvSpPr>
        <p:spPr>
          <a:xfrm>
            <a:off x="8993173" y="2796832"/>
            <a:ext cx="973788" cy="1844059"/>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19E229E-B07A-C806-7600-E236EBF3B1B1}"/>
              </a:ext>
            </a:extLst>
          </p:cNvPr>
          <p:cNvSpPr/>
          <p:nvPr/>
        </p:nvSpPr>
        <p:spPr>
          <a:xfrm>
            <a:off x="8663233" y="1799634"/>
            <a:ext cx="2535345" cy="922030"/>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7600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134</a:t>
            </a:fld>
            <a:endParaRPr lang="en-US" noProof="0" dirty="0"/>
          </a:p>
        </p:txBody>
      </p:sp>
      <p:sp>
        <p:nvSpPr>
          <p:cNvPr id="15" name="TextBox 14">
            <a:extLst>
              <a:ext uri="{FF2B5EF4-FFF2-40B4-BE49-F238E27FC236}">
                <a16:creationId xmlns:a16="http://schemas.microsoft.com/office/drawing/2014/main" id="{5F618EA1-8DC1-979E-EA4B-E610E2F1EE46}"/>
              </a:ext>
            </a:extLst>
          </p:cNvPr>
          <p:cNvSpPr txBox="1"/>
          <p:nvPr/>
        </p:nvSpPr>
        <p:spPr>
          <a:xfrm>
            <a:off x="541539" y="1157363"/>
            <a:ext cx="4953739" cy="4647426"/>
          </a:xfrm>
          <a:prstGeom prst="rect">
            <a:avLst/>
          </a:prstGeom>
          <a:noFill/>
        </p:spPr>
        <p:txBody>
          <a:bodyPr wrap="square" rtlCol="0">
            <a:spAutoFit/>
          </a:bodyPr>
          <a:lstStyle/>
          <a:p>
            <a:endParaRPr lang="en-US" b="1" u="sng" dirty="0">
              <a:solidFill>
                <a:schemeClr val="bg1"/>
              </a:solidFill>
            </a:endParaRPr>
          </a:p>
          <a:p>
            <a:pPr marL="342900" indent="-342900">
              <a:buFont typeface="Arial" panose="020B0604020202020204" pitchFamily="34" charset="0"/>
              <a:buChar char="•"/>
            </a:pPr>
            <a:r>
              <a:rPr lang="en-US" sz="2000" b="1" u="sng" dirty="0">
                <a:solidFill>
                  <a:schemeClr val="bg1"/>
                </a:solidFill>
              </a:rPr>
              <a:t>Duct Leakage Method A: Whole House Blower Door Measurements</a:t>
            </a:r>
          </a:p>
          <a:p>
            <a:endParaRPr lang="en-US" sz="2000" b="1" u="sng" dirty="0">
              <a:solidFill>
                <a:schemeClr val="bg1"/>
              </a:solidFill>
            </a:endParaRPr>
          </a:p>
          <a:p>
            <a:pPr lvl="1"/>
            <a:r>
              <a:rPr lang="en-US" sz="2000" b="1" dirty="0">
                <a:solidFill>
                  <a:schemeClr val="bg1"/>
                </a:solidFill>
              </a:rPr>
              <a:t>Complete Whole House </a:t>
            </a:r>
            <a:r>
              <a:rPr lang="en-US" sz="2000" b="1" u="sng" dirty="0">
                <a:solidFill>
                  <a:schemeClr val="bg1"/>
                </a:solidFill>
              </a:rPr>
              <a:t>Blower Door Measurements </a:t>
            </a:r>
            <a:r>
              <a:rPr lang="en-US" sz="2000" b="1" dirty="0">
                <a:solidFill>
                  <a:schemeClr val="bg1"/>
                </a:solidFill>
              </a:rPr>
              <a:t>and </a:t>
            </a:r>
            <a:r>
              <a:rPr lang="en-US" sz="2000" b="1" u="sng" dirty="0">
                <a:solidFill>
                  <a:schemeClr val="bg1"/>
                </a:solidFill>
              </a:rPr>
              <a:t>Duct Operating Pressures</a:t>
            </a:r>
          </a:p>
          <a:p>
            <a:endParaRPr lang="en-US" sz="2000" b="1" u="sng" dirty="0">
              <a:solidFill>
                <a:schemeClr val="bg1"/>
              </a:solidFill>
            </a:endParaRPr>
          </a:p>
          <a:p>
            <a:pPr marL="342900" indent="-342900">
              <a:buFont typeface="Arial" panose="020B0604020202020204" pitchFamily="34" charset="0"/>
              <a:buChar char="•"/>
            </a:pPr>
            <a:r>
              <a:rPr lang="en-US" sz="2000" b="1" u="sng" dirty="0">
                <a:solidFill>
                  <a:schemeClr val="bg1"/>
                </a:solidFill>
              </a:rPr>
              <a:t>Duct Leakage Method B: Blower Door Subtraction Measurements</a:t>
            </a:r>
          </a:p>
          <a:p>
            <a:endParaRPr lang="en-US" sz="2000" b="1" u="sng" dirty="0">
              <a:solidFill>
                <a:schemeClr val="bg1"/>
              </a:solidFill>
            </a:endParaRPr>
          </a:p>
          <a:p>
            <a:pPr lvl="1"/>
            <a:r>
              <a:rPr lang="en-US" sz="2000" b="1" dirty="0">
                <a:solidFill>
                  <a:schemeClr val="bg1"/>
                </a:solidFill>
              </a:rPr>
              <a:t>Complete </a:t>
            </a:r>
            <a:r>
              <a:rPr lang="en-US" sz="2000" b="1" u="sng" dirty="0">
                <a:solidFill>
                  <a:schemeClr val="bg1"/>
                </a:solidFill>
              </a:rPr>
              <a:t>Whole House Blower Door Measurements </a:t>
            </a:r>
            <a:r>
              <a:rPr lang="en-US" sz="2000" b="1" dirty="0">
                <a:solidFill>
                  <a:schemeClr val="bg1"/>
                </a:solidFill>
              </a:rPr>
              <a:t>and </a:t>
            </a:r>
            <a:r>
              <a:rPr lang="en-US" sz="2000" b="1" u="sng" dirty="0">
                <a:solidFill>
                  <a:schemeClr val="bg1"/>
                </a:solidFill>
              </a:rPr>
              <a:t>Duct Operating Pressures</a:t>
            </a:r>
          </a:p>
          <a:p>
            <a:endParaRPr lang="en-US" b="1" u="sng" dirty="0">
              <a:solidFill>
                <a:schemeClr val="bg1"/>
              </a:solidFill>
            </a:endParaRPr>
          </a:p>
        </p:txBody>
      </p:sp>
      <p:pic>
        <p:nvPicPr>
          <p:cNvPr id="8" name="Picture 7">
            <a:extLst>
              <a:ext uri="{FF2B5EF4-FFF2-40B4-BE49-F238E27FC236}">
                <a16:creationId xmlns:a16="http://schemas.microsoft.com/office/drawing/2014/main" id="{23DAF7E8-7CB0-D0B5-B629-80F4BDF6F7C9}"/>
              </a:ext>
            </a:extLst>
          </p:cNvPr>
          <p:cNvPicPr>
            <a:picLocks noChangeAspect="1"/>
          </p:cNvPicPr>
          <p:nvPr/>
        </p:nvPicPr>
        <p:blipFill rotWithShape="1">
          <a:blip r:embed="rId2"/>
          <a:srcRect t="1683" r="2447"/>
          <a:stretch/>
        </p:blipFill>
        <p:spPr>
          <a:xfrm>
            <a:off x="5638507" y="1111978"/>
            <a:ext cx="5865729" cy="5383537"/>
          </a:xfrm>
          <a:prstGeom prst="rect">
            <a:avLst/>
          </a:prstGeom>
        </p:spPr>
      </p:pic>
      <p:sp>
        <p:nvSpPr>
          <p:cNvPr id="9" name="Rectangle: Rounded Corners 8">
            <a:extLst>
              <a:ext uri="{FF2B5EF4-FFF2-40B4-BE49-F238E27FC236}">
                <a16:creationId xmlns:a16="http://schemas.microsoft.com/office/drawing/2014/main" id="{A0C34957-A0EF-AE73-95F7-7CEDB87920B8}"/>
              </a:ext>
            </a:extLst>
          </p:cNvPr>
          <p:cNvSpPr/>
          <p:nvPr/>
        </p:nvSpPr>
        <p:spPr>
          <a:xfrm>
            <a:off x="5743701" y="2565647"/>
            <a:ext cx="4558593" cy="1987873"/>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DA8102E-A155-4647-60BD-1C742707F914}"/>
              </a:ext>
            </a:extLst>
          </p:cNvPr>
          <p:cNvSpPr/>
          <p:nvPr/>
        </p:nvSpPr>
        <p:spPr>
          <a:xfrm>
            <a:off x="8913181" y="1553592"/>
            <a:ext cx="2685323" cy="1012056"/>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864190-8E9E-B6C0-0DD1-499E130A65A2}"/>
              </a:ext>
            </a:extLst>
          </p:cNvPr>
          <p:cNvSpPr txBox="1"/>
          <p:nvPr/>
        </p:nvSpPr>
        <p:spPr>
          <a:xfrm>
            <a:off x="724088" y="294598"/>
            <a:ext cx="6968971" cy="584775"/>
          </a:xfrm>
          <a:prstGeom prst="rect">
            <a:avLst/>
          </a:prstGeom>
          <a:noFill/>
        </p:spPr>
        <p:txBody>
          <a:bodyPr wrap="square" rtlCol="0">
            <a:spAutoFit/>
          </a:bodyPr>
          <a:lstStyle/>
          <a:p>
            <a:r>
              <a:rPr lang="en-US" sz="3200" b="1" dirty="0">
                <a:solidFill>
                  <a:schemeClr val="bg1"/>
                </a:solidFill>
              </a:rPr>
              <a:t>Most Common Errors: Duct Sealing</a:t>
            </a:r>
          </a:p>
        </p:txBody>
      </p:sp>
    </p:spTree>
    <p:extLst>
      <p:ext uri="{BB962C8B-B14F-4D97-AF65-F5344CB8AC3E}">
        <p14:creationId xmlns:p14="http://schemas.microsoft.com/office/powerpoint/2010/main" val="4779556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135</a:t>
            </a:fld>
            <a:endParaRPr lang="en-US" noProof="0" dirty="0"/>
          </a:p>
        </p:txBody>
      </p:sp>
      <p:sp>
        <p:nvSpPr>
          <p:cNvPr id="15" name="TextBox 14">
            <a:extLst>
              <a:ext uri="{FF2B5EF4-FFF2-40B4-BE49-F238E27FC236}">
                <a16:creationId xmlns:a16="http://schemas.microsoft.com/office/drawing/2014/main" id="{5F618EA1-8DC1-979E-EA4B-E610E2F1EE46}"/>
              </a:ext>
            </a:extLst>
          </p:cNvPr>
          <p:cNvSpPr txBox="1"/>
          <p:nvPr/>
        </p:nvSpPr>
        <p:spPr>
          <a:xfrm>
            <a:off x="541539" y="1157363"/>
            <a:ext cx="4953739" cy="4647426"/>
          </a:xfrm>
          <a:prstGeom prst="rect">
            <a:avLst/>
          </a:prstGeom>
          <a:noFill/>
        </p:spPr>
        <p:txBody>
          <a:bodyPr wrap="square" rtlCol="0">
            <a:spAutoFit/>
          </a:bodyPr>
          <a:lstStyle/>
          <a:p>
            <a:endParaRPr lang="en-US" b="1" u="sng" dirty="0">
              <a:solidFill>
                <a:schemeClr val="bg1"/>
              </a:solidFill>
            </a:endParaRPr>
          </a:p>
          <a:p>
            <a:pPr marL="342900" indent="-342900">
              <a:buFont typeface="Arial" panose="020B0604020202020204" pitchFamily="34" charset="0"/>
              <a:buChar char="•"/>
            </a:pPr>
            <a:r>
              <a:rPr lang="en-US" sz="2000" b="1" u="sng" dirty="0">
                <a:solidFill>
                  <a:schemeClr val="bg1"/>
                </a:solidFill>
              </a:rPr>
              <a:t>Duct Leakage Method A: Whole House Blower Door Measurements</a:t>
            </a:r>
          </a:p>
          <a:p>
            <a:endParaRPr lang="en-US" sz="2000" b="1" u="sng" dirty="0">
              <a:solidFill>
                <a:schemeClr val="bg1"/>
              </a:solidFill>
            </a:endParaRPr>
          </a:p>
          <a:p>
            <a:pPr lvl="1"/>
            <a:r>
              <a:rPr lang="en-US" sz="2000" b="1" dirty="0">
                <a:solidFill>
                  <a:schemeClr val="bg1"/>
                </a:solidFill>
              </a:rPr>
              <a:t>Complete Whole House </a:t>
            </a:r>
            <a:r>
              <a:rPr lang="en-US" sz="2000" b="1" u="sng" dirty="0">
                <a:solidFill>
                  <a:schemeClr val="bg1"/>
                </a:solidFill>
              </a:rPr>
              <a:t>Blower Door Measurements </a:t>
            </a:r>
            <a:r>
              <a:rPr lang="en-US" sz="2000" b="1" dirty="0">
                <a:solidFill>
                  <a:schemeClr val="bg1"/>
                </a:solidFill>
              </a:rPr>
              <a:t>and </a:t>
            </a:r>
            <a:r>
              <a:rPr lang="en-US" sz="2000" b="1" u="sng" dirty="0">
                <a:solidFill>
                  <a:schemeClr val="bg1"/>
                </a:solidFill>
              </a:rPr>
              <a:t>Duct Operating Pressures</a:t>
            </a:r>
          </a:p>
          <a:p>
            <a:endParaRPr lang="en-US" sz="2000" b="1" u="sng" dirty="0">
              <a:solidFill>
                <a:schemeClr val="bg1"/>
              </a:solidFill>
            </a:endParaRPr>
          </a:p>
          <a:p>
            <a:pPr marL="342900" indent="-342900">
              <a:buFont typeface="Arial" panose="020B0604020202020204" pitchFamily="34" charset="0"/>
              <a:buChar char="•"/>
            </a:pPr>
            <a:r>
              <a:rPr lang="en-US" sz="2000" b="1" u="sng" dirty="0">
                <a:solidFill>
                  <a:schemeClr val="bg1"/>
                </a:solidFill>
              </a:rPr>
              <a:t>Duct Leakage Method B: Blower Door Subtraction Measurements</a:t>
            </a:r>
          </a:p>
          <a:p>
            <a:endParaRPr lang="en-US" sz="2000" b="1" u="sng" dirty="0">
              <a:solidFill>
                <a:schemeClr val="bg1"/>
              </a:solidFill>
            </a:endParaRPr>
          </a:p>
          <a:p>
            <a:pPr lvl="1"/>
            <a:r>
              <a:rPr lang="en-US" sz="2000" b="1" dirty="0">
                <a:solidFill>
                  <a:schemeClr val="bg1"/>
                </a:solidFill>
              </a:rPr>
              <a:t>Complete </a:t>
            </a:r>
            <a:r>
              <a:rPr lang="en-US" sz="2000" b="1" u="sng" dirty="0">
                <a:solidFill>
                  <a:schemeClr val="bg1"/>
                </a:solidFill>
              </a:rPr>
              <a:t>Whole House Blower Door Measurements </a:t>
            </a:r>
            <a:r>
              <a:rPr lang="en-US" sz="2000" b="1" dirty="0">
                <a:solidFill>
                  <a:schemeClr val="bg1"/>
                </a:solidFill>
              </a:rPr>
              <a:t>and </a:t>
            </a:r>
            <a:r>
              <a:rPr lang="en-US" sz="2000" b="1" u="sng" dirty="0">
                <a:solidFill>
                  <a:schemeClr val="bg1"/>
                </a:solidFill>
              </a:rPr>
              <a:t>Duct Operating Pressures</a:t>
            </a:r>
          </a:p>
          <a:p>
            <a:endParaRPr lang="en-US" b="1" u="sng" dirty="0">
              <a:solidFill>
                <a:schemeClr val="bg1"/>
              </a:solidFill>
            </a:endParaRPr>
          </a:p>
        </p:txBody>
      </p:sp>
      <p:pic>
        <p:nvPicPr>
          <p:cNvPr id="8" name="Picture 7">
            <a:extLst>
              <a:ext uri="{FF2B5EF4-FFF2-40B4-BE49-F238E27FC236}">
                <a16:creationId xmlns:a16="http://schemas.microsoft.com/office/drawing/2014/main" id="{23DAF7E8-7CB0-D0B5-B629-80F4BDF6F7C9}"/>
              </a:ext>
            </a:extLst>
          </p:cNvPr>
          <p:cNvPicPr>
            <a:picLocks noChangeAspect="1"/>
          </p:cNvPicPr>
          <p:nvPr/>
        </p:nvPicPr>
        <p:blipFill rotWithShape="1">
          <a:blip r:embed="rId2"/>
          <a:srcRect t="1683" r="2447"/>
          <a:stretch/>
        </p:blipFill>
        <p:spPr>
          <a:xfrm>
            <a:off x="5672679" y="1081273"/>
            <a:ext cx="5865729" cy="5383537"/>
          </a:xfrm>
          <a:prstGeom prst="rect">
            <a:avLst/>
          </a:prstGeom>
        </p:spPr>
      </p:pic>
      <p:sp>
        <p:nvSpPr>
          <p:cNvPr id="9" name="Rectangle: Rounded Corners 8">
            <a:extLst>
              <a:ext uri="{FF2B5EF4-FFF2-40B4-BE49-F238E27FC236}">
                <a16:creationId xmlns:a16="http://schemas.microsoft.com/office/drawing/2014/main" id="{A0C34957-A0EF-AE73-95F7-7CEDB87920B8}"/>
              </a:ext>
            </a:extLst>
          </p:cNvPr>
          <p:cNvSpPr/>
          <p:nvPr/>
        </p:nvSpPr>
        <p:spPr>
          <a:xfrm>
            <a:off x="5743701" y="2565647"/>
            <a:ext cx="4558593" cy="1987873"/>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DA8102E-A155-4647-60BD-1C742707F914}"/>
              </a:ext>
            </a:extLst>
          </p:cNvPr>
          <p:cNvSpPr/>
          <p:nvPr/>
        </p:nvSpPr>
        <p:spPr>
          <a:xfrm>
            <a:off x="8913181" y="1553592"/>
            <a:ext cx="2685323" cy="1012056"/>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864190-8E9E-B6C0-0DD1-499E130A65A2}"/>
              </a:ext>
            </a:extLst>
          </p:cNvPr>
          <p:cNvSpPr txBox="1"/>
          <p:nvPr/>
        </p:nvSpPr>
        <p:spPr>
          <a:xfrm>
            <a:off x="1054026" y="511704"/>
            <a:ext cx="6968971" cy="584775"/>
          </a:xfrm>
          <a:prstGeom prst="rect">
            <a:avLst/>
          </a:prstGeom>
          <a:noFill/>
        </p:spPr>
        <p:txBody>
          <a:bodyPr wrap="square" rtlCol="0">
            <a:spAutoFit/>
          </a:bodyPr>
          <a:lstStyle/>
          <a:p>
            <a:r>
              <a:rPr lang="en-US" sz="3200" b="1" dirty="0">
                <a:solidFill>
                  <a:schemeClr val="bg1"/>
                </a:solidFill>
              </a:rPr>
              <a:t>Most Common Errors: Duct Sealing</a:t>
            </a:r>
          </a:p>
        </p:txBody>
      </p:sp>
    </p:spTree>
    <p:extLst>
      <p:ext uri="{BB962C8B-B14F-4D97-AF65-F5344CB8AC3E}">
        <p14:creationId xmlns:p14="http://schemas.microsoft.com/office/powerpoint/2010/main" val="24025291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136</a:t>
            </a:fld>
            <a:endParaRPr lang="en-US" noProof="0" dirty="0"/>
          </a:p>
        </p:txBody>
      </p:sp>
      <p:sp>
        <p:nvSpPr>
          <p:cNvPr id="15" name="TextBox 14">
            <a:extLst>
              <a:ext uri="{FF2B5EF4-FFF2-40B4-BE49-F238E27FC236}">
                <a16:creationId xmlns:a16="http://schemas.microsoft.com/office/drawing/2014/main" id="{5F618EA1-8DC1-979E-EA4B-E610E2F1EE46}"/>
              </a:ext>
            </a:extLst>
          </p:cNvPr>
          <p:cNvSpPr txBox="1"/>
          <p:nvPr/>
        </p:nvSpPr>
        <p:spPr>
          <a:xfrm>
            <a:off x="541539" y="1157363"/>
            <a:ext cx="4953739" cy="3108543"/>
          </a:xfrm>
          <a:prstGeom prst="rect">
            <a:avLst/>
          </a:prstGeom>
          <a:noFill/>
        </p:spPr>
        <p:txBody>
          <a:bodyPr wrap="square" rtlCol="0">
            <a:spAutoFit/>
          </a:bodyPr>
          <a:lstStyle/>
          <a:p>
            <a:endParaRPr lang="en-US" b="1" u="sng" dirty="0">
              <a:solidFill>
                <a:schemeClr val="bg1"/>
              </a:solidFill>
            </a:endParaRPr>
          </a:p>
          <a:p>
            <a:pPr marL="342900" indent="-342900">
              <a:buFont typeface="Arial" panose="020B0604020202020204" pitchFamily="34" charset="0"/>
              <a:buChar char="•"/>
            </a:pPr>
            <a:r>
              <a:rPr lang="en-US" sz="2000" b="1" u="sng" dirty="0">
                <a:solidFill>
                  <a:schemeClr val="bg1"/>
                </a:solidFill>
              </a:rPr>
              <a:t>Duct Leakage Method C: Duct Blower Measurements</a:t>
            </a:r>
          </a:p>
          <a:p>
            <a:endParaRPr lang="en-US" sz="2000" b="1" u="sng" dirty="0">
              <a:solidFill>
                <a:schemeClr val="bg1"/>
              </a:solidFill>
            </a:endParaRPr>
          </a:p>
          <a:p>
            <a:pPr lvl="1"/>
            <a:r>
              <a:rPr lang="en-US" sz="2000" b="1" dirty="0">
                <a:solidFill>
                  <a:schemeClr val="bg1"/>
                </a:solidFill>
              </a:rPr>
              <a:t>Complete </a:t>
            </a:r>
            <a:r>
              <a:rPr lang="en-US" sz="2000" b="1" u="sng" dirty="0">
                <a:solidFill>
                  <a:schemeClr val="bg1"/>
                </a:solidFill>
              </a:rPr>
              <a:t>Whole House Blower Door Measurements </a:t>
            </a:r>
            <a:r>
              <a:rPr lang="en-US" sz="2000" b="1" dirty="0">
                <a:solidFill>
                  <a:schemeClr val="bg1"/>
                </a:solidFill>
              </a:rPr>
              <a:t>and </a:t>
            </a:r>
            <a:r>
              <a:rPr lang="en-US" sz="2000" b="1" u="sng" dirty="0">
                <a:solidFill>
                  <a:schemeClr val="bg1"/>
                </a:solidFill>
              </a:rPr>
              <a:t>Duct Operating Pressures </a:t>
            </a:r>
            <a:r>
              <a:rPr lang="en-US" sz="2000" b="1" dirty="0">
                <a:solidFill>
                  <a:schemeClr val="bg1"/>
                </a:solidFill>
              </a:rPr>
              <a:t>and </a:t>
            </a:r>
            <a:r>
              <a:rPr lang="en-US" sz="2000" b="1" u="sng" dirty="0">
                <a:solidFill>
                  <a:schemeClr val="bg1"/>
                </a:solidFill>
              </a:rPr>
              <a:t>Duct Blower Measurements.</a:t>
            </a:r>
          </a:p>
          <a:p>
            <a:endParaRPr lang="en-US" sz="2000" b="1" u="sng" dirty="0">
              <a:solidFill>
                <a:schemeClr val="bg1"/>
              </a:solidFill>
            </a:endParaRPr>
          </a:p>
          <a:p>
            <a:endParaRPr lang="en-US" b="1" u="sng" dirty="0">
              <a:solidFill>
                <a:schemeClr val="bg1"/>
              </a:solidFill>
            </a:endParaRPr>
          </a:p>
        </p:txBody>
      </p:sp>
      <p:pic>
        <p:nvPicPr>
          <p:cNvPr id="8" name="Picture 7">
            <a:extLst>
              <a:ext uri="{FF2B5EF4-FFF2-40B4-BE49-F238E27FC236}">
                <a16:creationId xmlns:a16="http://schemas.microsoft.com/office/drawing/2014/main" id="{23DAF7E8-7CB0-D0B5-B629-80F4BDF6F7C9}"/>
              </a:ext>
            </a:extLst>
          </p:cNvPr>
          <p:cNvPicPr>
            <a:picLocks noChangeAspect="1"/>
          </p:cNvPicPr>
          <p:nvPr/>
        </p:nvPicPr>
        <p:blipFill rotWithShape="1">
          <a:blip r:embed="rId2"/>
          <a:srcRect t="1683" r="2447"/>
          <a:stretch/>
        </p:blipFill>
        <p:spPr>
          <a:xfrm>
            <a:off x="5672679" y="1081273"/>
            <a:ext cx="5865729" cy="5383537"/>
          </a:xfrm>
          <a:prstGeom prst="rect">
            <a:avLst/>
          </a:prstGeom>
        </p:spPr>
      </p:pic>
      <p:sp>
        <p:nvSpPr>
          <p:cNvPr id="9" name="Rectangle: Rounded Corners 8">
            <a:extLst>
              <a:ext uri="{FF2B5EF4-FFF2-40B4-BE49-F238E27FC236}">
                <a16:creationId xmlns:a16="http://schemas.microsoft.com/office/drawing/2014/main" id="{A0C34957-A0EF-AE73-95F7-7CEDB87920B8}"/>
              </a:ext>
            </a:extLst>
          </p:cNvPr>
          <p:cNvSpPr/>
          <p:nvPr/>
        </p:nvSpPr>
        <p:spPr>
          <a:xfrm>
            <a:off x="5743701" y="2565647"/>
            <a:ext cx="4558593" cy="1908699"/>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DA8102E-A155-4647-60BD-1C742707F914}"/>
              </a:ext>
            </a:extLst>
          </p:cNvPr>
          <p:cNvSpPr/>
          <p:nvPr/>
        </p:nvSpPr>
        <p:spPr>
          <a:xfrm>
            <a:off x="8913181" y="1553592"/>
            <a:ext cx="2685323" cy="1012056"/>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3A0627-C9CF-34FA-CCE4-42B779759BE3}"/>
              </a:ext>
            </a:extLst>
          </p:cNvPr>
          <p:cNvSpPr/>
          <p:nvPr/>
        </p:nvSpPr>
        <p:spPr>
          <a:xfrm>
            <a:off x="5728079" y="4485391"/>
            <a:ext cx="4558593" cy="1319613"/>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8482F9-EA42-8E37-FFA6-B5703149BC4F}"/>
              </a:ext>
            </a:extLst>
          </p:cNvPr>
          <p:cNvSpPr txBox="1"/>
          <p:nvPr/>
        </p:nvSpPr>
        <p:spPr>
          <a:xfrm>
            <a:off x="876473" y="541985"/>
            <a:ext cx="6968971" cy="584775"/>
          </a:xfrm>
          <a:prstGeom prst="rect">
            <a:avLst/>
          </a:prstGeom>
          <a:noFill/>
        </p:spPr>
        <p:txBody>
          <a:bodyPr wrap="square" rtlCol="0">
            <a:spAutoFit/>
          </a:bodyPr>
          <a:lstStyle/>
          <a:p>
            <a:r>
              <a:rPr lang="en-US" sz="3200" b="1" dirty="0">
                <a:solidFill>
                  <a:schemeClr val="bg1"/>
                </a:solidFill>
              </a:rPr>
              <a:t>Most Common Errors: Duct Sealing</a:t>
            </a:r>
          </a:p>
        </p:txBody>
      </p:sp>
    </p:spTree>
    <p:extLst>
      <p:ext uri="{BB962C8B-B14F-4D97-AF65-F5344CB8AC3E}">
        <p14:creationId xmlns:p14="http://schemas.microsoft.com/office/powerpoint/2010/main" val="37042577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137</a:t>
            </a:fld>
            <a:endParaRPr lang="en-US" noProof="0" dirty="0"/>
          </a:p>
        </p:txBody>
      </p:sp>
      <p:sp>
        <p:nvSpPr>
          <p:cNvPr id="15" name="TextBox 14">
            <a:extLst>
              <a:ext uri="{FF2B5EF4-FFF2-40B4-BE49-F238E27FC236}">
                <a16:creationId xmlns:a16="http://schemas.microsoft.com/office/drawing/2014/main" id="{5F618EA1-8DC1-979E-EA4B-E610E2F1EE46}"/>
              </a:ext>
            </a:extLst>
          </p:cNvPr>
          <p:cNvSpPr txBox="1"/>
          <p:nvPr/>
        </p:nvSpPr>
        <p:spPr>
          <a:xfrm>
            <a:off x="541539" y="1157363"/>
            <a:ext cx="4953739" cy="3108543"/>
          </a:xfrm>
          <a:prstGeom prst="rect">
            <a:avLst/>
          </a:prstGeom>
          <a:noFill/>
        </p:spPr>
        <p:txBody>
          <a:bodyPr wrap="square" rtlCol="0">
            <a:spAutoFit/>
          </a:bodyPr>
          <a:lstStyle/>
          <a:p>
            <a:endParaRPr lang="en-US" b="1" u="sng" dirty="0">
              <a:solidFill>
                <a:schemeClr val="bg1"/>
              </a:solidFill>
            </a:endParaRPr>
          </a:p>
          <a:p>
            <a:pPr marL="342900" indent="-342900">
              <a:buFont typeface="Arial" panose="020B0604020202020204" pitchFamily="34" charset="0"/>
              <a:buChar char="•"/>
            </a:pPr>
            <a:r>
              <a:rPr lang="en-US" sz="2000" b="1" u="sng" dirty="0">
                <a:solidFill>
                  <a:schemeClr val="bg1"/>
                </a:solidFill>
              </a:rPr>
              <a:t>Duct Leakage Method D: Pressure Pan Measurements (MHEA only)</a:t>
            </a:r>
          </a:p>
          <a:p>
            <a:pPr marL="342900" indent="-342900">
              <a:buFont typeface="Arial" panose="020B0604020202020204" pitchFamily="34" charset="0"/>
              <a:buChar char="•"/>
            </a:pPr>
            <a:endParaRPr lang="en-US" sz="2000" b="1" u="sng" dirty="0">
              <a:solidFill>
                <a:schemeClr val="bg1"/>
              </a:solidFill>
            </a:endParaRPr>
          </a:p>
          <a:p>
            <a:pPr lvl="1"/>
            <a:r>
              <a:rPr lang="en-US" sz="2000" b="1" dirty="0">
                <a:solidFill>
                  <a:schemeClr val="bg1"/>
                </a:solidFill>
              </a:rPr>
              <a:t>Complete </a:t>
            </a:r>
            <a:r>
              <a:rPr lang="en-US" sz="2000" b="1" u="sng" dirty="0">
                <a:solidFill>
                  <a:schemeClr val="bg1"/>
                </a:solidFill>
              </a:rPr>
              <a:t>Whole House Blower Door Measurements </a:t>
            </a:r>
            <a:r>
              <a:rPr lang="en-US" sz="2000" b="1" dirty="0">
                <a:solidFill>
                  <a:schemeClr val="bg1"/>
                </a:solidFill>
              </a:rPr>
              <a:t>and </a:t>
            </a:r>
            <a:r>
              <a:rPr lang="en-US" sz="2000" b="1" u="sng" dirty="0">
                <a:solidFill>
                  <a:schemeClr val="bg1"/>
                </a:solidFill>
              </a:rPr>
              <a:t>Duct Operating Pressures </a:t>
            </a:r>
            <a:r>
              <a:rPr lang="en-US" sz="2000" b="1" dirty="0">
                <a:solidFill>
                  <a:schemeClr val="bg1"/>
                </a:solidFill>
              </a:rPr>
              <a:t>and </a:t>
            </a:r>
            <a:r>
              <a:rPr lang="en-US" sz="2000" b="1" u="sng" dirty="0">
                <a:solidFill>
                  <a:schemeClr val="bg1"/>
                </a:solidFill>
              </a:rPr>
              <a:t>Pressure Pan Measurements.</a:t>
            </a:r>
          </a:p>
          <a:p>
            <a:endParaRPr lang="en-US" sz="2000" b="1" u="sng" dirty="0">
              <a:solidFill>
                <a:schemeClr val="bg1"/>
              </a:solidFill>
            </a:endParaRPr>
          </a:p>
          <a:p>
            <a:endParaRPr lang="en-US" b="1" u="sng" dirty="0">
              <a:solidFill>
                <a:schemeClr val="bg1"/>
              </a:solidFill>
            </a:endParaRPr>
          </a:p>
        </p:txBody>
      </p:sp>
      <p:pic>
        <p:nvPicPr>
          <p:cNvPr id="8" name="Picture 7">
            <a:extLst>
              <a:ext uri="{FF2B5EF4-FFF2-40B4-BE49-F238E27FC236}">
                <a16:creationId xmlns:a16="http://schemas.microsoft.com/office/drawing/2014/main" id="{23DAF7E8-7CB0-D0B5-B629-80F4BDF6F7C9}"/>
              </a:ext>
            </a:extLst>
          </p:cNvPr>
          <p:cNvPicPr>
            <a:picLocks noChangeAspect="1"/>
          </p:cNvPicPr>
          <p:nvPr/>
        </p:nvPicPr>
        <p:blipFill rotWithShape="1">
          <a:blip r:embed="rId2"/>
          <a:srcRect t="1683" r="2447"/>
          <a:stretch/>
        </p:blipFill>
        <p:spPr>
          <a:xfrm>
            <a:off x="5660478" y="1118439"/>
            <a:ext cx="5865729" cy="5383537"/>
          </a:xfrm>
          <a:prstGeom prst="rect">
            <a:avLst/>
          </a:prstGeom>
        </p:spPr>
      </p:pic>
      <p:sp>
        <p:nvSpPr>
          <p:cNvPr id="9" name="Rectangle: Rounded Corners 8">
            <a:extLst>
              <a:ext uri="{FF2B5EF4-FFF2-40B4-BE49-F238E27FC236}">
                <a16:creationId xmlns:a16="http://schemas.microsoft.com/office/drawing/2014/main" id="{A0C34957-A0EF-AE73-95F7-7CEDB87920B8}"/>
              </a:ext>
            </a:extLst>
          </p:cNvPr>
          <p:cNvSpPr/>
          <p:nvPr/>
        </p:nvSpPr>
        <p:spPr>
          <a:xfrm>
            <a:off x="5743701" y="2565647"/>
            <a:ext cx="4558593" cy="1908699"/>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DA8102E-A155-4647-60BD-1C742707F914}"/>
              </a:ext>
            </a:extLst>
          </p:cNvPr>
          <p:cNvSpPr/>
          <p:nvPr/>
        </p:nvSpPr>
        <p:spPr>
          <a:xfrm>
            <a:off x="8913181" y="1553592"/>
            <a:ext cx="2685323" cy="1012056"/>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3A0627-C9CF-34FA-CCE4-42B779759BE3}"/>
              </a:ext>
            </a:extLst>
          </p:cNvPr>
          <p:cNvSpPr/>
          <p:nvPr/>
        </p:nvSpPr>
        <p:spPr>
          <a:xfrm>
            <a:off x="10281169" y="3311371"/>
            <a:ext cx="1223913" cy="300192"/>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CF934C-3B61-060E-4CB4-DD44B83EB46F}"/>
              </a:ext>
            </a:extLst>
          </p:cNvPr>
          <p:cNvSpPr txBox="1"/>
          <p:nvPr/>
        </p:nvSpPr>
        <p:spPr>
          <a:xfrm>
            <a:off x="1054026" y="511704"/>
            <a:ext cx="6968971" cy="584775"/>
          </a:xfrm>
          <a:prstGeom prst="rect">
            <a:avLst/>
          </a:prstGeom>
          <a:noFill/>
        </p:spPr>
        <p:txBody>
          <a:bodyPr wrap="square" rtlCol="0">
            <a:spAutoFit/>
          </a:bodyPr>
          <a:lstStyle/>
          <a:p>
            <a:r>
              <a:rPr lang="en-US" sz="3200" b="1" dirty="0">
                <a:solidFill>
                  <a:schemeClr val="bg1"/>
                </a:solidFill>
              </a:rPr>
              <a:t>Most Common Errors: Duct Sealing</a:t>
            </a:r>
          </a:p>
        </p:txBody>
      </p:sp>
    </p:spTree>
    <p:extLst>
      <p:ext uri="{BB962C8B-B14F-4D97-AF65-F5344CB8AC3E}">
        <p14:creationId xmlns:p14="http://schemas.microsoft.com/office/powerpoint/2010/main" val="36426094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r>
              <a:rPr lang="en-US"/>
              <a:t>	</a:t>
            </a:r>
            <a:fld id="{C263D6C4-4840-40CC-AC84-17E24B3B7BDE}" type="slidenum">
              <a:rPr lang="en-US" smtClean="0"/>
              <a:pPr/>
              <a:t>138</a:t>
            </a:fld>
            <a:endParaRPr lang="en-US" noProof="0" dirty="0"/>
          </a:p>
        </p:txBody>
      </p:sp>
      <p:sp>
        <p:nvSpPr>
          <p:cNvPr id="3" name="TextBox 2">
            <a:extLst>
              <a:ext uri="{FF2B5EF4-FFF2-40B4-BE49-F238E27FC236}">
                <a16:creationId xmlns:a16="http://schemas.microsoft.com/office/drawing/2014/main" id="{1E264460-A4EE-A3AD-6A05-4BAA9C96B48A}"/>
              </a:ext>
            </a:extLst>
          </p:cNvPr>
          <p:cNvSpPr txBox="1"/>
          <p:nvPr/>
        </p:nvSpPr>
        <p:spPr>
          <a:xfrm>
            <a:off x="865663" y="572588"/>
            <a:ext cx="6968971" cy="584775"/>
          </a:xfrm>
          <a:prstGeom prst="rect">
            <a:avLst/>
          </a:prstGeom>
          <a:noFill/>
        </p:spPr>
        <p:txBody>
          <a:bodyPr wrap="square" rtlCol="0">
            <a:spAutoFit/>
          </a:bodyPr>
          <a:lstStyle/>
          <a:p>
            <a:r>
              <a:rPr lang="en-US" sz="3200" b="1" dirty="0">
                <a:solidFill>
                  <a:schemeClr val="bg1"/>
                </a:solidFill>
              </a:rPr>
              <a:t>Errors not returned by the Engine:</a:t>
            </a:r>
          </a:p>
        </p:txBody>
      </p:sp>
      <p:sp>
        <p:nvSpPr>
          <p:cNvPr id="15" name="TextBox 14">
            <a:extLst>
              <a:ext uri="{FF2B5EF4-FFF2-40B4-BE49-F238E27FC236}">
                <a16:creationId xmlns:a16="http://schemas.microsoft.com/office/drawing/2014/main" id="{5F618EA1-8DC1-979E-EA4B-E610E2F1EE46}"/>
              </a:ext>
            </a:extLst>
          </p:cNvPr>
          <p:cNvSpPr txBox="1"/>
          <p:nvPr/>
        </p:nvSpPr>
        <p:spPr>
          <a:xfrm>
            <a:off x="865663" y="1225689"/>
            <a:ext cx="10337585" cy="5632311"/>
          </a:xfrm>
          <a:prstGeom prst="rect">
            <a:avLst/>
          </a:prstGeom>
          <a:noFill/>
        </p:spPr>
        <p:txBody>
          <a:bodyPr wrap="square" rtlCol="0">
            <a:spAutoFit/>
          </a:bodyPr>
          <a:lstStyle/>
          <a:p>
            <a:r>
              <a:rPr lang="en-US" b="1" u="sng" dirty="0">
                <a:solidFill>
                  <a:schemeClr val="bg1"/>
                </a:solidFill>
              </a:rPr>
              <a:t>Refrigerators, HVAC, Water Heating, Windows, Storm Window, Lighting, </a:t>
            </a:r>
            <a:r>
              <a:rPr lang="en-US" b="1" u="sng" dirty="0" err="1">
                <a:solidFill>
                  <a:schemeClr val="bg1"/>
                </a:solidFill>
              </a:rPr>
              <a:t>etc</a:t>
            </a:r>
            <a:r>
              <a:rPr lang="en-US" b="1" u="sng" dirty="0">
                <a:solidFill>
                  <a:schemeClr val="bg1"/>
                </a:solidFill>
              </a:rPr>
              <a:t>…</a:t>
            </a:r>
          </a:p>
          <a:p>
            <a:pPr marL="285750" indent="-285750">
              <a:buFont typeface="Arial" panose="020B0604020202020204" pitchFamily="34" charset="0"/>
              <a:buChar char="•"/>
            </a:pPr>
            <a:r>
              <a:rPr lang="en-US" dirty="0">
                <a:solidFill>
                  <a:schemeClr val="bg1"/>
                </a:solidFill>
              </a:rPr>
              <a:t>Several audits are being run without entering the options for repair or replacement of systems or fixtures.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OEO knows most often these measures are not cost efficient and commonly performed with LWAP funds. It is important to still enter those options. Evaluating all options for repair or replacement every time an audit is run increases the likelihood of finding a situation where a replacement can be installed as an ECM with DOE funds.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As well, sometimes the engine will surprise you with what measures it returns. Sometimes, it will recommend something like a single low-e storm window installed on the side of the home that gets the most sun. Sometimes an HVAC Tune-Up is covered. Sometimes refrigerator replacements are covered. We do not want our clients to miss out on services they could receive.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Remember to select “Include in SIR” and to deselect “Required” to evaluate if it can be installed as an ECM.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Remember to select BOTH “include in SIR” AND “Required” to add an Incidental Repair Measure to the audit.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3289537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9B2A9-C496-DC11-C9AC-0F5A1FFA14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ade Gothic LT Pro" panose="020B0503040303020004" pitchFamily="34" charset="0"/>
                <a:ea typeface="+mn-ea"/>
                <a:cs typeface="+mn-cs"/>
              </a:rPr>
              <a:t>	</a:t>
            </a: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15" name="TextBox 14">
            <a:extLst>
              <a:ext uri="{FF2B5EF4-FFF2-40B4-BE49-F238E27FC236}">
                <a16:creationId xmlns:a16="http://schemas.microsoft.com/office/drawing/2014/main" id="{5F618EA1-8DC1-979E-EA4B-E610E2F1EE46}"/>
              </a:ext>
            </a:extLst>
          </p:cNvPr>
          <p:cNvSpPr txBox="1"/>
          <p:nvPr/>
        </p:nvSpPr>
        <p:spPr>
          <a:xfrm>
            <a:off x="865663" y="1563213"/>
            <a:ext cx="1033758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Remember that OEO and EIS are both available to assist with troubleshooting audits.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Email Addresses to keep on hand: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Roscoe: 			</a:t>
            </a:r>
            <a:r>
              <a:rPr kumimoji="0" lang="en-US" sz="1800" b="0" i="0" u="sng"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SCHelp@ecompasstech.com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LITT Company Helpdesk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help@EISdatatech.com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Savannah Brock: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savannah.brock@admin.sc.gov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Matthew Melton: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hlinkClick r:id="rId2"/>
              </a:rPr>
              <a:t>matthew.melton@admin.sc.gov</a:t>
            </a:r>
            <a:endPar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Matthew Dennis	: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matthew.dennis@admin.sc.gov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Eric Anderson: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eric.anderson@admin.sc.gov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86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3243FC1-F0A0-894F-8E1E-C649F20ECE10}"/>
              </a:ext>
            </a:extLst>
          </p:cNvPr>
          <p:cNvSpPr/>
          <p:nvPr/>
        </p:nvSpPr>
        <p:spPr>
          <a:xfrm>
            <a:off x="9319477" y="2217717"/>
            <a:ext cx="2361951" cy="1331651"/>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AC2D367-2A6E-41FE-A9EA-24FF17BCAA97}"/>
              </a:ext>
            </a:extLst>
          </p:cNvPr>
          <p:cNvSpPr>
            <a:spLocks noGrp="1"/>
          </p:cNvSpPr>
          <p:nvPr>
            <p:ph type="sldNum" sz="quarter" idx="12"/>
          </p:nvPr>
        </p:nvSpPr>
        <p:spPr/>
        <p:txBody>
          <a:bodyPr/>
          <a:lstStyle/>
          <a:p>
            <a:fld id="{C263D6C4-4840-40CC-AC84-17E24B3B7BDE}" type="slidenum">
              <a:rPr lang="en-US" smtClean="0"/>
              <a:pPr/>
              <a:t>14</a:t>
            </a:fld>
            <a:endParaRPr lang="en-US" dirty="0"/>
          </a:p>
        </p:txBody>
      </p:sp>
      <p:sp>
        <p:nvSpPr>
          <p:cNvPr id="12" name="TextBox 11">
            <a:extLst>
              <a:ext uri="{FF2B5EF4-FFF2-40B4-BE49-F238E27FC236}">
                <a16:creationId xmlns:a16="http://schemas.microsoft.com/office/drawing/2014/main" id="{0AC730DD-7679-BC02-2514-2B9D28523186}"/>
              </a:ext>
            </a:extLst>
          </p:cNvPr>
          <p:cNvSpPr txBox="1"/>
          <p:nvPr/>
        </p:nvSpPr>
        <p:spPr>
          <a:xfrm>
            <a:off x="9191486" y="359173"/>
            <a:ext cx="2471895" cy="954107"/>
          </a:xfrm>
          <a:prstGeom prst="rect">
            <a:avLst/>
          </a:prstGeom>
          <a:noFill/>
        </p:spPr>
        <p:txBody>
          <a:bodyPr wrap="square" rtlCol="0">
            <a:spAutoFit/>
          </a:bodyPr>
          <a:lstStyle/>
          <a:p>
            <a:r>
              <a:rPr lang="en-US" sz="2800" b="1" dirty="0">
                <a:solidFill>
                  <a:schemeClr val="bg1"/>
                </a:solidFill>
                <a:effectLst>
                  <a:glow rad="127000">
                    <a:schemeClr val="tx2">
                      <a:lumMod val="50000"/>
                    </a:schemeClr>
                  </a:glow>
                </a:effectLst>
              </a:rPr>
              <a:t>New Customer Record Screen</a:t>
            </a:r>
          </a:p>
        </p:txBody>
      </p:sp>
      <p:pic>
        <p:nvPicPr>
          <p:cNvPr id="14" name="Picture 13">
            <a:extLst>
              <a:ext uri="{FF2B5EF4-FFF2-40B4-BE49-F238E27FC236}">
                <a16:creationId xmlns:a16="http://schemas.microsoft.com/office/drawing/2014/main" id="{4C795E35-1EE9-26CC-7BB6-41654F249963}"/>
              </a:ext>
            </a:extLst>
          </p:cNvPr>
          <p:cNvPicPr>
            <a:picLocks noChangeAspect="1"/>
          </p:cNvPicPr>
          <p:nvPr/>
        </p:nvPicPr>
        <p:blipFill>
          <a:blip r:embed="rId2"/>
          <a:stretch>
            <a:fillRect/>
          </a:stretch>
        </p:blipFill>
        <p:spPr>
          <a:xfrm>
            <a:off x="401934" y="274807"/>
            <a:ext cx="8772212" cy="6308386"/>
          </a:xfrm>
          <a:prstGeom prst="rect">
            <a:avLst/>
          </a:prstGeom>
        </p:spPr>
      </p:pic>
      <p:sp>
        <p:nvSpPr>
          <p:cNvPr id="15" name="TextBox 14">
            <a:extLst>
              <a:ext uri="{FF2B5EF4-FFF2-40B4-BE49-F238E27FC236}">
                <a16:creationId xmlns:a16="http://schemas.microsoft.com/office/drawing/2014/main" id="{D3E30826-39F6-57B4-CAA7-AC66D1BBAFAB}"/>
              </a:ext>
            </a:extLst>
          </p:cNvPr>
          <p:cNvSpPr txBox="1"/>
          <p:nvPr/>
        </p:nvSpPr>
        <p:spPr>
          <a:xfrm>
            <a:off x="9229752" y="1313280"/>
            <a:ext cx="2448323" cy="2215991"/>
          </a:xfrm>
          <a:prstGeom prst="rect">
            <a:avLst/>
          </a:prstGeom>
          <a:noFill/>
        </p:spPr>
        <p:txBody>
          <a:bodyPr wrap="square" rtlCol="0">
            <a:spAutoFit/>
          </a:bodyPr>
          <a:lstStyle/>
          <a:p>
            <a:pPr marL="285750" indent="-285750">
              <a:buFont typeface="Wingdings" panose="05000000000000000000" pitchFamily="2" charset="2"/>
              <a:buChar char="Ø"/>
            </a:pPr>
            <a:r>
              <a:rPr lang="en-US" sz="1600" u="sng" dirty="0">
                <a:solidFill>
                  <a:schemeClr val="bg1"/>
                </a:solidFill>
              </a:rPr>
              <a:t>Required</a:t>
            </a:r>
            <a:r>
              <a:rPr lang="en-US" sz="1600" dirty="0">
                <a:solidFill>
                  <a:schemeClr val="bg1"/>
                </a:solidFill>
              </a:rPr>
              <a:t> fields are highlighted with an </a:t>
            </a:r>
            <a:r>
              <a:rPr lang="en-US" sz="1600" u="sng" dirty="0">
                <a:solidFill>
                  <a:schemeClr val="bg1"/>
                </a:solidFill>
              </a:rPr>
              <a:t>asterisk.</a:t>
            </a:r>
          </a:p>
          <a:p>
            <a:pPr marL="285750" indent="-285750">
              <a:buFont typeface="Wingdings" panose="05000000000000000000" pitchFamily="2" charset="2"/>
              <a:buChar char="Ø"/>
            </a:pPr>
            <a:endParaRPr lang="en-US" sz="1600" dirty="0">
              <a:solidFill>
                <a:schemeClr val="bg1"/>
              </a:solidFill>
            </a:endParaRPr>
          </a:p>
          <a:p>
            <a:pPr marL="285750" indent="-285750">
              <a:buFont typeface="Wingdings" panose="05000000000000000000" pitchFamily="2" charset="2"/>
              <a:buChar char="Ø"/>
            </a:pPr>
            <a:r>
              <a:rPr lang="en-US" u="sng" dirty="0"/>
              <a:t>The required items in this screen are the minimum needed to </a:t>
            </a:r>
            <a:r>
              <a:rPr lang="en-US" sz="2000" b="1" u="sng" dirty="0"/>
              <a:t>save the record.</a:t>
            </a:r>
            <a:endParaRPr lang="en-US" b="1" u="sng" dirty="0"/>
          </a:p>
        </p:txBody>
      </p:sp>
      <p:sp>
        <p:nvSpPr>
          <p:cNvPr id="16" name="TextBox 15">
            <a:extLst>
              <a:ext uri="{FF2B5EF4-FFF2-40B4-BE49-F238E27FC236}">
                <a16:creationId xmlns:a16="http://schemas.microsoft.com/office/drawing/2014/main" id="{B92C2C11-8434-BA7F-8FA1-F97A05D522B5}"/>
              </a:ext>
            </a:extLst>
          </p:cNvPr>
          <p:cNvSpPr txBox="1"/>
          <p:nvPr/>
        </p:nvSpPr>
        <p:spPr>
          <a:xfrm>
            <a:off x="9233105" y="3633854"/>
            <a:ext cx="2534697" cy="2308324"/>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bg1"/>
                </a:solidFill>
              </a:rPr>
              <a:t>Save as often as possible as you complete this record. </a:t>
            </a:r>
          </a:p>
          <a:p>
            <a:endParaRPr lang="en-US" sz="1600" dirty="0">
              <a:solidFill>
                <a:schemeClr val="bg1"/>
              </a:solidFill>
            </a:endParaRPr>
          </a:p>
          <a:p>
            <a:pPr marL="285750" indent="-285750">
              <a:buFont typeface="Wingdings" panose="05000000000000000000" pitchFamily="2" charset="2"/>
              <a:buChar char="Ø"/>
            </a:pPr>
            <a:r>
              <a:rPr lang="en-US" sz="1600" dirty="0">
                <a:solidFill>
                  <a:schemeClr val="bg1"/>
                </a:solidFill>
              </a:rPr>
              <a:t>Information may be changed or completed  later as long as it is saved the first time.</a:t>
            </a:r>
          </a:p>
          <a:p>
            <a:endParaRPr lang="en-US" sz="1600" dirty="0">
              <a:solidFill>
                <a:schemeClr val="bg1"/>
              </a:solidFill>
            </a:endParaRPr>
          </a:p>
        </p:txBody>
      </p:sp>
      <p:pic>
        <p:nvPicPr>
          <p:cNvPr id="17" name="Graphic 16" descr="Cursor outline">
            <a:extLst>
              <a:ext uri="{FF2B5EF4-FFF2-40B4-BE49-F238E27FC236}">
                <a16:creationId xmlns:a16="http://schemas.microsoft.com/office/drawing/2014/main" id="{013B773C-3CB8-F117-FF4B-580C13DF8A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461" y="1600512"/>
            <a:ext cx="543739" cy="543739"/>
          </a:xfrm>
          <a:prstGeom prst="rect">
            <a:avLst/>
          </a:prstGeom>
          <a:effectLst>
            <a:glow rad="101600">
              <a:schemeClr val="bg1"/>
            </a:glow>
          </a:effectLst>
        </p:spPr>
      </p:pic>
      <p:pic>
        <p:nvPicPr>
          <p:cNvPr id="20" name="Picture 19">
            <a:extLst>
              <a:ext uri="{FF2B5EF4-FFF2-40B4-BE49-F238E27FC236}">
                <a16:creationId xmlns:a16="http://schemas.microsoft.com/office/drawing/2014/main" id="{1D2464B4-A952-8133-8934-F8FCB4681D4A}"/>
              </a:ext>
            </a:extLst>
          </p:cNvPr>
          <p:cNvPicPr>
            <a:picLocks noChangeAspect="1"/>
          </p:cNvPicPr>
          <p:nvPr/>
        </p:nvPicPr>
        <p:blipFill>
          <a:blip r:embed="rId5"/>
          <a:stretch>
            <a:fillRect/>
          </a:stretch>
        </p:blipFill>
        <p:spPr>
          <a:xfrm>
            <a:off x="8714342" y="6114302"/>
            <a:ext cx="749873" cy="749873"/>
          </a:xfrm>
          <a:prstGeom prst="rect">
            <a:avLst/>
          </a:prstGeom>
          <a:effectLst/>
        </p:spPr>
      </p:pic>
      <p:sp>
        <p:nvSpPr>
          <p:cNvPr id="21" name="TextBox 20">
            <a:extLst>
              <a:ext uri="{FF2B5EF4-FFF2-40B4-BE49-F238E27FC236}">
                <a16:creationId xmlns:a16="http://schemas.microsoft.com/office/drawing/2014/main" id="{C9D67C81-5946-719A-9E72-4E41636F164F}"/>
              </a:ext>
            </a:extLst>
          </p:cNvPr>
          <p:cNvSpPr txBox="1"/>
          <p:nvPr/>
        </p:nvSpPr>
        <p:spPr>
          <a:xfrm>
            <a:off x="1329545" y="1751730"/>
            <a:ext cx="388419" cy="369332"/>
          </a:xfrm>
          <a:prstGeom prst="rect">
            <a:avLst/>
          </a:prstGeom>
          <a:noFill/>
        </p:spPr>
        <p:txBody>
          <a:bodyPr wrap="square" rtlCol="0">
            <a:spAutoFit/>
          </a:bodyPr>
          <a:lstStyle/>
          <a:p>
            <a:r>
              <a:rPr lang="en-US" b="1" dirty="0"/>
              <a:t>1.</a:t>
            </a:r>
          </a:p>
        </p:txBody>
      </p:sp>
      <p:sp>
        <p:nvSpPr>
          <p:cNvPr id="22" name="TextBox 21">
            <a:extLst>
              <a:ext uri="{FF2B5EF4-FFF2-40B4-BE49-F238E27FC236}">
                <a16:creationId xmlns:a16="http://schemas.microsoft.com/office/drawing/2014/main" id="{A211D8C8-71C1-B7B4-B3DC-EEE876557F58}"/>
              </a:ext>
            </a:extLst>
          </p:cNvPr>
          <p:cNvSpPr txBox="1"/>
          <p:nvPr/>
        </p:nvSpPr>
        <p:spPr>
          <a:xfrm>
            <a:off x="9355015" y="6310868"/>
            <a:ext cx="406400" cy="369332"/>
          </a:xfrm>
          <a:prstGeom prst="rect">
            <a:avLst/>
          </a:prstGeom>
          <a:solidFill>
            <a:schemeClr val="bg1"/>
          </a:solidFill>
          <a:ln>
            <a:solidFill>
              <a:schemeClr val="tx1">
                <a:lumMod val="95000"/>
                <a:lumOff val="5000"/>
              </a:schemeClr>
            </a:solidFill>
          </a:ln>
          <a:effectLst>
            <a:softEdge rad="25400"/>
          </a:effectLst>
        </p:spPr>
        <p:txBody>
          <a:bodyPr wrap="square" rtlCol="0">
            <a:spAutoFit/>
          </a:bodyPr>
          <a:lstStyle/>
          <a:p>
            <a:pPr algn="ctr"/>
            <a:r>
              <a:rPr lang="en-US" b="1" dirty="0"/>
              <a:t>2.</a:t>
            </a:r>
          </a:p>
        </p:txBody>
      </p:sp>
    </p:spTree>
    <p:extLst>
      <p:ext uri="{BB962C8B-B14F-4D97-AF65-F5344CB8AC3E}">
        <p14:creationId xmlns:p14="http://schemas.microsoft.com/office/powerpoint/2010/main" val="66310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16F6C-94BC-D04C-6200-37D0DEC6994F}"/>
              </a:ext>
            </a:extLst>
          </p:cNvPr>
          <p:cNvSpPr>
            <a:spLocks noGrp="1"/>
          </p:cNvSpPr>
          <p:nvPr>
            <p:ph type="title"/>
          </p:nvPr>
        </p:nvSpPr>
        <p:spPr/>
        <p:txBody>
          <a:bodyPr>
            <a:normAutofit/>
          </a:bodyPr>
          <a:lstStyle/>
          <a:p>
            <a:r>
              <a:rPr lang="en-US" sz="7200" b="1" dirty="0">
                <a:solidFill>
                  <a:schemeClr val="bg1"/>
                </a:solidFill>
                <a:latin typeface="+mn-lt"/>
              </a:rPr>
              <a:t>WORK ORDERS</a:t>
            </a:r>
          </a:p>
        </p:txBody>
      </p:sp>
      <p:sp>
        <p:nvSpPr>
          <p:cNvPr id="2" name="Slide Number Placeholder 1">
            <a:extLst>
              <a:ext uri="{FF2B5EF4-FFF2-40B4-BE49-F238E27FC236}">
                <a16:creationId xmlns:a16="http://schemas.microsoft.com/office/drawing/2014/main" id="{5FBE6A4C-87C9-2091-4C60-B69C59684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991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7B335D-E82D-A802-8340-46B6702840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6" name="Text Placeholder 5">
            <a:extLst>
              <a:ext uri="{FF2B5EF4-FFF2-40B4-BE49-F238E27FC236}">
                <a16:creationId xmlns:a16="http://schemas.microsoft.com/office/drawing/2014/main" id="{CDD23D98-D2DC-A5C6-1C68-605BE9F5B2C9}"/>
              </a:ext>
            </a:extLst>
          </p:cNvPr>
          <p:cNvSpPr>
            <a:spLocks noGrp="1"/>
          </p:cNvSpPr>
          <p:nvPr>
            <p:ph type="body" sz="half" idx="2"/>
          </p:nvPr>
        </p:nvSpPr>
        <p:spPr>
          <a:xfrm>
            <a:off x="443365" y="3957889"/>
            <a:ext cx="3365063" cy="1861169"/>
          </a:xfrm>
        </p:spPr>
        <p:txBody>
          <a:bodyPr>
            <a:normAutofit/>
          </a:bodyPr>
          <a:lstStyle/>
          <a:p>
            <a:r>
              <a:rPr lang="en-US" sz="1800" dirty="0"/>
              <a:t>As previously covered you can address any errors by clicking on the “Input Issues-Failed” , “Finished-Failed line”, or the “Missing Items” Screen. </a:t>
            </a:r>
          </a:p>
        </p:txBody>
      </p:sp>
      <p:sp>
        <p:nvSpPr>
          <p:cNvPr id="4" name="Content Placeholder 3">
            <a:extLst>
              <a:ext uri="{FF2B5EF4-FFF2-40B4-BE49-F238E27FC236}">
                <a16:creationId xmlns:a16="http://schemas.microsoft.com/office/drawing/2014/main" id="{EEB8B056-5D6E-74B2-031F-311AB38A8FCF}"/>
              </a:ext>
            </a:extLst>
          </p:cNvPr>
          <p:cNvSpPr>
            <a:spLocks noGrp="1"/>
          </p:cNvSpPr>
          <p:nvPr>
            <p:ph idx="1"/>
          </p:nvPr>
        </p:nvSpPr>
        <p:spPr>
          <a:xfrm>
            <a:off x="3964290" y="1444649"/>
            <a:ext cx="7694310" cy="4374409"/>
          </a:xfrm>
        </p:spPr>
        <p:txBody>
          <a:bodyPr/>
          <a:lstStyle/>
          <a:p>
            <a:endParaRPr lang="en-US" dirty="0"/>
          </a:p>
        </p:txBody>
      </p:sp>
      <p:pic>
        <p:nvPicPr>
          <p:cNvPr id="2049" name="Picture 1">
            <a:extLst>
              <a:ext uri="{FF2B5EF4-FFF2-40B4-BE49-F238E27FC236}">
                <a16:creationId xmlns:a16="http://schemas.microsoft.com/office/drawing/2014/main" id="{DA484B38-4D6E-CB4A-F318-77DF4DA3A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290" y="1444649"/>
            <a:ext cx="7784344" cy="437440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8D9A85D4-D82B-CEBE-25EA-15AC38CCD055}"/>
              </a:ext>
            </a:extLst>
          </p:cNvPr>
          <p:cNvSpPr/>
          <p:nvPr/>
        </p:nvSpPr>
        <p:spPr>
          <a:xfrm>
            <a:off x="8688771" y="1937017"/>
            <a:ext cx="977900" cy="781050"/>
          </a:xfrm>
          <a:prstGeom prst="leftArrow">
            <a:avLst/>
          </a:prstGeom>
          <a:effectLst>
            <a:glow rad="101600">
              <a:schemeClr val="tx2">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83A7A9DC-F003-C080-3D8A-F1A2B16BAC22}"/>
              </a:ext>
            </a:extLst>
          </p:cNvPr>
          <p:cNvSpPr>
            <a:spLocks noChangeArrowheads="1"/>
          </p:cNvSpPr>
          <p:nvPr/>
        </p:nvSpPr>
        <p:spPr bwMode="auto">
          <a:xfrm>
            <a:off x="443366" y="1437679"/>
            <a:ext cx="336506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After you have Successfully completed an Audit and received a “FINISHED” message on the Audit process screen you can double click on the “FINISHED” line and it will take you to the “Audit View” screen.</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4">
            <a:extLst>
              <a:ext uri="{FF2B5EF4-FFF2-40B4-BE49-F238E27FC236}">
                <a16:creationId xmlns:a16="http://schemas.microsoft.com/office/drawing/2014/main" id="{CB2BB536-4D71-FF51-56ED-1312F15752EE}"/>
              </a:ext>
            </a:extLst>
          </p:cNvPr>
          <p:cNvSpPr>
            <a:spLocks noChangeArrowheads="1"/>
          </p:cNvSpPr>
          <p:nvPr/>
        </p:nvSpPr>
        <p:spPr bwMode="auto">
          <a:xfrm>
            <a:off x="941032" y="19391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A084227B-3618-1654-ABA8-5666AC11F042}"/>
              </a:ext>
            </a:extLst>
          </p:cNvPr>
          <p:cNvSpPr>
            <a:spLocks noChangeArrowheads="1"/>
          </p:cNvSpPr>
          <p:nvPr/>
        </p:nvSpPr>
        <p:spPr bwMode="auto">
          <a:xfrm>
            <a:off x="7107807" y="2004377"/>
            <a:ext cx="4418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74D0246B-F01D-B9D0-14B7-6CD26C6EE148}"/>
              </a:ext>
            </a:extLst>
          </p:cNvPr>
          <p:cNvSpPr txBox="1"/>
          <p:nvPr/>
        </p:nvSpPr>
        <p:spPr>
          <a:xfrm>
            <a:off x="533400" y="6076162"/>
            <a:ext cx="6094602" cy="461665"/>
          </a:xfrm>
          <a:prstGeom prst="rect">
            <a:avLst/>
          </a:prstGeom>
          <a:noFill/>
        </p:spPr>
        <p:txBody>
          <a:bodyPr wrap="square">
            <a:spAutoFit/>
          </a:bodyPr>
          <a:lstStyle/>
          <a:p>
            <a:r>
              <a:rPr lang="en-US" sz="2400" b="1" dirty="0">
                <a:solidFill>
                  <a:schemeClr val="bg1"/>
                </a:solidFill>
                <a:latin typeface="+mn-lt"/>
              </a:rPr>
              <a:t>WORK ORDERS</a:t>
            </a:r>
            <a:endParaRPr lang="en-US" sz="2400" dirty="0"/>
          </a:p>
        </p:txBody>
      </p:sp>
      <p:sp>
        <p:nvSpPr>
          <p:cNvPr id="2" name="Title 1">
            <a:extLst>
              <a:ext uri="{FF2B5EF4-FFF2-40B4-BE49-F238E27FC236}">
                <a16:creationId xmlns:a16="http://schemas.microsoft.com/office/drawing/2014/main" id="{2867EC6E-010D-3BE6-4031-3926EFBBBCEF}"/>
              </a:ext>
            </a:extLst>
          </p:cNvPr>
          <p:cNvSpPr>
            <a:spLocks noGrp="1"/>
          </p:cNvSpPr>
          <p:nvPr>
            <p:ph type="title"/>
          </p:nvPr>
        </p:nvSpPr>
        <p:spPr>
          <a:xfrm>
            <a:off x="444500" y="542925"/>
            <a:ext cx="11214100" cy="535531"/>
          </a:xfrm>
        </p:spPr>
        <p:txBody>
          <a:bodyPr/>
          <a:lstStyle/>
          <a:p>
            <a:r>
              <a:rPr lang="en-US" dirty="0"/>
              <a:t>Audit View Screen</a:t>
            </a:r>
          </a:p>
        </p:txBody>
      </p:sp>
    </p:spTree>
    <p:extLst>
      <p:ext uri="{BB962C8B-B14F-4D97-AF65-F5344CB8AC3E}">
        <p14:creationId xmlns:p14="http://schemas.microsoft.com/office/powerpoint/2010/main" val="18593679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05E4-0A65-82A2-87A3-A8C1DAB5C753}"/>
              </a:ext>
            </a:extLst>
          </p:cNvPr>
          <p:cNvSpPr>
            <a:spLocks noGrp="1"/>
          </p:cNvSpPr>
          <p:nvPr>
            <p:ph type="title"/>
          </p:nvPr>
        </p:nvSpPr>
        <p:spPr/>
        <p:txBody>
          <a:bodyPr/>
          <a:lstStyle/>
          <a:p>
            <a:r>
              <a:rPr lang="en-US" dirty="0"/>
              <a:t>Audit View Screen</a:t>
            </a:r>
          </a:p>
        </p:txBody>
      </p:sp>
      <p:sp>
        <p:nvSpPr>
          <p:cNvPr id="3" name="Slide Number Placeholder 2">
            <a:extLst>
              <a:ext uri="{FF2B5EF4-FFF2-40B4-BE49-F238E27FC236}">
                <a16:creationId xmlns:a16="http://schemas.microsoft.com/office/drawing/2014/main" id="{F083F4B8-829E-406A-869C-37F122B99F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4" name="Text Placeholder 3">
            <a:extLst>
              <a:ext uri="{FF2B5EF4-FFF2-40B4-BE49-F238E27FC236}">
                <a16:creationId xmlns:a16="http://schemas.microsoft.com/office/drawing/2014/main" id="{9CBB0FAC-3C11-AA1F-C7A3-CB1768CEC488}"/>
              </a:ext>
            </a:extLst>
          </p:cNvPr>
          <p:cNvSpPr>
            <a:spLocks noGrp="1"/>
          </p:cNvSpPr>
          <p:nvPr>
            <p:ph type="body" sz="half" idx="2"/>
          </p:nvPr>
        </p:nvSpPr>
        <p:spPr>
          <a:xfrm>
            <a:off x="443366" y="1444650"/>
            <a:ext cx="3365063" cy="3624656"/>
          </a:xfrm>
        </p:spPr>
        <p:txBody>
          <a:bodyPr>
            <a:normAutofit/>
          </a:bodyPr>
          <a:lstStyle/>
          <a:p>
            <a:r>
              <a:rPr lang="en-US" sz="1800" dirty="0"/>
              <a:t>There are multiple boxes that can display: energy savings, Cost Savings, Materials, and information about the heating and cooling loads.</a:t>
            </a:r>
          </a:p>
          <a:p>
            <a:endParaRPr lang="en-US" sz="1800" dirty="0"/>
          </a:p>
          <a:p>
            <a:r>
              <a:rPr lang="en-US" sz="1800" dirty="0"/>
              <a:t>For the process of creating a work order you will click the “Create Work Orders” button at the bottom right.  This will take you to the “Work Order Create Entry” screen.</a:t>
            </a:r>
          </a:p>
        </p:txBody>
      </p:sp>
      <p:pic>
        <p:nvPicPr>
          <p:cNvPr id="7" name="Content Placeholder 6">
            <a:extLst>
              <a:ext uri="{FF2B5EF4-FFF2-40B4-BE49-F238E27FC236}">
                <a16:creationId xmlns:a16="http://schemas.microsoft.com/office/drawing/2014/main" id="{532F6383-81AF-0AB1-37B7-AA95CCCA395C}"/>
              </a:ext>
            </a:extLst>
          </p:cNvPr>
          <p:cNvPicPr>
            <a:picLocks noGrp="1" noChangeAspect="1"/>
          </p:cNvPicPr>
          <p:nvPr>
            <p:ph idx="1"/>
          </p:nvPr>
        </p:nvPicPr>
        <p:blipFill>
          <a:blip r:embed="rId2"/>
          <a:stretch>
            <a:fillRect/>
          </a:stretch>
        </p:blipFill>
        <p:spPr>
          <a:xfrm>
            <a:off x="4503524" y="898358"/>
            <a:ext cx="7404909" cy="5124642"/>
          </a:xfrm>
        </p:spPr>
      </p:pic>
      <p:sp>
        <p:nvSpPr>
          <p:cNvPr id="8" name="TextBox 7">
            <a:extLst>
              <a:ext uri="{FF2B5EF4-FFF2-40B4-BE49-F238E27FC236}">
                <a16:creationId xmlns:a16="http://schemas.microsoft.com/office/drawing/2014/main" id="{A5C1EDF1-BBE1-9CA9-7C59-F15056D4EF2C}"/>
              </a:ext>
            </a:extLst>
          </p:cNvPr>
          <p:cNvSpPr txBox="1"/>
          <p:nvPr/>
        </p:nvSpPr>
        <p:spPr>
          <a:xfrm>
            <a:off x="245378" y="6230234"/>
            <a:ext cx="6094602" cy="523220"/>
          </a:xfrm>
          <a:prstGeom prst="rect">
            <a:avLst/>
          </a:prstGeom>
          <a:noFill/>
        </p:spPr>
        <p:txBody>
          <a:bodyPr wrap="square">
            <a:spAutoFit/>
          </a:bodyPr>
          <a:lstStyle/>
          <a:p>
            <a:r>
              <a:rPr lang="en-US" sz="2800" b="1" dirty="0">
                <a:solidFill>
                  <a:schemeClr val="bg1"/>
                </a:solidFill>
                <a:latin typeface="+mn-lt"/>
              </a:rPr>
              <a:t>WORK ORDERS</a:t>
            </a:r>
            <a:endParaRPr lang="en-US" sz="2800" dirty="0"/>
          </a:p>
        </p:txBody>
      </p:sp>
    </p:spTree>
    <p:extLst>
      <p:ext uri="{BB962C8B-B14F-4D97-AF65-F5344CB8AC3E}">
        <p14:creationId xmlns:p14="http://schemas.microsoft.com/office/powerpoint/2010/main" val="39826489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372B-4E45-9E4B-304B-7FE1FD4A3F74}"/>
              </a:ext>
            </a:extLst>
          </p:cNvPr>
          <p:cNvSpPr>
            <a:spLocks noGrp="1"/>
          </p:cNvSpPr>
          <p:nvPr>
            <p:ph type="title"/>
          </p:nvPr>
        </p:nvSpPr>
        <p:spPr>
          <a:xfrm>
            <a:off x="444500" y="275159"/>
            <a:ext cx="11214100" cy="535531"/>
          </a:xfrm>
        </p:spPr>
        <p:txBody>
          <a:bodyPr/>
          <a:lstStyle/>
          <a:p>
            <a:r>
              <a:rPr lang="en-US" dirty="0"/>
              <a:t>Work Order Create Entry Screen</a:t>
            </a:r>
          </a:p>
        </p:txBody>
      </p:sp>
      <p:sp>
        <p:nvSpPr>
          <p:cNvPr id="3" name="Slide Number Placeholder 2">
            <a:extLst>
              <a:ext uri="{FF2B5EF4-FFF2-40B4-BE49-F238E27FC236}">
                <a16:creationId xmlns:a16="http://schemas.microsoft.com/office/drawing/2014/main" id="{B752FD5E-FD83-EA97-AA22-33CF291FD3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Text Placeholder 4">
            <a:extLst>
              <a:ext uri="{FF2B5EF4-FFF2-40B4-BE49-F238E27FC236}">
                <a16:creationId xmlns:a16="http://schemas.microsoft.com/office/drawing/2014/main" id="{1B58EBE7-6115-7ED8-26A8-F6F2D2E127C0}"/>
              </a:ext>
            </a:extLst>
          </p:cNvPr>
          <p:cNvSpPr>
            <a:spLocks noGrp="1"/>
          </p:cNvSpPr>
          <p:nvPr>
            <p:ph type="body" sz="half" idx="2"/>
          </p:nvPr>
        </p:nvSpPr>
        <p:spPr>
          <a:xfrm>
            <a:off x="245378" y="1105443"/>
            <a:ext cx="4069948" cy="4984640"/>
          </a:xfrm>
        </p:spPr>
        <p:txBody>
          <a:bodyPr>
            <a:normAutofit/>
          </a:bodyPr>
          <a:lstStyle/>
          <a:p>
            <a:pPr marL="285750" indent="-285750">
              <a:lnSpc>
                <a:spcPts val="1600"/>
              </a:lnSpc>
              <a:buFont typeface="Arial" panose="020B0604020202020204" pitchFamily="34" charset="0"/>
              <a:buChar char="•"/>
            </a:pPr>
            <a:r>
              <a:rPr lang="en-US" sz="1800" dirty="0"/>
              <a:t>Click the Unassigned button at the top left of the screen and the measures will populate the middle screen.</a:t>
            </a:r>
          </a:p>
          <a:p>
            <a:pPr marL="285750" indent="-285750">
              <a:lnSpc>
                <a:spcPts val="1600"/>
              </a:lnSpc>
              <a:buFont typeface="Arial" panose="020B0604020202020204" pitchFamily="34" charset="0"/>
              <a:buChar char="•"/>
            </a:pPr>
            <a:r>
              <a:rPr lang="en-US" sz="1800" dirty="0"/>
              <a:t>Select each measure from the middle of the screen and then select “Crew” or “Vendor” at the bottom left hand of the screen.  Next select the appropriate vendor or crew from the drop-down box. Finally hit the save button after it has been assigned.</a:t>
            </a:r>
          </a:p>
          <a:p>
            <a:pPr marL="285750" indent="-285750">
              <a:lnSpc>
                <a:spcPts val="1600"/>
              </a:lnSpc>
              <a:buFont typeface="Arial" panose="020B0604020202020204" pitchFamily="34" charset="0"/>
              <a:buChar char="•"/>
            </a:pPr>
            <a:r>
              <a:rPr lang="en-US" sz="1800" dirty="0"/>
              <a:t>Complete this process for each line.  The individual lines will disappear from the unassigned screen after you hit save; leaving the remaining measures in the middle of the screen.</a:t>
            </a:r>
          </a:p>
          <a:p>
            <a:pPr marL="285750" indent="-285750">
              <a:lnSpc>
                <a:spcPts val="1600"/>
              </a:lnSpc>
              <a:buFont typeface="Arial" panose="020B0604020202020204" pitchFamily="34" charset="0"/>
              <a:buChar char="•"/>
            </a:pPr>
            <a:r>
              <a:rPr lang="en-US" sz="1800" dirty="0"/>
              <a:t>When this is complete click the “Create Work Orders/Bids” option from the right side of the top tool bar.</a:t>
            </a:r>
          </a:p>
          <a:p>
            <a:pPr marL="285750" indent="-285750">
              <a:lnSpc>
                <a:spcPts val="1600"/>
              </a:lnSpc>
              <a:buFont typeface="Arial" panose="020B0604020202020204" pitchFamily="34" charset="0"/>
              <a:buChar char="•"/>
            </a:pPr>
            <a:r>
              <a:rPr lang="en-US" sz="1800" dirty="0"/>
              <a:t>“Copy for all” button can be used to save time.</a:t>
            </a:r>
          </a:p>
        </p:txBody>
      </p:sp>
      <p:pic>
        <p:nvPicPr>
          <p:cNvPr id="7" name="Picture 6">
            <a:extLst>
              <a:ext uri="{FF2B5EF4-FFF2-40B4-BE49-F238E27FC236}">
                <a16:creationId xmlns:a16="http://schemas.microsoft.com/office/drawing/2014/main" id="{9CFE976D-0FA9-AF49-2E6A-D3CEA7A2D514}"/>
              </a:ext>
            </a:extLst>
          </p:cNvPr>
          <p:cNvPicPr>
            <a:picLocks noChangeAspect="1"/>
          </p:cNvPicPr>
          <p:nvPr/>
        </p:nvPicPr>
        <p:blipFill>
          <a:blip r:embed="rId2"/>
          <a:stretch>
            <a:fillRect/>
          </a:stretch>
        </p:blipFill>
        <p:spPr>
          <a:xfrm>
            <a:off x="4491789" y="844416"/>
            <a:ext cx="7364382" cy="5352094"/>
          </a:xfrm>
          <a:prstGeom prst="rect">
            <a:avLst/>
          </a:prstGeom>
        </p:spPr>
      </p:pic>
      <p:sp>
        <p:nvSpPr>
          <p:cNvPr id="6" name="TextBox 5">
            <a:extLst>
              <a:ext uri="{FF2B5EF4-FFF2-40B4-BE49-F238E27FC236}">
                <a16:creationId xmlns:a16="http://schemas.microsoft.com/office/drawing/2014/main" id="{D433253C-AC24-5E98-ED60-A6E69E387336}"/>
              </a:ext>
            </a:extLst>
          </p:cNvPr>
          <p:cNvSpPr txBox="1"/>
          <p:nvPr/>
        </p:nvSpPr>
        <p:spPr>
          <a:xfrm>
            <a:off x="245378" y="6242768"/>
            <a:ext cx="6094602" cy="523220"/>
          </a:xfrm>
          <a:prstGeom prst="rect">
            <a:avLst/>
          </a:prstGeom>
          <a:noFill/>
        </p:spPr>
        <p:txBody>
          <a:bodyPr wrap="square">
            <a:spAutoFit/>
          </a:bodyPr>
          <a:lstStyle/>
          <a:p>
            <a:r>
              <a:rPr lang="en-US" sz="2800" b="1" dirty="0">
                <a:solidFill>
                  <a:schemeClr val="bg1"/>
                </a:solidFill>
                <a:latin typeface="+mn-lt"/>
              </a:rPr>
              <a:t>WORK ORDERS</a:t>
            </a:r>
            <a:endParaRPr lang="en-US" sz="2800" dirty="0"/>
          </a:p>
        </p:txBody>
      </p:sp>
    </p:spTree>
    <p:extLst>
      <p:ext uri="{BB962C8B-B14F-4D97-AF65-F5344CB8AC3E}">
        <p14:creationId xmlns:p14="http://schemas.microsoft.com/office/powerpoint/2010/main" val="9739429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2B4-09C4-690B-189E-71B8A48AC500}"/>
              </a:ext>
            </a:extLst>
          </p:cNvPr>
          <p:cNvSpPr>
            <a:spLocks noGrp="1"/>
          </p:cNvSpPr>
          <p:nvPr>
            <p:ph type="title"/>
          </p:nvPr>
        </p:nvSpPr>
        <p:spPr/>
        <p:txBody>
          <a:bodyPr/>
          <a:lstStyle/>
          <a:p>
            <a:r>
              <a:rPr lang="en-US" dirty="0">
                <a:latin typeface="+mn-lt"/>
              </a:rPr>
              <a:t>Getting back to the W/O</a:t>
            </a:r>
          </a:p>
        </p:txBody>
      </p:sp>
      <p:sp>
        <p:nvSpPr>
          <p:cNvPr id="3" name="Slide Number Placeholder 2">
            <a:extLst>
              <a:ext uri="{FF2B5EF4-FFF2-40B4-BE49-F238E27FC236}">
                <a16:creationId xmlns:a16="http://schemas.microsoft.com/office/drawing/2014/main" id="{018EAA60-42C7-649B-781E-B831C1F317D0}"/>
              </a:ext>
            </a:extLst>
          </p:cNvPr>
          <p:cNvSpPr>
            <a:spLocks noGrp="1"/>
          </p:cNvSpPr>
          <p:nvPr>
            <p:ph type="sldNum" sz="quarter" idx="12"/>
          </p:nvPr>
        </p:nvSpPr>
        <p:spPr/>
        <p:txBody>
          <a:bodyPr/>
          <a:lstStyle/>
          <a:p>
            <a:fld id="{C263D6C4-4840-40CC-AC84-17E24B3B7BDE}" type="slidenum">
              <a:rPr lang="en-US" noProof="0" smtClean="0"/>
              <a:pPr/>
              <a:t>144</a:t>
            </a:fld>
            <a:endParaRPr lang="en-US" noProof="0" dirty="0"/>
          </a:p>
        </p:txBody>
      </p:sp>
      <p:pic>
        <p:nvPicPr>
          <p:cNvPr id="7" name="Picture Placeholder 6">
            <a:extLst>
              <a:ext uri="{FF2B5EF4-FFF2-40B4-BE49-F238E27FC236}">
                <a16:creationId xmlns:a16="http://schemas.microsoft.com/office/drawing/2014/main" id="{BD0408D3-953B-5F2A-0F7D-0D83911D489E}"/>
              </a:ext>
            </a:extLst>
          </p:cNvPr>
          <p:cNvPicPr>
            <a:picLocks noGrp="1" noChangeAspect="1"/>
          </p:cNvPicPr>
          <p:nvPr>
            <p:ph type="pic" idx="1"/>
          </p:nvPr>
        </p:nvPicPr>
        <p:blipFill rotWithShape="1">
          <a:blip r:embed="rId2"/>
          <a:srcRect t="-1534" b="-445"/>
          <a:stretch/>
        </p:blipFill>
        <p:spPr>
          <a:xfrm>
            <a:off x="4709026" y="320843"/>
            <a:ext cx="7038474" cy="5823283"/>
          </a:xfrm>
        </p:spPr>
      </p:pic>
      <p:sp>
        <p:nvSpPr>
          <p:cNvPr id="5" name="Text Placeholder 4">
            <a:extLst>
              <a:ext uri="{FF2B5EF4-FFF2-40B4-BE49-F238E27FC236}">
                <a16:creationId xmlns:a16="http://schemas.microsoft.com/office/drawing/2014/main" id="{18166A25-307C-9700-1AE2-90BDBDFB074B}"/>
              </a:ext>
            </a:extLst>
          </p:cNvPr>
          <p:cNvSpPr>
            <a:spLocks noGrp="1"/>
          </p:cNvSpPr>
          <p:nvPr>
            <p:ph type="body" sz="half" idx="2"/>
          </p:nvPr>
        </p:nvSpPr>
        <p:spPr>
          <a:xfrm>
            <a:off x="651913" y="2295403"/>
            <a:ext cx="3365063" cy="2267194"/>
          </a:xfrm>
        </p:spPr>
        <p:txBody>
          <a:bodyPr>
            <a:normAutofit fontScale="85000" lnSpcReduction="10000"/>
          </a:bodyPr>
          <a:lstStyle/>
          <a:p>
            <a:pPr marL="285750" indent="-285750">
              <a:buFont typeface="Arial" panose="020B0604020202020204" pitchFamily="34" charset="0"/>
              <a:buChar char="•"/>
            </a:pPr>
            <a:r>
              <a:rPr lang="en-US" sz="2800" dirty="0"/>
              <a:t>If you need to get back to the work order after you have already created it, you can enter the work order screen from the main audit screen.</a:t>
            </a:r>
          </a:p>
        </p:txBody>
      </p:sp>
      <p:sp>
        <p:nvSpPr>
          <p:cNvPr id="8" name="Arrow: Up 7">
            <a:extLst>
              <a:ext uri="{FF2B5EF4-FFF2-40B4-BE49-F238E27FC236}">
                <a16:creationId xmlns:a16="http://schemas.microsoft.com/office/drawing/2014/main" id="{8F26ABB2-89AF-0D13-3C00-99929AB9E0DB}"/>
              </a:ext>
            </a:extLst>
          </p:cNvPr>
          <p:cNvSpPr/>
          <p:nvPr/>
        </p:nvSpPr>
        <p:spPr>
          <a:xfrm>
            <a:off x="9738044" y="3232484"/>
            <a:ext cx="484632" cy="115507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4506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006B69-2A44-B013-1CDB-C4D3C8C6528A}"/>
              </a:ext>
            </a:extLst>
          </p:cNvPr>
          <p:cNvSpPr>
            <a:spLocks noGrp="1"/>
          </p:cNvSpPr>
          <p:nvPr>
            <p:ph type="title"/>
          </p:nvPr>
        </p:nvSpPr>
        <p:spPr>
          <a:xfrm>
            <a:off x="323570" y="560943"/>
            <a:ext cx="11214100" cy="535531"/>
          </a:xfrm>
        </p:spPr>
        <p:txBody>
          <a:bodyPr/>
          <a:lstStyle/>
          <a:p>
            <a:r>
              <a:rPr lang="en-US" dirty="0">
                <a:latin typeface="+mn-lt"/>
              </a:rPr>
              <a:t>Work Order Details Screen</a:t>
            </a:r>
          </a:p>
        </p:txBody>
      </p:sp>
      <p:sp>
        <p:nvSpPr>
          <p:cNvPr id="2" name="Slide Number Placeholder 1">
            <a:extLst>
              <a:ext uri="{FF2B5EF4-FFF2-40B4-BE49-F238E27FC236}">
                <a16:creationId xmlns:a16="http://schemas.microsoft.com/office/drawing/2014/main" id="{844480D3-549B-6982-DFDD-45F55D76BAB3}"/>
              </a:ext>
            </a:extLst>
          </p:cNvPr>
          <p:cNvSpPr>
            <a:spLocks noGrp="1"/>
          </p:cNvSpPr>
          <p:nvPr>
            <p:ph type="sldNum" sz="quarter" idx="12"/>
          </p:nvPr>
        </p:nvSpPr>
        <p:spPr/>
        <p:txBody>
          <a:bodyPr/>
          <a:lstStyle/>
          <a:p>
            <a:r>
              <a:rPr lang="en-US"/>
              <a:t>	</a:t>
            </a:r>
            <a:fld id="{C263D6C4-4840-40CC-AC84-17E24B3B7BDE}" type="slidenum">
              <a:rPr lang="en-US" smtClean="0"/>
              <a:pPr/>
              <a:t>145</a:t>
            </a:fld>
            <a:endParaRPr lang="en-US" noProof="0" dirty="0"/>
          </a:p>
        </p:txBody>
      </p:sp>
      <p:sp>
        <p:nvSpPr>
          <p:cNvPr id="6" name="Text Placeholder 5">
            <a:extLst>
              <a:ext uri="{FF2B5EF4-FFF2-40B4-BE49-F238E27FC236}">
                <a16:creationId xmlns:a16="http://schemas.microsoft.com/office/drawing/2014/main" id="{153B56EB-6469-F0FB-CE70-B9D961A53AFD}"/>
              </a:ext>
            </a:extLst>
          </p:cNvPr>
          <p:cNvSpPr>
            <a:spLocks noGrp="1"/>
          </p:cNvSpPr>
          <p:nvPr>
            <p:ph type="body" sz="half" idx="2"/>
          </p:nvPr>
        </p:nvSpPr>
        <p:spPr>
          <a:xfrm>
            <a:off x="443366" y="1444649"/>
            <a:ext cx="4032381" cy="4651351"/>
          </a:xfrm>
        </p:spPr>
        <p:txBody>
          <a:bodyPr>
            <a:normAutofit lnSpcReduction="10000"/>
          </a:bodyPr>
          <a:lstStyle/>
          <a:p>
            <a:pPr marL="285750" indent="-285750">
              <a:buFont typeface="Arial" panose="020B0604020202020204" pitchFamily="34" charset="0"/>
              <a:buChar char="•"/>
            </a:pPr>
            <a:r>
              <a:rPr lang="en-US" sz="1800" dirty="0"/>
              <a:t>Add and Remove measure buttons</a:t>
            </a:r>
          </a:p>
          <a:p>
            <a:pPr marL="285750" indent="-285750">
              <a:buFont typeface="Arial" panose="020B0604020202020204" pitchFamily="34" charset="0"/>
              <a:buChar char="•"/>
            </a:pPr>
            <a:r>
              <a:rPr kumimoji="0" lang="en-US" altLang="en-US" sz="1800" b="0" i="0" u="none" strike="noStrike" kern="12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rPr>
              <a:t>From here you need to double click on the Work Order measures listed on the lefthand side of the screen.  </a:t>
            </a:r>
          </a:p>
          <a:p>
            <a:pPr marL="285750" indent="-285750">
              <a:buFont typeface="Arial" panose="020B0604020202020204" pitchFamily="34" charset="0"/>
              <a:buChar char="•"/>
            </a:pPr>
            <a:r>
              <a:rPr kumimoji="0" lang="en-US" altLang="en-US" sz="1800" b="0" i="0" u="none" strike="noStrike" kern="12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rPr>
              <a:t>They will Populate the top righthand field</a:t>
            </a:r>
          </a:p>
          <a:p>
            <a:pPr marL="285750" indent="-285750">
              <a:buFont typeface="Arial" panose="020B0604020202020204" pitchFamily="34" charset="0"/>
              <a:buChar char="•"/>
            </a:pPr>
            <a:r>
              <a:rPr kumimoji="0" lang="en-US" altLang="en-US" sz="1800" b="0" i="0" u="none" strike="noStrike" kern="12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rPr>
              <a:t>The “Estimate” of the total cost of the Weatherization will auto populate in the “Estimate” field.  </a:t>
            </a:r>
          </a:p>
          <a:p>
            <a:pPr marL="285750" indent="-285750">
              <a:buFont typeface="Arial" panose="020B0604020202020204" pitchFamily="34" charset="0"/>
              <a:buChar char="•"/>
            </a:pPr>
            <a:r>
              <a:rPr lang="en-US" sz="1800" dirty="0">
                <a:solidFill>
                  <a:prstClr val="white"/>
                </a:solidFill>
                <a:cs typeface="Times New Roman" panose="02020603050405020304" pitchFamily="18" charset="0"/>
              </a:rPr>
              <a:t>Work Order notes will print general notes for the Work Order. </a:t>
            </a:r>
            <a:r>
              <a:rPr lang="en-US" sz="1800" dirty="0" err="1">
                <a:solidFill>
                  <a:prstClr val="white"/>
                </a:solidFill>
                <a:cs typeface="Times New Roman" panose="02020603050405020304" pitchFamily="18" charset="0"/>
              </a:rPr>
              <a:t>Ie</a:t>
            </a:r>
            <a:r>
              <a:rPr lang="en-US" sz="1800" dirty="0">
                <a:solidFill>
                  <a:prstClr val="white"/>
                </a:solidFill>
                <a:cs typeface="Times New Roman" panose="02020603050405020304" pitchFamily="18" charset="0"/>
              </a:rPr>
              <a:t>…”Dog in yard”</a:t>
            </a:r>
          </a:p>
          <a:p>
            <a:pPr marL="285750" indent="-285750">
              <a:buFont typeface="Arial" panose="020B0604020202020204" pitchFamily="34" charset="0"/>
              <a:buChar char="•"/>
            </a:pPr>
            <a:r>
              <a:rPr kumimoji="0" lang="en-US" sz="1800" b="0" i="0" u="none" strike="noStrike" kern="1200" cap="none" spc="0" normalizeH="0" baseline="0" noProof="0" dirty="0">
                <a:ln>
                  <a:noFill/>
                </a:ln>
                <a:solidFill>
                  <a:prstClr val="white"/>
                </a:solidFill>
                <a:effectLst/>
                <a:uLnTx/>
                <a:uFillTx/>
                <a:ea typeface="+mn-ea"/>
                <a:cs typeface="Times New Roman" panose="02020603050405020304" pitchFamily="18" charset="0"/>
              </a:rPr>
              <a:t>Measure Notes will print a note on a specific measure. </a:t>
            </a:r>
            <a:r>
              <a:rPr lang="en-US" sz="1800" dirty="0" err="1">
                <a:solidFill>
                  <a:prstClr val="white"/>
                </a:solidFill>
                <a:cs typeface="Times New Roman" panose="02020603050405020304" pitchFamily="18" charset="0"/>
              </a:rPr>
              <a:t>Ie</a:t>
            </a:r>
            <a:r>
              <a:rPr lang="en-US" sz="1800" dirty="0">
                <a:solidFill>
                  <a:prstClr val="white"/>
                </a:solidFill>
                <a:cs typeface="Times New Roman" panose="02020603050405020304" pitchFamily="18" charset="0"/>
              </a:rPr>
              <a:t>…”chrome color for shower head”</a:t>
            </a:r>
          </a:p>
          <a:p>
            <a:pPr marL="285750" indent="-285750">
              <a:buFont typeface="Arial" panose="020B0604020202020204" pitchFamily="34" charset="0"/>
              <a:buChar char="•"/>
            </a:pPr>
            <a:r>
              <a:rPr kumimoji="0" lang="en-US" sz="1800" b="0" i="0" u="none" strike="noStrike" kern="1200" cap="none" spc="0" normalizeH="0" baseline="0" noProof="0" dirty="0">
                <a:ln>
                  <a:noFill/>
                </a:ln>
                <a:solidFill>
                  <a:prstClr val="white"/>
                </a:solidFill>
                <a:effectLst/>
                <a:uLnTx/>
                <a:uFillTx/>
                <a:ea typeface="+mn-ea"/>
                <a:cs typeface="Times New Roman" panose="02020603050405020304" pitchFamily="18" charset="0"/>
              </a:rPr>
              <a:t>Start date/end date for tracking.</a:t>
            </a:r>
            <a:endParaRPr kumimoji="0" lang="en-US" sz="1800" b="0" i="0" u="none" strike="noStrike" kern="1200" cap="none" spc="0" normalizeH="0" baseline="0" noProof="0" dirty="0">
              <a:ln>
                <a:noFill/>
              </a:ln>
              <a:solidFill>
                <a:prstClr val="white"/>
              </a:solidFill>
              <a:effectLst/>
              <a:uLnTx/>
              <a:uFillTx/>
              <a:ea typeface="+mn-ea"/>
              <a:cs typeface="+mn-cs"/>
            </a:endParaRPr>
          </a:p>
          <a:p>
            <a:pPr marL="285750" indent="-285750">
              <a:buFont typeface="Arial" panose="020B0604020202020204" pitchFamily="34" charset="0"/>
              <a:buChar char="•"/>
            </a:pPr>
            <a:endParaRPr lang="en-US" dirty="0"/>
          </a:p>
        </p:txBody>
      </p:sp>
      <p:pic>
        <p:nvPicPr>
          <p:cNvPr id="8" name="Content Placeholder 7">
            <a:extLst>
              <a:ext uri="{FF2B5EF4-FFF2-40B4-BE49-F238E27FC236}">
                <a16:creationId xmlns:a16="http://schemas.microsoft.com/office/drawing/2014/main" id="{53C4F27F-4EDE-803E-4409-B2EEB84C9BFD}"/>
              </a:ext>
            </a:extLst>
          </p:cNvPr>
          <p:cNvPicPr>
            <a:picLocks noGrp="1" noChangeAspect="1"/>
          </p:cNvPicPr>
          <p:nvPr>
            <p:ph idx="1"/>
          </p:nvPr>
        </p:nvPicPr>
        <p:blipFill>
          <a:blip r:embed="rId2"/>
          <a:stretch>
            <a:fillRect/>
          </a:stretch>
        </p:blipFill>
        <p:spPr>
          <a:xfrm>
            <a:off x="4844715" y="711207"/>
            <a:ext cx="7160803" cy="5585850"/>
          </a:xfrm>
        </p:spPr>
      </p:pic>
      <p:sp>
        <p:nvSpPr>
          <p:cNvPr id="9" name="Arrow: Left 8">
            <a:extLst>
              <a:ext uri="{FF2B5EF4-FFF2-40B4-BE49-F238E27FC236}">
                <a16:creationId xmlns:a16="http://schemas.microsoft.com/office/drawing/2014/main" id="{AD849714-A112-FDFB-888C-E5B50C3A9936}"/>
              </a:ext>
            </a:extLst>
          </p:cNvPr>
          <p:cNvSpPr/>
          <p:nvPr/>
        </p:nvSpPr>
        <p:spPr>
          <a:xfrm>
            <a:off x="6722844" y="1687780"/>
            <a:ext cx="1022843" cy="68878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6F036FC-23B9-B997-DE87-E29274CF0953}"/>
              </a:ext>
            </a:extLst>
          </p:cNvPr>
          <p:cNvSpPr/>
          <p:nvPr/>
        </p:nvSpPr>
        <p:spPr>
          <a:xfrm>
            <a:off x="7924530" y="2938097"/>
            <a:ext cx="570941" cy="758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2BC5C06-EE64-84A2-8701-B545CA890E51}"/>
              </a:ext>
            </a:extLst>
          </p:cNvPr>
          <p:cNvSpPr/>
          <p:nvPr/>
        </p:nvSpPr>
        <p:spPr>
          <a:xfrm>
            <a:off x="10966729" y="2938097"/>
            <a:ext cx="570941" cy="758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9007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5B2E82-E5ED-C6B6-C22F-9D093EF978E7}"/>
              </a:ext>
            </a:extLst>
          </p:cNvPr>
          <p:cNvSpPr>
            <a:spLocks noGrp="1"/>
          </p:cNvSpPr>
          <p:nvPr>
            <p:ph type="title"/>
          </p:nvPr>
        </p:nvSpPr>
        <p:spPr>
          <a:xfrm>
            <a:off x="444500" y="571192"/>
            <a:ext cx="11214100" cy="535531"/>
          </a:xfrm>
        </p:spPr>
        <p:txBody>
          <a:bodyPr/>
          <a:lstStyle/>
          <a:p>
            <a:r>
              <a:rPr lang="en-US" dirty="0">
                <a:latin typeface="+mn-lt"/>
              </a:rPr>
              <a:t>Work Order Details…Continued</a:t>
            </a:r>
          </a:p>
        </p:txBody>
      </p:sp>
      <p:sp>
        <p:nvSpPr>
          <p:cNvPr id="2" name="Slide Number Placeholder 1">
            <a:extLst>
              <a:ext uri="{FF2B5EF4-FFF2-40B4-BE49-F238E27FC236}">
                <a16:creationId xmlns:a16="http://schemas.microsoft.com/office/drawing/2014/main" id="{3189B8DF-8DE1-E5B5-0CED-00CA83B9DDD0}"/>
              </a:ext>
            </a:extLst>
          </p:cNvPr>
          <p:cNvSpPr>
            <a:spLocks noGrp="1"/>
          </p:cNvSpPr>
          <p:nvPr>
            <p:ph type="sldNum" sz="quarter" idx="12"/>
          </p:nvPr>
        </p:nvSpPr>
        <p:spPr/>
        <p:txBody>
          <a:bodyPr/>
          <a:lstStyle/>
          <a:p>
            <a:r>
              <a:rPr lang="en-US"/>
              <a:t>	</a:t>
            </a:r>
            <a:fld id="{C263D6C4-4840-40CC-AC84-17E24B3B7BDE}" type="slidenum">
              <a:rPr lang="en-US" smtClean="0"/>
              <a:pPr/>
              <a:t>146</a:t>
            </a:fld>
            <a:endParaRPr lang="en-US" noProof="0" dirty="0"/>
          </a:p>
        </p:txBody>
      </p:sp>
      <p:sp>
        <p:nvSpPr>
          <p:cNvPr id="5" name="Text Placeholder 4">
            <a:extLst>
              <a:ext uri="{FF2B5EF4-FFF2-40B4-BE49-F238E27FC236}">
                <a16:creationId xmlns:a16="http://schemas.microsoft.com/office/drawing/2014/main" id="{CA63A2E6-05A3-4BFE-C753-6D36C60CB554}"/>
              </a:ext>
            </a:extLst>
          </p:cNvPr>
          <p:cNvSpPr>
            <a:spLocks noGrp="1"/>
          </p:cNvSpPr>
          <p:nvPr>
            <p:ph type="body" sz="half" idx="2"/>
          </p:nvPr>
        </p:nvSpPr>
        <p:spPr>
          <a:xfrm>
            <a:off x="443366" y="1444649"/>
            <a:ext cx="4064466" cy="3031097"/>
          </a:xfrm>
        </p:spPr>
        <p:txBody>
          <a:bodyPr>
            <a:normAutofit/>
          </a:bodyPr>
          <a:lstStyle/>
          <a:p>
            <a:pPr marL="285750" indent="-285750">
              <a:buFont typeface="Arial" panose="020B0604020202020204" pitchFamily="34" charset="0"/>
              <a:buChar char="•"/>
            </a:pPr>
            <a:r>
              <a:rPr lang="en-US" sz="2000" dirty="0"/>
              <a:t>Click the Print button to create a hard copy.</a:t>
            </a:r>
          </a:p>
          <a:p>
            <a:pPr marL="285750" indent="-285750">
              <a:buFont typeface="Arial" panose="020B0604020202020204" pitchFamily="34" charset="0"/>
              <a:buChar char="•"/>
            </a:pPr>
            <a:r>
              <a:rPr lang="en-US" sz="2000" dirty="0"/>
              <a:t>New addition not yet added, but should be available for July 1 start.  On the bottom of this screen will be an option to add the cost per measure without going into the detailed portion of this process.</a:t>
            </a:r>
          </a:p>
        </p:txBody>
      </p:sp>
      <p:pic>
        <p:nvPicPr>
          <p:cNvPr id="10" name="Content Placeholder 9">
            <a:extLst>
              <a:ext uri="{FF2B5EF4-FFF2-40B4-BE49-F238E27FC236}">
                <a16:creationId xmlns:a16="http://schemas.microsoft.com/office/drawing/2014/main" id="{80985023-46EE-4924-B92F-74351762CE0F}"/>
              </a:ext>
            </a:extLst>
          </p:cNvPr>
          <p:cNvPicPr>
            <a:picLocks noGrp="1" noChangeAspect="1"/>
          </p:cNvPicPr>
          <p:nvPr>
            <p:ph idx="1"/>
          </p:nvPr>
        </p:nvPicPr>
        <p:blipFill>
          <a:blip r:embed="rId2"/>
          <a:stretch>
            <a:fillRect/>
          </a:stretch>
        </p:blipFill>
        <p:spPr>
          <a:xfrm>
            <a:off x="4861833" y="1106723"/>
            <a:ext cx="6886801" cy="5254929"/>
          </a:xfrm>
        </p:spPr>
      </p:pic>
    </p:spTree>
    <p:extLst>
      <p:ext uri="{BB962C8B-B14F-4D97-AF65-F5344CB8AC3E}">
        <p14:creationId xmlns:p14="http://schemas.microsoft.com/office/powerpoint/2010/main" val="18372920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17DD79-11C7-64EB-1FA7-A58A0F4474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ade Gothic LT Pro" panose="020B0503040303020004" pitchFamily="34" charset="0"/>
                <a:ea typeface="+mn-ea"/>
                <a:cs typeface="+mn-cs"/>
              </a:rPr>
              <a:t>	</a:t>
            </a: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pic>
        <p:nvPicPr>
          <p:cNvPr id="4097" name="Picture 12">
            <a:extLst>
              <a:ext uri="{FF2B5EF4-FFF2-40B4-BE49-F238E27FC236}">
                <a16:creationId xmlns:a16="http://schemas.microsoft.com/office/drawing/2014/main" id="{63BEA886-4A16-B14D-B864-5C01E012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351" y="881886"/>
            <a:ext cx="8133271" cy="54331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19B2D0-C004-F2FE-B44C-E36BFA2E153E}"/>
              </a:ext>
            </a:extLst>
          </p:cNvPr>
          <p:cNvSpPr>
            <a:spLocks noChangeArrowheads="1"/>
          </p:cNvSpPr>
          <p:nvPr/>
        </p:nvSpPr>
        <p:spPr bwMode="auto">
          <a:xfrm>
            <a:off x="1" y="303311"/>
            <a:ext cx="457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414DE8F-2E67-3F8C-BB03-4F52BF040778}"/>
              </a:ext>
            </a:extLst>
          </p:cNvPr>
          <p:cNvSpPr/>
          <p:nvPr/>
        </p:nvSpPr>
        <p:spPr>
          <a:xfrm>
            <a:off x="245378" y="1831842"/>
            <a:ext cx="3358823" cy="1725712"/>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Press “New” on the tool bar to input information addressing each measure such as: Measure Stage, Measure Status, Measure Notes, Images of the measure.</a:t>
            </a:r>
            <a:endParaRPr kumimoji="0" lang="en-US" altLang="en-US"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E8064E7-9B81-C361-8DDF-078562C664B8}"/>
              </a:ext>
            </a:extLst>
          </p:cNvPr>
          <p:cNvSpPr/>
          <p:nvPr/>
        </p:nvSpPr>
        <p:spPr>
          <a:xfrm>
            <a:off x="245378" y="3850986"/>
            <a:ext cx="3955773" cy="2153326"/>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On the bottom half of this screen, you can enter information about how you will charge for the work to be completed using the Task, Material, labor, and/or use the “other” option associated with the measure.</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0E763FC1-F0F2-803B-4D7D-54CBA8A9FE31}"/>
              </a:ext>
            </a:extLst>
          </p:cNvPr>
          <p:cNvSpPr/>
          <p:nvPr/>
        </p:nvSpPr>
        <p:spPr>
          <a:xfrm>
            <a:off x="4586436" y="3958729"/>
            <a:ext cx="484632" cy="978408"/>
          </a:xfrm>
          <a:prstGeom prst="downArrow">
            <a:avLst/>
          </a:prstGeom>
          <a:ln>
            <a:solidFill>
              <a:schemeClr val="tx1"/>
            </a:solidFill>
          </a:ln>
          <a:effectLst>
            <a:glow rad="101600">
              <a:schemeClr val="tx2">
                <a:lumMod val="5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B89E39B-6F3C-B19C-6CB1-3543C40E56C8}"/>
              </a:ext>
            </a:extLst>
          </p:cNvPr>
          <p:cNvSpPr txBox="1"/>
          <p:nvPr/>
        </p:nvSpPr>
        <p:spPr>
          <a:xfrm>
            <a:off x="245378" y="6230234"/>
            <a:ext cx="6094602" cy="523220"/>
          </a:xfrm>
          <a:prstGeom prst="rect">
            <a:avLst/>
          </a:prstGeom>
          <a:noFill/>
        </p:spPr>
        <p:txBody>
          <a:bodyPr wrap="square">
            <a:spAutoFit/>
          </a:bodyPr>
          <a:lstStyle/>
          <a:p>
            <a:r>
              <a:rPr lang="en-US" sz="2800" b="1" dirty="0">
                <a:solidFill>
                  <a:schemeClr val="bg1"/>
                </a:solidFill>
                <a:latin typeface="+mn-lt"/>
              </a:rPr>
              <a:t>WORK ORDERS</a:t>
            </a:r>
            <a:endParaRPr lang="en-US" sz="2800" dirty="0"/>
          </a:p>
        </p:txBody>
      </p:sp>
      <p:sp>
        <p:nvSpPr>
          <p:cNvPr id="7" name="Title 2">
            <a:extLst>
              <a:ext uri="{FF2B5EF4-FFF2-40B4-BE49-F238E27FC236}">
                <a16:creationId xmlns:a16="http://schemas.microsoft.com/office/drawing/2014/main" id="{1D7E333D-B34D-47CF-1BFE-FFDC1113F23E}"/>
              </a:ext>
            </a:extLst>
          </p:cNvPr>
          <p:cNvSpPr txBox="1">
            <a:spLocks/>
          </p:cNvSpPr>
          <p:nvPr/>
        </p:nvSpPr>
        <p:spPr>
          <a:xfrm>
            <a:off x="488950" y="349344"/>
            <a:ext cx="11214100" cy="535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Work Order Details…Continued</a:t>
            </a:r>
          </a:p>
        </p:txBody>
      </p:sp>
      <p:sp>
        <p:nvSpPr>
          <p:cNvPr id="3" name="Arrow: Right 2">
            <a:extLst>
              <a:ext uri="{FF2B5EF4-FFF2-40B4-BE49-F238E27FC236}">
                <a16:creationId xmlns:a16="http://schemas.microsoft.com/office/drawing/2014/main" id="{86810DE7-55B3-E028-03D5-BD3FD1609ABC}"/>
              </a:ext>
            </a:extLst>
          </p:cNvPr>
          <p:cNvSpPr/>
          <p:nvPr/>
        </p:nvSpPr>
        <p:spPr>
          <a:xfrm>
            <a:off x="2827264" y="1126013"/>
            <a:ext cx="930830" cy="576829"/>
          </a:xfrm>
          <a:prstGeom prst="rightArrow">
            <a:avLst>
              <a:gd name="adj1" fmla="val 42451"/>
              <a:gd name="adj2" fmla="val 50000"/>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773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408C0A-8619-0486-4C57-FD3C0CDEE1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ade Gothic LT Pro" panose="020B0503040303020004" pitchFamily="34" charset="0"/>
                <a:ea typeface="+mn-ea"/>
                <a:cs typeface="+mn-cs"/>
              </a:rPr>
              <a:t>	</a:t>
            </a: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47960C92-B217-809C-FE9D-791F735026FA}"/>
              </a:ext>
            </a:extLst>
          </p:cNvPr>
          <p:cNvPicPr>
            <a:picLocks noChangeAspect="1"/>
          </p:cNvPicPr>
          <p:nvPr/>
        </p:nvPicPr>
        <p:blipFill>
          <a:blip r:embed="rId2"/>
          <a:stretch>
            <a:fillRect/>
          </a:stretch>
        </p:blipFill>
        <p:spPr>
          <a:xfrm>
            <a:off x="216023" y="652371"/>
            <a:ext cx="6718760" cy="5264735"/>
          </a:xfrm>
          <a:prstGeom prst="rect">
            <a:avLst/>
          </a:prstGeom>
        </p:spPr>
      </p:pic>
      <p:sp>
        <p:nvSpPr>
          <p:cNvPr id="4" name="Arrow: Down 3">
            <a:extLst>
              <a:ext uri="{FF2B5EF4-FFF2-40B4-BE49-F238E27FC236}">
                <a16:creationId xmlns:a16="http://schemas.microsoft.com/office/drawing/2014/main" id="{2F3908E8-C162-1B5B-56E2-A0A44DE365EF}"/>
              </a:ext>
            </a:extLst>
          </p:cNvPr>
          <p:cNvSpPr/>
          <p:nvPr/>
        </p:nvSpPr>
        <p:spPr>
          <a:xfrm>
            <a:off x="692458" y="3284739"/>
            <a:ext cx="821495" cy="1289408"/>
          </a:xfrm>
          <a:prstGeom prst="downArrow">
            <a:avLst>
              <a:gd name="adj1" fmla="val 53932"/>
              <a:gd name="adj2" fmla="val 50000"/>
            </a:avLst>
          </a:prstGeom>
          <a:effectLst>
            <a:glow rad="101600">
              <a:schemeClr val="bg2">
                <a:lumMod val="1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23BC9210-E5DC-DE9C-3A1C-C4BAD65BA6BF}"/>
              </a:ext>
            </a:extLst>
          </p:cNvPr>
          <p:cNvSpPr/>
          <p:nvPr/>
        </p:nvSpPr>
        <p:spPr>
          <a:xfrm>
            <a:off x="4842686" y="3861763"/>
            <a:ext cx="614510" cy="1041842"/>
          </a:xfrm>
          <a:prstGeom prst="downArrow">
            <a:avLst/>
          </a:prstGeom>
          <a:effectLst>
            <a:glow rad="101600">
              <a:schemeClr val="bg2">
                <a:lumMod val="1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B0BE0F9D-1DD4-FD6C-4DAE-661E3DA12A34}"/>
              </a:ext>
            </a:extLst>
          </p:cNvPr>
          <p:cNvSpPr/>
          <p:nvPr/>
        </p:nvSpPr>
        <p:spPr>
          <a:xfrm>
            <a:off x="6734805" y="251363"/>
            <a:ext cx="5241172" cy="3954013"/>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j-lt"/>
                <a:ea typeface="Calibri" panose="020F0502020204030204" pitchFamily="34" charset="0"/>
                <a:cs typeface="Times New Roman" panose="02020603050405020304" pitchFamily="18" charset="0"/>
              </a:rPr>
              <a:t>On the bottom half of this screen, you can enter information about how you will charge for the work to be completed using the Task, Material, labor, and/or use the “other” option associated with the measure.  This is where you decide between entering the cost for the work to be completed as either a task plus material based, or labor based, or Other based charge.  If you decide to enter a task based plus materials-based charge; you will first choose “Task” and add a description of the work using the search function and select a funding source.  Next you will select “Material” and add the “Qty”, “Unit”, and “Cost”.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j-lt"/>
                <a:ea typeface="Calibri" panose="020F0502020204030204" pitchFamily="34" charset="0"/>
                <a:cs typeface="Times New Roman" panose="02020603050405020304" pitchFamily="18" charset="0"/>
              </a:rPr>
              <a:t>If you choose to enter the charge as a Labor based charge you will select “Labor” and add a description, Funding source, the Quantity of materials, the unit for the materials, and the Cost.  If you choose “Other” you will select “Other” and add a description, a funding source, a quantity, a unit for the quantity, and a cost per unit.</a:t>
            </a:r>
          </a:p>
        </p:txBody>
      </p:sp>
      <p:sp>
        <p:nvSpPr>
          <p:cNvPr id="8" name="Rectangle: Rounded Corners 7">
            <a:extLst>
              <a:ext uri="{FF2B5EF4-FFF2-40B4-BE49-F238E27FC236}">
                <a16:creationId xmlns:a16="http://schemas.microsoft.com/office/drawing/2014/main" id="{13CA7833-1F87-95A3-0D0F-A722B5369863}"/>
              </a:ext>
            </a:extLst>
          </p:cNvPr>
          <p:cNvSpPr/>
          <p:nvPr/>
        </p:nvSpPr>
        <p:spPr>
          <a:xfrm>
            <a:off x="7170821" y="4382684"/>
            <a:ext cx="4805156" cy="2120208"/>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If at any time you want to erase the information you have entered, you can hit the “Delete” button.  A Green box will appear titled “Confirm Delete” hit yes.  The measure will not be deleted from the Work Order, but all the changes you have entered will be erased and you can start over.  The information that was calculated in the “Actual” box will stay, but will be replaced when new information is added and saved.</a:t>
            </a:r>
          </a:p>
        </p:txBody>
      </p:sp>
      <p:sp>
        <p:nvSpPr>
          <p:cNvPr id="9" name="Arrow: Down 8">
            <a:extLst>
              <a:ext uri="{FF2B5EF4-FFF2-40B4-BE49-F238E27FC236}">
                <a16:creationId xmlns:a16="http://schemas.microsoft.com/office/drawing/2014/main" id="{CE048F52-0D96-D390-B8FD-59399BD5BACF}"/>
              </a:ext>
            </a:extLst>
          </p:cNvPr>
          <p:cNvSpPr/>
          <p:nvPr/>
        </p:nvSpPr>
        <p:spPr>
          <a:xfrm rot="5400000">
            <a:off x="3168159" y="711951"/>
            <a:ext cx="614510" cy="1041842"/>
          </a:xfrm>
          <a:prstGeom prst="downArrow">
            <a:avLst/>
          </a:prstGeom>
          <a:effectLst>
            <a:glow rad="101600">
              <a:schemeClr val="bg2">
                <a:lumMod val="1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9D3295A-53F6-0965-622A-D76A5F545646}"/>
              </a:ext>
            </a:extLst>
          </p:cNvPr>
          <p:cNvSpPr txBox="1"/>
          <p:nvPr/>
        </p:nvSpPr>
        <p:spPr>
          <a:xfrm>
            <a:off x="216023" y="6241282"/>
            <a:ext cx="6094602" cy="523220"/>
          </a:xfrm>
          <a:prstGeom prst="rect">
            <a:avLst/>
          </a:prstGeom>
          <a:noFill/>
        </p:spPr>
        <p:txBody>
          <a:bodyPr wrap="square">
            <a:spAutoFit/>
          </a:bodyPr>
          <a:lstStyle/>
          <a:p>
            <a:r>
              <a:rPr lang="en-US" sz="2800" b="1" dirty="0">
                <a:solidFill>
                  <a:schemeClr val="bg1"/>
                </a:solidFill>
                <a:latin typeface="+mn-lt"/>
              </a:rPr>
              <a:t>WORK ORDERS</a:t>
            </a:r>
            <a:endParaRPr lang="en-US" sz="2800" dirty="0"/>
          </a:p>
        </p:txBody>
      </p:sp>
    </p:spTree>
    <p:extLst>
      <p:ext uri="{BB962C8B-B14F-4D97-AF65-F5344CB8AC3E}">
        <p14:creationId xmlns:p14="http://schemas.microsoft.com/office/powerpoint/2010/main" val="147992131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0DE302-5C2C-6224-09A8-9A90B61EA1FC}"/>
              </a:ext>
            </a:extLst>
          </p:cNvPr>
          <p:cNvSpPr>
            <a:spLocks noGrp="1"/>
          </p:cNvSpPr>
          <p:nvPr>
            <p:ph type="title"/>
          </p:nvPr>
        </p:nvSpPr>
        <p:spPr>
          <a:xfrm>
            <a:off x="444500" y="560975"/>
            <a:ext cx="11214100" cy="535531"/>
          </a:xfrm>
        </p:spPr>
        <p:txBody>
          <a:bodyPr/>
          <a:lstStyle/>
          <a:p>
            <a:r>
              <a:rPr lang="en-US" dirty="0">
                <a:latin typeface="+mn-lt"/>
              </a:rPr>
              <a:t>Work Order Quick Lookup</a:t>
            </a:r>
          </a:p>
        </p:txBody>
      </p:sp>
      <p:sp>
        <p:nvSpPr>
          <p:cNvPr id="2" name="Slide Number Placeholder 1">
            <a:extLst>
              <a:ext uri="{FF2B5EF4-FFF2-40B4-BE49-F238E27FC236}">
                <a16:creationId xmlns:a16="http://schemas.microsoft.com/office/drawing/2014/main" id="{F884F941-2B5A-0E32-2D53-CA9A37B3314E}"/>
              </a:ext>
            </a:extLst>
          </p:cNvPr>
          <p:cNvSpPr>
            <a:spLocks noGrp="1"/>
          </p:cNvSpPr>
          <p:nvPr>
            <p:ph type="sldNum" sz="quarter" idx="12"/>
          </p:nvPr>
        </p:nvSpPr>
        <p:spPr/>
        <p:txBody>
          <a:bodyPr/>
          <a:lstStyle/>
          <a:p>
            <a:r>
              <a:rPr lang="en-US"/>
              <a:t>	</a:t>
            </a:r>
            <a:fld id="{C263D6C4-4840-40CC-AC84-17E24B3B7BDE}" type="slidenum">
              <a:rPr lang="en-US" smtClean="0"/>
              <a:pPr/>
              <a:t>149</a:t>
            </a:fld>
            <a:endParaRPr lang="en-US" noProof="0" dirty="0"/>
          </a:p>
        </p:txBody>
      </p:sp>
      <p:sp>
        <p:nvSpPr>
          <p:cNvPr id="5" name="Text Placeholder 4">
            <a:extLst>
              <a:ext uri="{FF2B5EF4-FFF2-40B4-BE49-F238E27FC236}">
                <a16:creationId xmlns:a16="http://schemas.microsoft.com/office/drawing/2014/main" id="{6DC55BEE-6F85-3675-98AE-4E6CAD1F5C7F}"/>
              </a:ext>
            </a:extLst>
          </p:cNvPr>
          <p:cNvSpPr>
            <a:spLocks noGrp="1"/>
          </p:cNvSpPr>
          <p:nvPr>
            <p:ph type="body" sz="half" idx="2"/>
          </p:nvPr>
        </p:nvSpPr>
        <p:spPr>
          <a:xfrm>
            <a:off x="444500" y="2140425"/>
            <a:ext cx="3806658" cy="3112679"/>
          </a:xfrm>
        </p:spPr>
        <p:txBody>
          <a:bodyPr>
            <a:normAutofit/>
          </a:bodyPr>
          <a:lstStyle/>
          <a:p>
            <a:pPr marL="285750" indent="-285750">
              <a:buFont typeface="Arial" panose="020B0604020202020204" pitchFamily="34" charset="0"/>
              <a:buChar char="•"/>
            </a:pPr>
            <a:r>
              <a:rPr lang="en-US" sz="1800" dirty="0"/>
              <a:t>Items in search area include SWS codes that will print on work order.</a:t>
            </a:r>
          </a:p>
          <a:p>
            <a:pPr marL="285750" indent="-285750">
              <a:buFont typeface="Arial" panose="020B0604020202020204" pitchFamily="34" charset="0"/>
              <a:buChar char="•"/>
            </a:pPr>
            <a:r>
              <a:rPr lang="en-US" sz="1800" dirty="0"/>
              <a:t>Search function now can search any  word in the description.  I.e., you no longer have to type install as the first word to bring up install ceiling fan.  You can type “fan” and choose from a better selection of options.</a:t>
            </a:r>
          </a:p>
        </p:txBody>
      </p:sp>
      <p:pic>
        <p:nvPicPr>
          <p:cNvPr id="7" name="Content Placeholder 6">
            <a:extLst>
              <a:ext uri="{FF2B5EF4-FFF2-40B4-BE49-F238E27FC236}">
                <a16:creationId xmlns:a16="http://schemas.microsoft.com/office/drawing/2014/main" id="{22EE9A93-31A1-7035-28B7-67DE7C1D670F}"/>
              </a:ext>
            </a:extLst>
          </p:cNvPr>
          <p:cNvPicPr>
            <a:picLocks noGrp="1" noChangeAspect="1"/>
          </p:cNvPicPr>
          <p:nvPr>
            <p:ph idx="1"/>
          </p:nvPr>
        </p:nvPicPr>
        <p:blipFill>
          <a:blip r:embed="rId2"/>
          <a:stretch>
            <a:fillRect/>
          </a:stretch>
        </p:blipFill>
        <p:spPr>
          <a:xfrm>
            <a:off x="4698206" y="1193571"/>
            <a:ext cx="7049294" cy="5236619"/>
          </a:xfrm>
          <a:ln>
            <a:solidFill>
              <a:schemeClr val="bg1"/>
            </a:solidFill>
          </a:ln>
        </p:spPr>
      </p:pic>
    </p:spTree>
    <p:extLst>
      <p:ext uri="{BB962C8B-B14F-4D97-AF65-F5344CB8AC3E}">
        <p14:creationId xmlns:p14="http://schemas.microsoft.com/office/powerpoint/2010/main" val="280913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BB36032-AC6D-7F31-4133-538D609F4439}"/>
              </a:ext>
            </a:extLst>
          </p:cNvPr>
          <p:cNvSpPr/>
          <p:nvPr/>
        </p:nvSpPr>
        <p:spPr>
          <a:xfrm>
            <a:off x="8262481" y="2018020"/>
            <a:ext cx="3358781" cy="395665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DC10768-D71A-6B97-B16C-8F2940BEBE08}"/>
              </a:ext>
            </a:extLst>
          </p:cNvPr>
          <p:cNvSpPr>
            <a:spLocks noGrp="1"/>
          </p:cNvSpPr>
          <p:nvPr>
            <p:ph type="sldNum" sz="quarter" idx="12"/>
          </p:nvPr>
        </p:nvSpPr>
        <p:spPr/>
        <p:txBody>
          <a:bodyPr/>
          <a:lstStyle/>
          <a:p>
            <a:fld id="{C263D6C4-4840-40CC-AC84-17E24B3B7BDE}" type="slidenum">
              <a:rPr lang="en-US" noProof="0" smtClean="0"/>
              <a:pPr/>
              <a:t>15</a:t>
            </a:fld>
            <a:endParaRPr lang="en-US" noProof="0" dirty="0"/>
          </a:p>
        </p:txBody>
      </p:sp>
      <p:pic>
        <p:nvPicPr>
          <p:cNvPr id="7" name="Picture 6">
            <a:extLst>
              <a:ext uri="{FF2B5EF4-FFF2-40B4-BE49-F238E27FC236}">
                <a16:creationId xmlns:a16="http://schemas.microsoft.com/office/drawing/2014/main" id="{CBAFB569-60BC-E252-16F0-D6558F2D5EDF}"/>
              </a:ext>
            </a:extLst>
          </p:cNvPr>
          <p:cNvPicPr>
            <a:picLocks noChangeAspect="1"/>
          </p:cNvPicPr>
          <p:nvPr/>
        </p:nvPicPr>
        <p:blipFill rotWithShape="1">
          <a:blip r:embed="rId2"/>
          <a:srcRect r="1324" b="1693"/>
          <a:stretch/>
        </p:blipFill>
        <p:spPr>
          <a:xfrm>
            <a:off x="211807" y="222924"/>
            <a:ext cx="7800868" cy="4763984"/>
          </a:xfrm>
          <a:prstGeom prst="rect">
            <a:avLst/>
          </a:prstGeom>
        </p:spPr>
      </p:pic>
      <p:sp>
        <p:nvSpPr>
          <p:cNvPr id="8" name="TextBox 7">
            <a:extLst>
              <a:ext uri="{FF2B5EF4-FFF2-40B4-BE49-F238E27FC236}">
                <a16:creationId xmlns:a16="http://schemas.microsoft.com/office/drawing/2014/main" id="{AC162626-85F4-3AC7-B3D3-38CCE3FD40AD}"/>
              </a:ext>
            </a:extLst>
          </p:cNvPr>
          <p:cNvSpPr txBox="1"/>
          <p:nvPr/>
        </p:nvSpPr>
        <p:spPr>
          <a:xfrm>
            <a:off x="8489109" y="2149686"/>
            <a:ext cx="2905523" cy="3693319"/>
          </a:xfrm>
          <a:prstGeom prst="rect">
            <a:avLst/>
          </a:prstGeom>
          <a:noFill/>
        </p:spPr>
        <p:txBody>
          <a:bodyPr wrap="square" rtlCol="0">
            <a:spAutoFit/>
          </a:bodyPr>
          <a:lstStyle/>
          <a:p>
            <a:r>
              <a:rPr lang="en-US" dirty="0"/>
              <a:t>If a required field is not completed and you attempt to save the record, </a:t>
            </a:r>
          </a:p>
          <a:p>
            <a:endParaRPr lang="en-US" dirty="0"/>
          </a:p>
          <a:p>
            <a:r>
              <a:rPr lang="en-US" dirty="0"/>
              <a:t>an error message will be returned in the bottom right corner of your screen.</a:t>
            </a:r>
          </a:p>
          <a:p>
            <a:endParaRPr lang="en-US" dirty="0"/>
          </a:p>
          <a:p>
            <a:r>
              <a:rPr lang="en-US" dirty="0"/>
              <a:t>After this point, the client file can be retrieved and updated with any new information received at a later date.</a:t>
            </a:r>
          </a:p>
        </p:txBody>
      </p:sp>
      <p:pic>
        <p:nvPicPr>
          <p:cNvPr id="9" name="Picture 8">
            <a:extLst>
              <a:ext uri="{FF2B5EF4-FFF2-40B4-BE49-F238E27FC236}">
                <a16:creationId xmlns:a16="http://schemas.microsoft.com/office/drawing/2014/main" id="{38F03B5D-F847-DC28-C07B-470087569391}"/>
              </a:ext>
            </a:extLst>
          </p:cNvPr>
          <p:cNvPicPr>
            <a:picLocks noChangeAspect="1"/>
          </p:cNvPicPr>
          <p:nvPr/>
        </p:nvPicPr>
        <p:blipFill rotWithShape="1">
          <a:blip r:embed="rId2"/>
          <a:srcRect l="74179" t="86071" r="1324" b="1693"/>
          <a:stretch/>
        </p:blipFill>
        <p:spPr>
          <a:xfrm>
            <a:off x="1874874" y="5127551"/>
            <a:ext cx="4474735" cy="1370086"/>
          </a:xfrm>
          <a:prstGeom prst="rect">
            <a:avLst/>
          </a:prstGeom>
        </p:spPr>
      </p:pic>
      <p:sp>
        <p:nvSpPr>
          <p:cNvPr id="13" name="TextBox 12">
            <a:extLst>
              <a:ext uri="{FF2B5EF4-FFF2-40B4-BE49-F238E27FC236}">
                <a16:creationId xmlns:a16="http://schemas.microsoft.com/office/drawing/2014/main" id="{E2D6CA40-C34B-043B-00ED-9B5CC7701F80}"/>
              </a:ext>
            </a:extLst>
          </p:cNvPr>
          <p:cNvSpPr txBox="1"/>
          <p:nvPr/>
        </p:nvSpPr>
        <p:spPr>
          <a:xfrm>
            <a:off x="8262481" y="354875"/>
            <a:ext cx="3358780" cy="1077218"/>
          </a:xfrm>
          <a:prstGeom prst="rect">
            <a:avLst/>
          </a:prstGeom>
          <a:noFill/>
        </p:spPr>
        <p:txBody>
          <a:bodyPr wrap="square">
            <a:spAutoFit/>
          </a:bodyPr>
          <a:lstStyle/>
          <a:p>
            <a:r>
              <a:rPr lang="en-US" sz="3200" b="1" u="sng" dirty="0">
                <a:solidFill>
                  <a:schemeClr val="bg1"/>
                </a:solidFill>
                <a:effectLst>
                  <a:glow rad="127000">
                    <a:schemeClr val="tx2">
                      <a:lumMod val="50000"/>
                    </a:schemeClr>
                  </a:glow>
                </a:effectLst>
              </a:rPr>
              <a:t>Saving </a:t>
            </a:r>
            <a:r>
              <a:rPr lang="en-US" sz="3200" b="1" dirty="0">
                <a:solidFill>
                  <a:schemeClr val="bg1"/>
                </a:solidFill>
                <a:effectLst>
                  <a:glow rad="127000">
                    <a:schemeClr val="tx2">
                      <a:lumMod val="50000"/>
                    </a:schemeClr>
                  </a:glow>
                </a:effectLst>
              </a:rPr>
              <a:t>a New Customer Record</a:t>
            </a:r>
          </a:p>
        </p:txBody>
      </p:sp>
      <p:sp>
        <p:nvSpPr>
          <p:cNvPr id="15" name="Arrow: Left 14">
            <a:extLst>
              <a:ext uri="{FF2B5EF4-FFF2-40B4-BE49-F238E27FC236}">
                <a16:creationId xmlns:a16="http://schemas.microsoft.com/office/drawing/2014/main" id="{4F502104-2975-AA84-2169-BC1BBCAF3EC4}"/>
              </a:ext>
            </a:extLst>
          </p:cNvPr>
          <p:cNvSpPr/>
          <p:nvPr/>
        </p:nvSpPr>
        <p:spPr>
          <a:xfrm rot="18885468">
            <a:off x="6241692" y="4925706"/>
            <a:ext cx="1209642" cy="914400"/>
          </a:xfrm>
          <a:prstGeom prst="leftArrow">
            <a:avLst/>
          </a:prstGeom>
          <a:ln w="57150">
            <a:solidFill>
              <a:schemeClr val="bg1"/>
            </a:solid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88639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8BC746-60AF-0967-6C6C-557B8761F0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ade Gothic LT Pro" panose="020B0503040303020004" pitchFamily="34" charset="0"/>
                <a:ea typeface="+mn-ea"/>
                <a:cs typeface="+mn-cs"/>
              </a:rPr>
              <a:t>	</a:t>
            </a: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pic>
        <p:nvPicPr>
          <p:cNvPr id="8193" name="Picture 22">
            <a:extLst>
              <a:ext uri="{FF2B5EF4-FFF2-40B4-BE49-F238E27FC236}">
                <a16:creationId xmlns:a16="http://schemas.microsoft.com/office/drawing/2014/main" id="{9AE8B4B7-1584-E565-1D43-F59945354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745" y="656893"/>
            <a:ext cx="8033170" cy="5658182"/>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C96C1015-1B96-B63A-4C71-DF7B11AD89D0}"/>
              </a:ext>
            </a:extLst>
          </p:cNvPr>
          <p:cNvSpPr/>
          <p:nvPr/>
        </p:nvSpPr>
        <p:spPr>
          <a:xfrm>
            <a:off x="9270390" y="4724006"/>
            <a:ext cx="620394" cy="904875"/>
          </a:xfrm>
          <a:prstGeom prst="downArrow">
            <a:avLst/>
          </a:prstGeom>
          <a:ln>
            <a:solidFill>
              <a:srgbClr val="0C4360"/>
            </a:solidFill>
          </a:ln>
          <a:effectLst>
            <a:glow rad="101600">
              <a:schemeClr val="bg2">
                <a:lumMod val="1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E05C4D6-5F04-F382-8A23-3C6CDF6E9FBE}"/>
              </a:ext>
            </a:extLst>
          </p:cNvPr>
          <p:cNvSpPr>
            <a:spLocks noChangeArrowheads="1"/>
          </p:cNvSpPr>
          <p:nvPr/>
        </p:nvSpPr>
        <p:spPr bwMode="auto">
          <a:xfrm>
            <a:off x="1191491" y="808243"/>
            <a:ext cx="10467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D15CDA2-6D85-9647-FB08-030A9D6B502B}"/>
              </a:ext>
            </a:extLst>
          </p:cNvPr>
          <p:cNvSpPr/>
          <p:nvPr/>
        </p:nvSpPr>
        <p:spPr>
          <a:xfrm>
            <a:off x="439558" y="412771"/>
            <a:ext cx="3227279" cy="1529607"/>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Next select the “Materials” button and three new fields will pop-up on the screen. (QTY, Unit, Cost)</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D0DB0F3-0C4B-1762-1EB1-90CD8D75ACB3}"/>
              </a:ext>
            </a:extLst>
          </p:cNvPr>
          <p:cNvSpPr/>
          <p:nvPr/>
        </p:nvSpPr>
        <p:spPr>
          <a:xfrm>
            <a:off x="370624" y="2895398"/>
            <a:ext cx="3227279" cy="3154359"/>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Here you will enter the quantity needed to complete the task, select an appropriate unit for the item, and a cost.  The actual cost will be the value entered into the “Qty” screen times the value entered in the “Cost” screen.  </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6633F82-001E-AFA7-CEDB-8C76858132CD}"/>
              </a:ext>
            </a:extLst>
          </p:cNvPr>
          <p:cNvSpPr/>
          <p:nvPr/>
        </p:nvSpPr>
        <p:spPr>
          <a:xfrm>
            <a:off x="5237825" y="6310867"/>
            <a:ext cx="4918229" cy="369333"/>
          </a:xfrm>
          <a:prstGeom prst="rect">
            <a:avLst/>
          </a:prstGeom>
          <a:solidFill>
            <a:srgbClr val="2533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716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E5BE23-412C-654A-6D9F-0B877BBC6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ade Gothic LT Pro" panose="020B0503040303020004" pitchFamily="34" charset="0"/>
                <a:ea typeface="+mn-ea"/>
                <a:cs typeface="+mn-cs"/>
              </a:rPr>
              <a:t>	</a:t>
            </a: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3" name="Rectangle 2">
            <a:extLst>
              <a:ext uri="{FF2B5EF4-FFF2-40B4-BE49-F238E27FC236}">
                <a16:creationId xmlns:a16="http://schemas.microsoft.com/office/drawing/2014/main" id="{1E49D72E-207C-4D80-D7D3-4FC2A3186936}"/>
              </a:ext>
            </a:extLst>
          </p:cNvPr>
          <p:cNvSpPr>
            <a:spLocks noChangeArrowheads="1"/>
          </p:cNvSpPr>
          <p:nvPr/>
        </p:nvSpPr>
        <p:spPr bwMode="auto">
          <a:xfrm>
            <a:off x="1189607" y="6920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7" name="Picture 24">
            <a:extLst>
              <a:ext uri="{FF2B5EF4-FFF2-40B4-BE49-F238E27FC236}">
                <a16:creationId xmlns:a16="http://schemas.microsoft.com/office/drawing/2014/main" id="{E673CA96-32FC-234B-A45B-4B9D80EEE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39" y="374975"/>
            <a:ext cx="8589384" cy="57910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4FFE81A-F6D5-703D-7949-D46FE0D9ADED}"/>
              </a:ext>
            </a:extLst>
          </p:cNvPr>
          <p:cNvSpPr/>
          <p:nvPr/>
        </p:nvSpPr>
        <p:spPr>
          <a:xfrm>
            <a:off x="6445188" y="3429000"/>
            <a:ext cx="5353237" cy="1344592"/>
          </a:xfrm>
          <a:prstGeom prst="roundRect">
            <a:avLst>
              <a:gd name="adj" fmla="val 9101"/>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measure will Populate the field in the middle of the screen and the Actual cost and recalculated SIR will populate the “Actual” field.</a:t>
            </a:r>
            <a:endPar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497BDB0A-B84B-8336-4398-7DDEED472634}"/>
              </a:ext>
            </a:extLst>
          </p:cNvPr>
          <p:cNvSpPr/>
          <p:nvPr/>
        </p:nvSpPr>
        <p:spPr>
          <a:xfrm>
            <a:off x="5237825" y="6310867"/>
            <a:ext cx="4918229" cy="369333"/>
          </a:xfrm>
          <a:prstGeom prst="rect">
            <a:avLst/>
          </a:prstGeom>
          <a:solidFill>
            <a:srgbClr val="2533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8DFF3D5-0C93-3617-E8DB-73A70CA461B3}"/>
              </a:ext>
            </a:extLst>
          </p:cNvPr>
          <p:cNvSpPr txBox="1"/>
          <p:nvPr/>
        </p:nvSpPr>
        <p:spPr>
          <a:xfrm>
            <a:off x="245378" y="6230234"/>
            <a:ext cx="6094602" cy="523220"/>
          </a:xfrm>
          <a:prstGeom prst="rect">
            <a:avLst/>
          </a:prstGeom>
          <a:noFill/>
        </p:spPr>
        <p:txBody>
          <a:bodyPr wrap="square">
            <a:spAutoFit/>
          </a:bodyPr>
          <a:lstStyle/>
          <a:p>
            <a:r>
              <a:rPr lang="en-US" sz="2800" b="1" dirty="0">
                <a:solidFill>
                  <a:schemeClr val="bg1"/>
                </a:solidFill>
                <a:latin typeface="+mn-lt"/>
              </a:rPr>
              <a:t>WORK ORDERS</a:t>
            </a:r>
            <a:endParaRPr lang="en-US" sz="2800" dirty="0"/>
          </a:p>
        </p:txBody>
      </p:sp>
    </p:spTree>
    <p:extLst>
      <p:ext uri="{BB962C8B-B14F-4D97-AF65-F5344CB8AC3E}">
        <p14:creationId xmlns:p14="http://schemas.microsoft.com/office/powerpoint/2010/main" val="32539129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B560-4ED7-E227-FE9E-231CE631A654}"/>
              </a:ext>
            </a:extLst>
          </p:cNvPr>
          <p:cNvSpPr>
            <a:spLocks noGrp="1"/>
          </p:cNvSpPr>
          <p:nvPr>
            <p:ph type="title"/>
          </p:nvPr>
        </p:nvSpPr>
        <p:spPr/>
        <p:txBody>
          <a:bodyPr/>
          <a:lstStyle/>
          <a:p>
            <a:r>
              <a:rPr lang="en-US" dirty="0">
                <a:latin typeface="+mn-lt"/>
              </a:rPr>
              <a:t>Completing The Work Order</a:t>
            </a:r>
          </a:p>
        </p:txBody>
      </p:sp>
      <p:sp>
        <p:nvSpPr>
          <p:cNvPr id="3" name="Slide Number Placeholder 2">
            <a:extLst>
              <a:ext uri="{FF2B5EF4-FFF2-40B4-BE49-F238E27FC236}">
                <a16:creationId xmlns:a16="http://schemas.microsoft.com/office/drawing/2014/main" id="{92A42383-5ECB-2319-6E39-B518241B33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Text Placeholder 4">
            <a:extLst>
              <a:ext uri="{FF2B5EF4-FFF2-40B4-BE49-F238E27FC236}">
                <a16:creationId xmlns:a16="http://schemas.microsoft.com/office/drawing/2014/main" id="{5B89BFCF-F8B9-C961-3D53-7C6B94DE0ACF}"/>
              </a:ext>
            </a:extLst>
          </p:cNvPr>
          <p:cNvSpPr>
            <a:spLocks noGrp="1"/>
          </p:cNvSpPr>
          <p:nvPr>
            <p:ph type="body" sz="half" idx="2"/>
          </p:nvPr>
        </p:nvSpPr>
        <p:spPr>
          <a:xfrm>
            <a:off x="444500" y="2407175"/>
            <a:ext cx="3365063" cy="1619393"/>
          </a:xfrm>
        </p:spPr>
        <p:txBody>
          <a:bodyPr>
            <a:normAutofit/>
          </a:bodyPr>
          <a:lstStyle/>
          <a:p>
            <a:r>
              <a:rPr lang="en-US" sz="1800" dirty="0"/>
              <a:t>When you have completed assigning each measure to a work order and each work order to a vendor you will hit “Print” and your work order/work orders will be sent to “My Reports.”</a:t>
            </a:r>
          </a:p>
        </p:txBody>
      </p:sp>
      <p:pic>
        <p:nvPicPr>
          <p:cNvPr id="15" name="Picture Placeholder 14">
            <a:extLst>
              <a:ext uri="{FF2B5EF4-FFF2-40B4-BE49-F238E27FC236}">
                <a16:creationId xmlns:a16="http://schemas.microsoft.com/office/drawing/2014/main" id="{65865E05-9C5B-2209-93D6-936E8780AEB2}"/>
              </a:ext>
            </a:extLst>
          </p:cNvPr>
          <p:cNvPicPr>
            <a:picLocks noGrp="1" noChangeAspect="1"/>
          </p:cNvPicPr>
          <p:nvPr>
            <p:ph type="pic" idx="1"/>
          </p:nvPr>
        </p:nvPicPr>
        <p:blipFill rotWithShape="1">
          <a:blip r:embed="rId2"/>
          <a:srcRect t="6084" b="6084"/>
          <a:stretch/>
        </p:blipFill>
        <p:spPr/>
      </p:pic>
      <p:sp>
        <p:nvSpPr>
          <p:cNvPr id="16" name="Arrow: Right 15">
            <a:extLst>
              <a:ext uri="{FF2B5EF4-FFF2-40B4-BE49-F238E27FC236}">
                <a16:creationId xmlns:a16="http://schemas.microsoft.com/office/drawing/2014/main" id="{868BC4D3-6280-7AA8-B66D-35AFABD80FEE}"/>
              </a:ext>
            </a:extLst>
          </p:cNvPr>
          <p:cNvSpPr/>
          <p:nvPr/>
        </p:nvSpPr>
        <p:spPr>
          <a:xfrm>
            <a:off x="8942795" y="43640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8263764-9CA1-B8E4-50B3-204D50D18C76}"/>
              </a:ext>
            </a:extLst>
          </p:cNvPr>
          <p:cNvSpPr txBox="1"/>
          <p:nvPr/>
        </p:nvSpPr>
        <p:spPr>
          <a:xfrm>
            <a:off x="245378" y="6230234"/>
            <a:ext cx="6094602" cy="523220"/>
          </a:xfrm>
          <a:prstGeom prst="rect">
            <a:avLst/>
          </a:prstGeom>
          <a:noFill/>
        </p:spPr>
        <p:txBody>
          <a:bodyPr wrap="square">
            <a:spAutoFit/>
          </a:bodyPr>
          <a:lstStyle/>
          <a:p>
            <a:r>
              <a:rPr lang="en-US" sz="2800" b="1" dirty="0">
                <a:solidFill>
                  <a:schemeClr val="bg1"/>
                </a:solidFill>
                <a:latin typeface="+mn-lt"/>
              </a:rPr>
              <a:t>WORK ORDERS</a:t>
            </a:r>
            <a:endParaRPr lang="en-US" sz="2800" dirty="0"/>
          </a:p>
        </p:txBody>
      </p:sp>
    </p:spTree>
    <p:extLst>
      <p:ext uri="{BB962C8B-B14F-4D97-AF65-F5344CB8AC3E}">
        <p14:creationId xmlns:p14="http://schemas.microsoft.com/office/powerpoint/2010/main" val="34090722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3B79-6BF1-DFE3-3FED-0B8651335669}"/>
              </a:ext>
            </a:extLst>
          </p:cNvPr>
          <p:cNvSpPr>
            <a:spLocks noGrp="1"/>
          </p:cNvSpPr>
          <p:nvPr>
            <p:ph type="ctrTitle"/>
          </p:nvPr>
        </p:nvSpPr>
        <p:spPr/>
        <p:txBody>
          <a:bodyPr/>
          <a:lstStyle/>
          <a:p>
            <a:r>
              <a:rPr lang="en-US" dirty="0"/>
              <a:t>WRF in LITT</a:t>
            </a:r>
          </a:p>
        </p:txBody>
      </p:sp>
      <p:sp>
        <p:nvSpPr>
          <p:cNvPr id="3" name="Subtitle 2">
            <a:extLst>
              <a:ext uri="{FF2B5EF4-FFF2-40B4-BE49-F238E27FC236}">
                <a16:creationId xmlns:a16="http://schemas.microsoft.com/office/drawing/2014/main" id="{6C1837E4-326C-BE46-03FA-D2E81942329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230340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ADE8B-99BB-4033-95DD-7121CD54E542}"/>
              </a:ext>
            </a:extLst>
          </p:cNvPr>
          <p:cNvSpPr>
            <a:spLocks noGrp="1"/>
          </p:cNvSpPr>
          <p:nvPr>
            <p:ph type="title"/>
          </p:nvPr>
        </p:nvSpPr>
        <p:spPr>
          <a:xfrm>
            <a:off x="684211" y="207390"/>
            <a:ext cx="8534401" cy="772998"/>
          </a:xfrm>
        </p:spPr>
        <p:txBody>
          <a:bodyPr>
            <a:normAutofit/>
          </a:bodyPr>
          <a:lstStyle/>
          <a:p>
            <a:r>
              <a:rPr lang="en-US" dirty="0"/>
              <a:t>Note:  Please Consult with OEO </a:t>
            </a:r>
          </a:p>
        </p:txBody>
      </p:sp>
      <p:sp>
        <p:nvSpPr>
          <p:cNvPr id="5" name="Text Placeholder 4">
            <a:extLst>
              <a:ext uri="{FF2B5EF4-FFF2-40B4-BE49-F238E27FC236}">
                <a16:creationId xmlns:a16="http://schemas.microsoft.com/office/drawing/2014/main" id="{9442FD72-0229-2B09-0C21-ED45D552B858}"/>
              </a:ext>
            </a:extLst>
          </p:cNvPr>
          <p:cNvSpPr>
            <a:spLocks noGrp="1"/>
          </p:cNvSpPr>
          <p:nvPr>
            <p:ph type="body" idx="1"/>
          </p:nvPr>
        </p:nvSpPr>
        <p:spPr>
          <a:xfrm>
            <a:off x="684213" y="1131216"/>
            <a:ext cx="8534400" cy="4863184"/>
          </a:xfrm>
        </p:spPr>
        <p:txBody>
          <a:bodyPr>
            <a:normAutofit/>
          </a:bodyPr>
          <a:lstStyle/>
          <a:p>
            <a:r>
              <a:rPr lang="en-US" sz="3600" dirty="0"/>
              <a:t>When you have a WRF project you would like to do please consult with OEO for guidance on the scope of the project.  We may be able to improve the overall outcome for the client. </a:t>
            </a:r>
          </a:p>
        </p:txBody>
      </p:sp>
    </p:spTree>
    <p:extLst>
      <p:ext uri="{BB962C8B-B14F-4D97-AF65-F5344CB8AC3E}">
        <p14:creationId xmlns:p14="http://schemas.microsoft.com/office/powerpoint/2010/main" val="1853660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54255-CEF4-25E2-8FFA-B7CF97459046}"/>
              </a:ext>
            </a:extLst>
          </p:cNvPr>
          <p:cNvSpPr>
            <a:spLocks noGrp="1"/>
          </p:cNvSpPr>
          <p:nvPr>
            <p:ph type="title"/>
          </p:nvPr>
        </p:nvSpPr>
        <p:spPr>
          <a:xfrm>
            <a:off x="684213" y="685800"/>
            <a:ext cx="10058400" cy="907330"/>
          </a:xfrm>
        </p:spPr>
        <p:txBody>
          <a:bodyPr/>
          <a:lstStyle/>
          <a:p>
            <a:r>
              <a:rPr lang="en-US" dirty="0"/>
              <a:t>Getting started</a:t>
            </a:r>
          </a:p>
        </p:txBody>
      </p:sp>
      <p:sp>
        <p:nvSpPr>
          <p:cNvPr id="5" name="Text Placeholder 4">
            <a:extLst>
              <a:ext uri="{FF2B5EF4-FFF2-40B4-BE49-F238E27FC236}">
                <a16:creationId xmlns:a16="http://schemas.microsoft.com/office/drawing/2014/main" id="{3C2D7D19-BE5C-7359-42C8-220E3423C691}"/>
              </a:ext>
            </a:extLst>
          </p:cNvPr>
          <p:cNvSpPr>
            <a:spLocks noGrp="1"/>
          </p:cNvSpPr>
          <p:nvPr>
            <p:ph type="body" idx="1"/>
          </p:nvPr>
        </p:nvSpPr>
        <p:spPr>
          <a:xfrm>
            <a:off x="684212" y="2149311"/>
            <a:ext cx="8535988" cy="3845089"/>
          </a:xfrm>
        </p:spPr>
        <p:txBody>
          <a:bodyPr>
            <a:noAutofit/>
          </a:bodyPr>
          <a:lstStyle/>
          <a:p>
            <a:r>
              <a:rPr lang="en-US" sz="3600" dirty="0"/>
              <a:t>After you have created the customer file, enrolled them in Weatherization, and started the job…..locate the customer in the Outreach/Points List.  Fill in the basic information for WA10 settings, select NEAT or MHEA and save.  To get started with a pre-WX project select the Work Orders button.</a:t>
            </a:r>
          </a:p>
        </p:txBody>
      </p:sp>
    </p:spTree>
    <p:extLst>
      <p:ext uri="{BB962C8B-B14F-4D97-AF65-F5344CB8AC3E}">
        <p14:creationId xmlns:p14="http://schemas.microsoft.com/office/powerpoint/2010/main" val="12720965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F19C10-2B5A-F40C-4311-E852F536C699}"/>
              </a:ext>
            </a:extLst>
          </p:cNvPr>
          <p:cNvPicPr>
            <a:picLocks noChangeAspect="1"/>
          </p:cNvPicPr>
          <p:nvPr/>
        </p:nvPicPr>
        <p:blipFill>
          <a:blip r:embed="rId2"/>
          <a:stretch>
            <a:fillRect/>
          </a:stretch>
        </p:blipFill>
        <p:spPr>
          <a:xfrm>
            <a:off x="2256889" y="313890"/>
            <a:ext cx="7678222" cy="6230219"/>
          </a:xfrm>
          <a:prstGeom prst="rect">
            <a:avLst/>
          </a:prstGeom>
        </p:spPr>
      </p:pic>
      <p:sp>
        <p:nvSpPr>
          <p:cNvPr id="6" name="Arrow: Up 5">
            <a:extLst>
              <a:ext uri="{FF2B5EF4-FFF2-40B4-BE49-F238E27FC236}">
                <a16:creationId xmlns:a16="http://schemas.microsoft.com/office/drawing/2014/main" id="{8A734E8C-E2F7-16A8-EBB6-BA70D1D783B5}"/>
              </a:ext>
            </a:extLst>
          </p:cNvPr>
          <p:cNvSpPr/>
          <p:nvPr/>
        </p:nvSpPr>
        <p:spPr>
          <a:xfrm>
            <a:off x="8041064" y="3429000"/>
            <a:ext cx="484632" cy="1169301"/>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653592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05792-7699-C8F9-EFB1-9287FFF29B25}"/>
              </a:ext>
            </a:extLst>
          </p:cNvPr>
          <p:cNvPicPr>
            <a:picLocks noChangeAspect="1"/>
          </p:cNvPicPr>
          <p:nvPr/>
        </p:nvPicPr>
        <p:blipFill>
          <a:blip r:embed="rId2"/>
          <a:stretch>
            <a:fillRect/>
          </a:stretch>
        </p:blipFill>
        <p:spPr>
          <a:xfrm>
            <a:off x="2237836" y="304364"/>
            <a:ext cx="7716327" cy="6249272"/>
          </a:xfrm>
          <a:prstGeom prst="rect">
            <a:avLst/>
          </a:prstGeom>
        </p:spPr>
      </p:pic>
    </p:spTree>
    <p:extLst>
      <p:ext uri="{BB962C8B-B14F-4D97-AF65-F5344CB8AC3E}">
        <p14:creationId xmlns:p14="http://schemas.microsoft.com/office/powerpoint/2010/main" val="2439225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ED56-5BF1-3DDE-9228-6B8BB190620C}"/>
              </a:ext>
            </a:extLst>
          </p:cNvPr>
          <p:cNvSpPr>
            <a:spLocks noGrp="1"/>
          </p:cNvSpPr>
          <p:nvPr>
            <p:ph type="title"/>
          </p:nvPr>
        </p:nvSpPr>
        <p:spPr>
          <a:xfrm>
            <a:off x="684211" y="235670"/>
            <a:ext cx="8534401" cy="904973"/>
          </a:xfrm>
        </p:spPr>
        <p:txBody>
          <a:bodyPr/>
          <a:lstStyle/>
          <a:p>
            <a:r>
              <a:rPr lang="en-US" dirty="0"/>
              <a:t>Creating the Pre-</a:t>
            </a:r>
            <a:r>
              <a:rPr lang="en-US" dirty="0" err="1"/>
              <a:t>Wx</a:t>
            </a:r>
            <a:r>
              <a:rPr lang="en-US" dirty="0"/>
              <a:t> Work Order</a:t>
            </a:r>
          </a:p>
        </p:txBody>
      </p:sp>
      <p:sp>
        <p:nvSpPr>
          <p:cNvPr id="3" name="Text Placeholder 2">
            <a:extLst>
              <a:ext uri="{FF2B5EF4-FFF2-40B4-BE49-F238E27FC236}">
                <a16:creationId xmlns:a16="http://schemas.microsoft.com/office/drawing/2014/main" id="{886087FB-44F4-6FD3-9678-CA296584A31B}"/>
              </a:ext>
            </a:extLst>
          </p:cNvPr>
          <p:cNvSpPr>
            <a:spLocks noGrp="1"/>
          </p:cNvSpPr>
          <p:nvPr>
            <p:ph type="body" idx="1"/>
          </p:nvPr>
        </p:nvSpPr>
        <p:spPr>
          <a:xfrm>
            <a:off x="684213" y="1404594"/>
            <a:ext cx="8534400" cy="4589806"/>
          </a:xfrm>
        </p:spPr>
        <p:txBody>
          <a:bodyPr/>
          <a:lstStyle/>
          <a:p>
            <a:pPr marL="285750" indent="-285750">
              <a:buFont typeface="Arial" panose="020B0604020202020204" pitchFamily="34" charset="0"/>
              <a:buChar char="•"/>
            </a:pPr>
            <a:r>
              <a:rPr lang="en-US" sz="3600" dirty="0"/>
              <a:t>When the Work Order Details screen comes up the job number will appear on the top left with nothing under it.</a:t>
            </a:r>
          </a:p>
          <a:p>
            <a:pPr marL="285750" indent="-285750">
              <a:buFont typeface="Arial" panose="020B0604020202020204" pitchFamily="34" charset="0"/>
              <a:buChar char="•"/>
            </a:pPr>
            <a:r>
              <a:rPr lang="en-US" sz="3600" dirty="0"/>
              <a:t>You will need to select the “add Work Order” button at the bottom left.</a:t>
            </a:r>
          </a:p>
          <a:p>
            <a:endParaRPr lang="en-US" dirty="0"/>
          </a:p>
          <a:p>
            <a:endParaRPr lang="en-US" dirty="0"/>
          </a:p>
        </p:txBody>
      </p:sp>
    </p:spTree>
    <p:extLst>
      <p:ext uri="{BB962C8B-B14F-4D97-AF65-F5344CB8AC3E}">
        <p14:creationId xmlns:p14="http://schemas.microsoft.com/office/powerpoint/2010/main" val="17487794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D38BCA-5FE8-E4D8-E13F-AF37F07A041C}"/>
              </a:ext>
            </a:extLst>
          </p:cNvPr>
          <p:cNvPicPr>
            <a:picLocks noChangeAspect="1"/>
          </p:cNvPicPr>
          <p:nvPr/>
        </p:nvPicPr>
        <p:blipFill>
          <a:blip r:embed="rId2"/>
          <a:stretch>
            <a:fillRect/>
          </a:stretch>
        </p:blipFill>
        <p:spPr>
          <a:xfrm>
            <a:off x="1713888" y="447259"/>
            <a:ext cx="8764223" cy="5963482"/>
          </a:xfrm>
          <a:prstGeom prst="rect">
            <a:avLst/>
          </a:prstGeom>
        </p:spPr>
      </p:pic>
      <p:sp>
        <p:nvSpPr>
          <p:cNvPr id="6" name="Arrow: Down 5">
            <a:extLst>
              <a:ext uri="{FF2B5EF4-FFF2-40B4-BE49-F238E27FC236}">
                <a16:creationId xmlns:a16="http://schemas.microsoft.com/office/drawing/2014/main" id="{D0B59A9F-D1C5-C82C-3124-555CF6364D23}"/>
              </a:ext>
            </a:extLst>
          </p:cNvPr>
          <p:cNvSpPr/>
          <p:nvPr/>
        </p:nvSpPr>
        <p:spPr>
          <a:xfrm>
            <a:off x="2960016" y="5080883"/>
            <a:ext cx="484632" cy="9144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5305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D557247-013C-8247-2451-4FD362F49906}"/>
              </a:ext>
            </a:extLst>
          </p:cNvPr>
          <p:cNvSpPr/>
          <p:nvPr/>
        </p:nvSpPr>
        <p:spPr>
          <a:xfrm>
            <a:off x="441540" y="3639845"/>
            <a:ext cx="10807701" cy="2435001"/>
          </a:xfrm>
          <a:prstGeom prst="roundRect">
            <a:avLst>
              <a:gd name="adj" fmla="val 10842"/>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6E7B30-29C3-3207-CF4B-A72370D9AD3E}"/>
              </a:ext>
            </a:extLst>
          </p:cNvPr>
          <p:cNvSpPr>
            <a:spLocks noGrp="1"/>
          </p:cNvSpPr>
          <p:nvPr>
            <p:ph type="title"/>
          </p:nvPr>
        </p:nvSpPr>
        <p:spPr>
          <a:xfrm>
            <a:off x="590549" y="783154"/>
            <a:ext cx="10515600" cy="2852737"/>
          </a:xfrm>
        </p:spPr>
        <p:txBody>
          <a:bodyPr>
            <a:normAutofit/>
          </a:bodyPr>
          <a:lstStyle/>
          <a:p>
            <a:r>
              <a:rPr lang="en-US" sz="4800" b="1" dirty="0">
                <a:solidFill>
                  <a:schemeClr val="bg1"/>
                </a:solidFill>
              </a:rPr>
              <a:t>Verification and Enrollment</a:t>
            </a:r>
          </a:p>
        </p:txBody>
      </p:sp>
      <p:sp>
        <p:nvSpPr>
          <p:cNvPr id="3" name="Text Placeholder 2">
            <a:extLst>
              <a:ext uri="{FF2B5EF4-FFF2-40B4-BE49-F238E27FC236}">
                <a16:creationId xmlns:a16="http://schemas.microsoft.com/office/drawing/2014/main" id="{DC5843FB-5552-D5ED-FDE7-4C5BA6FE98EC}"/>
              </a:ext>
            </a:extLst>
          </p:cNvPr>
          <p:cNvSpPr>
            <a:spLocks noGrp="1"/>
          </p:cNvSpPr>
          <p:nvPr>
            <p:ph type="body" idx="1"/>
          </p:nvPr>
        </p:nvSpPr>
        <p:spPr>
          <a:xfrm>
            <a:off x="590549" y="3711945"/>
            <a:ext cx="10515600" cy="2492297"/>
          </a:xfrm>
        </p:spPr>
        <p:txBody>
          <a:bodyPr>
            <a:normAutofit/>
          </a:bodyPr>
          <a:lstStyle/>
          <a:p>
            <a:r>
              <a:rPr lang="en-US" sz="1800" dirty="0">
                <a:solidFill>
                  <a:schemeClr val="tx1"/>
                </a:solidFill>
              </a:rPr>
              <a:t>Before we progress with the file….</a:t>
            </a:r>
          </a:p>
          <a:p>
            <a:pPr marL="285750" indent="-285750">
              <a:buFont typeface="Wingdings" panose="05000000000000000000" pitchFamily="2" charset="2"/>
              <a:buChar char="Ø"/>
            </a:pPr>
            <a:endParaRPr lang="en-US" sz="1800" dirty="0">
              <a:solidFill>
                <a:schemeClr val="tx1"/>
              </a:solidFill>
            </a:endParaRPr>
          </a:p>
          <a:p>
            <a:pPr marL="285750" indent="-285750">
              <a:buFont typeface="Wingdings" panose="05000000000000000000" pitchFamily="2" charset="2"/>
              <a:buChar char="Ø"/>
            </a:pPr>
            <a:r>
              <a:rPr lang="en-US" sz="1800" dirty="0">
                <a:solidFill>
                  <a:schemeClr val="tx1"/>
                </a:solidFill>
              </a:rPr>
              <a:t>In order to appear in the Audit queue and begin the audit, the client must be </a:t>
            </a:r>
            <a:r>
              <a:rPr lang="en-US" sz="1800" b="1" dirty="0">
                <a:solidFill>
                  <a:schemeClr val="tx1"/>
                </a:solidFill>
              </a:rPr>
              <a:t>Verified</a:t>
            </a:r>
            <a:r>
              <a:rPr lang="en-US" sz="1800" dirty="0">
                <a:solidFill>
                  <a:schemeClr val="tx1"/>
                </a:solidFill>
              </a:rPr>
              <a:t> in LITT and they must be </a:t>
            </a:r>
            <a:r>
              <a:rPr lang="en-US" sz="1800" b="1" dirty="0">
                <a:solidFill>
                  <a:schemeClr val="tx1"/>
                </a:solidFill>
              </a:rPr>
              <a:t>Enrolled in Weatherization in LITT.</a:t>
            </a:r>
            <a:endParaRPr lang="en-US" sz="1800" dirty="0">
              <a:solidFill>
                <a:schemeClr val="tx1"/>
              </a:solidFill>
            </a:endParaRPr>
          </a:p>
          <a:p>
            <a:pPr marL="285750" indent="-285750">
              <a:buFont typeface="Wingdings" panose="05000000000000000000" pitchFamily="2" charset="2"/>
              <a:buChar char="Ø"/>
            </a:pPr>
            <a:r>
              <a:rPr lang="en-US" sz="1800" b="1" dirty="0">
                <a:solidFill>
                  <a:schemeClr val="tx1"/>
                </a:solidFill>
              </a:rPr>
              <a:t>Verifying </a:t>
            </a:r>
            <a:r>
              <a:rPr lang="en-US" sz="1800" dirty="0">
                <a:solidFill>
                  <a:schemeClr val="tx1"/>
                </a:solidFill>
              </a:rPr>
              <a:t>and </a:t>
            </a:r>
            <a:r>
              <a:rPr lang="en-US" sz="1800" b="1" dirty="0">
                <a:solidFill>
                  <a:schemeClr val="tx1"/>
                </a:solidFill>
              </a:rPr>
              <a:t>Enrolling</a:t>
            </a:r>
            <a:r>
              <a:rPr lang="en-US" sz="1800" dirty="0">
                <a:solidFill>
                  <a:schemeClr val="tx1"/>
                </a:solidFill>
              </a:rPr>
              <a:t> a client requires completing </a:t>
            </a:r>
            <a:r>
              <a:rPr lang="en-US" sz="1800" b="1" dirty="0">
                <a:solidFill>
                  <a:schemeClr val="tx1"/>
                </a:solidFill>
              </a:rPr>
              <a:t>all fields with asterisks</a:t>
            </a:r>
            <a:r>
              <a:rPr lang="en-US" sz="1800" dirty="0">
                <a:solidFill>
                  <a:schemeClr val="tx1"/>
                </a:solidFill>
              </a:rPr>
              <a:t>, the </a:t>
            </a:r>
            <a:r>
              <a:rPr lang="en-US" sz="1800" b="1" dirty="0">
                <a:solidFill>
                  <a:schemeClr val="tx1"/>
                </a:solidFill>
              </a:rPr>
              <a:t>Income </a:t>
            </a:r>
            <a:r>
              <a:rPr lang="en-US" sz="1800" dirty="0">
                <a:solidFill>
                  <a:schemeClr val="tx1"/>
                </a:solidFill>
              </a:rPr>
              <a:t>screen to be completed</a:t>
            </a:r>
            <a:r>
              <a:rPr lang="en-US" sz="1800" b="1" dirty="0">
                <a:solidFill>
                  <a:schemeClr val="tx1"/>
                </a:solidFill>
              </a:rPr>
              <a:t>, </a:t>
            </a:r>
            <a:r>
              <a:rPr lang="en-US" sz="1800" dirty="0">
                <a:solidFill>
                  <a:schemeClr val="tx1"/>
                </a:solidFill>
              </a:rPr>
              <a:t>and the ID and Income Documentation uploaded in the </a:t>
            </a:r>
            <a:r>
              <a:rPr lang="en-US" sz="1800" b="1" dirty="0">
                <a:solidFill>
                  <a:schemeClr val="tx1"/>
                </a:solidFill>
              </a:rPr>
              <a:t>Required Documents </a:t>
            </a:r>
            <a:r>
              <a:rPr lang="en-US" sz="1800" dirty="0">
                <a:solidFill>
                  <a:schemeClr val="tx1"/>
                </a:solidFill>
              </a:rPr>
              <a:t>page. </a:t>
            </a:r>
          </a:p>
          <a:p>
            <a:pPr marL="285750" indent="-285750">
              <a:buFont typeface="Wingdings" panose="05000000000000000000" pitchFamily="2" charset="2"/>
              <a:buChar char="Ø"/>
            </a:pPr>
            <a:r>
              <a:rPr lang="en-US" sz="1800" dirty="0">
                <a:solidFill>
                  <a:schemeClr val="tx1"/>
                </a:solidFill>
              </a:rPr>
              <a:t>These processes will be discussed more in depth after slide</a:t>
            </a:r>
          </a:p>
        </p:txBody>
      </p:sp>
      <p:sp>
        <p:nvSpPr>
          <p:cNvPr id="4" name="Slide Number Placeholder 3">
            <a:extLst>
              <a:ext uri="{FF2B5EF4-FFF2-40B4-BE49-F238E27FC236}">
                <a16:creationId xmlns:a16="http://schemas.microsoft.com/office/drawing/2014/main" id="{F1BE7461-BC71-846E-DFCA-897360BE098A}"/>
              </a:ext>
            </a:extLst>
          </p:cNvPr>
          <p:cNvSpPr>
            <a:spLocks noGrp="1"/>
          </p:cNvSpPr>
          <p:nvPr>
            <p:ph type="sldNum" sz="quarter" idx="12"/>
          </p:nvPr>
        </p:nvSpPr>
        <p:spPr/>
        <p:txBody>
          <a:bodyPr/>
          <a:lstStyle/>
          <a:p>
            <a:fld id="{C263D6C4-4840-40CC-AC84-17E24B3B7BDE}" type="slidenum">
              <a:rPr lang="en-US" noProof="0" smtClean="0"/>
              <a:pPr/>
              <a:t>16</a:t>
            </a:fld>
            <a:endParaRPr lang="en-US" noProof="0" dirty="0"/>
          </a:p>
        </p:txBody>
      </p:sp>
    </p:spTree>
    <p:extLst>
      <p:ext uri="{BB962C8B-B14F-4D97-AF65-F5344CB8AC3E}">
        <p14:creationId xmlns:p14="http://schemas.microsoft.com/office/powerpoint/2010/main" val="13940680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AF552-3A48-CE58-BD05-66F6AE4179D1}"/>
              </a:ext>
            </a:extLst>
          </p:cNvPr>
          <p:cNvPicPr>
            <a:picLocks noChangeAspect="1"/>
          </p:cNvPicPr>
          <p:nvPr/>
        </p:nvPicPr>
        <p:blipFill>
          <a:blip r:embed="rId2"/>
          <a:stretch>
            <a:fillRect/>
          </a:stretch>
        </p:blipFill>
        <p:spPr>
          <a:xfrm>
            <a:off x="1704362" y="409153"/>
            <a:ext cx="8783276" cy="6039693"/>
          </a:xfrm>
          <a:prstGeom prst="rect">
            <a:avLst/>
          </a:prstGeom>
        </p:spPr>
      </p:pic>
    </p:spTree>
    <p:extLst>
      <p:ext uri="{BB962C8B-B14F-4D97-AF65-F5344CB8AC3E}">
        <p14:creationId xmlns:p14="http://schemas.microsoft.com/office/powerpoint/2010/main" val="8407868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AEB62-5D28-969C-B80C-F23EB0271C8E}"/>
              </a:ext>
            </a:extLst>
          </p:cNvPr>
          <p:cNvPicPr>
            <a:picLocks noChangeAspect="1"/>
          </p:cNvPicPr>
          <p:nvPr/>
        </p:nvPicPr>
        <p:blipFill>
          <a:blip r:embed="rId2"/>
          <a:stretch>
            <a:fillRect/>
          </a:stretch>
        </p:blipFill>
        <p:spPr>
          <a:xfrm>
            <a:off x="1699599" y="447259"/>
            <a:ext cx="8792802" cy="5963482"/>
          </a:xfrm>
          <a:prstGeom prst="rect">
            <a:avLst/>
          </a:prstGeom>
        </p:spPr>
      </p:pic>
      <p:sp>
        <p:nvSpPr>
          <p:cNvPr id="4" name="Arrow: Up 3">
            <a:extLst>
              <a:ext uri="{FF2B5EF4-FFF2-40B4-BE49-F238E27FC236}">
                <a16:creationId xmlns:a16="http://schemas.microsoft.com/office/drawing/2014/main" id="{2625EA7C-D82B-59B8-12ED-D2A73A8FAF4D}"/>
              </a:ext>
            </a:extLst>
          </p:cNvPr>
          <p:cNvSpPr/>
          <p:nvPr/>
        </p:nvSpPr>
        <p:spPr>
          <a:xfrm>
            <a:off x="2865748" y="1749287"/>
            <a:ext cx="484632" cy="1425566"/>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924715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984D-4C02-77D1-C7D5-9E3EF300777D}"/>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B360B86D-F819-178A-0B68-D82BB1EFFA4F}"/>
              </a:ext>
            </a:extLst>
          </p:cNvPr>
          <p:cNvSpPr>
            <a:spLocks noGrp="1"/>
          </p:cNvSpPr>
          <p:nvPr>
            <p:ph type="body" idx="1"/>
          </p:nvPr>
        </p:nvSpPr>
        <p:spPr>
          <a:xfrm>
            <a:off x="684212" y="1074656"/>
            <a:ext cx="8535988" cy="4919744"/>
          </a:xfrm>
        </p:spPr>
        <p:txBody>
          <a:bodyPr/>
          <a:lstStyle/>
          <a:p>
            <a:pPr marL="342900" indent="-342900">
              <a:buFont typeface="Arial" panose="020B0604020202020204" pitchFamily="34" charset="0"/>
              <a:buChar char="•"/>
            </a:pPr>
            <a:r>
              <a:rPr lang="en-US" sz="3600" dirty="0"/>
              <a:t>Select the newly added Work Order on the left to unlock the use of the rest of the buttons on the screen.</a:t>
            </a:r>
          </a:p>
          <a:p>
            <a:endParaRPr lang="en-US" dirty="0"/>
          </a:p>
          <a:p>
            <a:pPr marL="342900" indent="-342900">
              <a:buFont typeface="Arial" panose="020B0604020202020204" pitchFamily="34" charset="0"/>
              <a:buChar char="•"/>
            </a:pPr>
            <a:r>
              <a:rPr lang="en-US" sz="3600" dirty="0"/>
              <a:t>Next select the “Add Measures” button.</a:t>
            </a:r>
          </a:p>
        </p:txBody>
      </p:sp>
    </p:spTree>
    <p:extLst>
      <p:ext uri="{BB962C8B-B14F-4D97-AF65-F5344CB8AC3E}">
        <p14:creationId xmlns:p14="http://schemas.microsoft.com/office/powerpoint/2010/main" val="16120070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6C60D-3A5F-7180-8654-32D2E7537330}"/>
              </a:ext>
            </a:extLst>
          </p:cNvPr>
          <p:cNvPicPr>
            <a:picLocks noChangeAspect="1"/>
          </p:cNvPicPr>
          <p:nvPr/>
        </p:nvPicPr>
        <p:blipFill>
          <a:blip r:embed="rId2"/>
          <a:stretch>
            <a:fillRect/>
          </a:stretch>
        </p:blipFill>
        <p:spPr>
          <a:xfrm>
            <a:off x="1709125" y="428206"/>
            <a:ext cx="8773749" cy="6001588"/>
          </a:xfrm>
          <a:prstGeom prst="rect">
            <a:avLst/>
          </a:prstGeom>
        </p:spPr>
      </p:pic>
      <p:sp>
        <p:nvSpPr>
          <p:cNvPr id="6" name="Arrow: Down 5">
            <a:extLst>
              <a:ext uri="{FF2B5EF4-FFF2-40B4-BE49-F238E27FC236}">
                <a16:creationId xmlns:a16="http://schemas.microsoft.com/office/drawing/2014/main" id="{307ACB2F-901C-4384-97F5-2D0C9A099F0B}"/>
              </a:ext>
            </a:extLst>
          </p:cNvPr>
          <p:cNvSpPr/>
          <p:nvPr/>
        </p:nvSpPr>
        <p:spPr>
          <a:xfrm>
            <a:off x="4732256" y="2671638"/>
            <a:ext cx="484632" cy="1129085"/>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318880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E7EB2-8F5F-07AA-4432-BEEC6369FBDA}"/>
              </a:ext>
            </a:extLst>
          </p:cNvPr>
          <p:cNvPicPr>
            <a:picLocks noChangeAspect="1"/>
          </p:cNvPicPr>
          <p:nvPr/>
        </p:nvPicPr>
        <p:blipFill>
          <a:blip r:embed="rId2"/>
          <a:stretch>
            <a:fillRect/>
          </a:stretch>
        </p:blipFill>
        <p:spPr>
          <a:xfrm>
            <a:off x="1709125" y="437732"/>
            <a:ext cx="8773749" cy="5982535"/>
          </a:xfrm>
          <a:prstGeom prst="rect">
            <a:avLst/>
          </a:prstGeom>
        </p:spPr>
      </p:pic>
    </p:spTree>
    <p:extLst>
      <p:ext uri="{BB962C8B-B14F-4D97-AF65-F5344CB8AC3E}">
        <p14:creationId xmlns:p14="http://schemas.microsoft.com/office/powerpoint/2010/main" val="13838994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B392-2AEE-47B7-CACB-CE75592ED5A3}"/>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58EE316B-9B34-9CAB-E379-2A10EFD84CAA}"/>
              </a:ext>
            </a:extLst>
          </p:cNvPr>
          <p:cNvSpPr>
            <a:spLocks noGrp="1"/>
          </p:cNvSpPr>
          <p:nvPr>
            <p:ph type="body" idx="1"/>
          </p:nvPr>
        </p:nvSpPr>
        <p:spPr>
          <a:xfrm>
            <a:off x="684212" y="1450313"/>
            <a:ext cx="8535988" cy="4544087"/>
          </a:xfrm>
        </p:spPr>
        <p:txBody>
          <a:bodyPr>
            <a:noAutofit/>
          </a:bodyPr>
          <a:lstStyle/>
          <a:p>
            <a:pPr marL="342900" indent="-342900">
              <a:buFont typeface="Arial" panose="020B0604020202020204" pitchFamily="34" charset="0"/>
              <a:buChar char="•"/>
            </a:pPr>
            <a:r>
              <a:rPr lang="en-US" sz="3600" dirty="0"/>
              <a:t>Enter the name of the project (WRF-roof, DES WRF-plumbing, etc..)</a:t>
            </a:r>
          </a:p>
          <a:p>
            <a:pPr marL="342900" indent="-342900">
              <a:buFont typeface="Arial" panose="020B0604020202020204" pitchFamily="34" charset="0"/>
              <a:buChar char="•"/>
            </a:pPr>
            <a:r>
              <a:rPr lang="en-US" sz="3600" dirty="0"/>
              <a:t>If you have any Components to add fill out that section and those will appear on the Work Order.</a:t>
            </a:r>
          </a:p>
          <a:p>
            <a:pPr marL="342900" indent="-342900">
              <a:buFont typeface="Arial" panose="020B0604020202020204" pitchFamily="34" charset="0"/>
              <a:buChar char="•"/>
            </a:pPr>
            <a:r>
              <a:rPr lang="en-US" sz="3600" dirty="0"/>
              <a:t>Hit SAVE and the new measure will be listed on the top right of the screen.</a:t>
            </a:r>
          </a:p>
        </p:txBody>
      </p:sp>
    </p:spTree>
    <p:extLst>
      <p:ext uri="{BB962C8B-B14F-4D97-AF65-F5344CB8AC3E}">
        <p14:creationId xmlns:p14="http://schemas.microsoft.com/office/powerpoint/2010/main" val="18684717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C15CE4-8345-C0F2-FF92-1E11E32460F5}"/>
              </a:ext>
            </a:extLst>
          </p:cNvPr>
          <p:cNvPicPr>
            <a:picLocks noChangeAspect="1"/>
          </p:cNvPicPr>
          <p:nvPr/>
        </p:nvPicPr>
        <p:blipFill>
          <a:blip r:embed="rId2"/>
          <a:stretch>
            <a:fillRect/>
          </a:stretch>
        </p:blipFill>
        <p:spPr>
          <a:xfrm>
            <a:off x="1709125" y="442495"/>
            <a:ext cx="8773749" cy="5973009"/>
          </a:xfrm>
          <a:prstGeom prst="rect">
            <a:avLst/>
          </a:prstGeom>
        </p:spPr>
      </p:pic>
      <p:sp>
        <p:nvSpPr>
          <p:cNvPr id="6" name="Arrow: Up 5">
            <a:extLst>
              <a:ext uri="{FF2B5EF4-FFF2-40B4-BE49-F238E27FC236}">
                <a16:creationId xmlns:a16="http://schemas.microsoft.com/office/drawing/2014/main" id="{ABD048EE-1E92-42CA-380F-0D88D0859AEF}"/>
              </a:ext>
            </a:extLst>
          </p:cNvPr>
          <p:cNvSpPr/>
          <p:nvPr/>
        </p:nvSpPr>
        <p:spPr>
          <a:xfrm>
            <a:off x="5410986" y="2686639"/>
            <a:ext cx="484632" cy="978408"/>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589116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BD64-18E4-F848-F60E-50AF8456164B}"/>
              </a:ext>
            </a:extLst>
          </p:cNvPr>
          <p:cNvSpPr>
            <a:spLocks noGrp="1"/>
          </p:cNvSpPr>
          <p:nvPr>
            <p:ph type="title"/>
          </p:nvPr>
        </p:nvSpPr>
        <p:spPr>
          <a:xfrm flipV="1">
            <a:off x="684213" y="640081"/>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A6CB99D-9ECD-8EB2-4AFD-CC131F4EFDC5}"/>
              </a:ext>
            </a:extLst>
          </p:cNvPr>
          <p:cNvSpPr>
            <a:spLocks noGrp="1"/>
          </p:cNvSpPr>
          <p:nvPr>
            <p:ph type="body" idx="1"/>
          </p:nvPr>
        </p:nvSpPr>
        <p:spPr>
          <a:xfrm>
            <a:off x="684212" y="1065229"/>
            <a:ext cx="8535988" cy="4929171"/>
          </a:xfrm>
        </p:spPr>
        <p:txBody>
          <a:bodyPr>
            <a:normAutofit/>
          </a:bodyPr>
          <a:lstStyle/>
          <a:p>
            <a:pPr marL="571500" indent="-571500">
              <a:buFont typeface="Arial" panose="020B0604020202020204" pitchFamily="34" charset="0"/>
              <a:buChar char="•"/>
            </a:pPr>
            <a:r>
              <a:rPr lang="en-US" sz="3600" dirty="0"/>
              <a:t>Since the WRF project has no SIR and will not be listed, or need to be added to the measures library, use the “Quick Entry” button to add the cost.  Then hit save.</a:t>
            </a:r>
          </a:p>
        </p:txBody>
      </p:sp>
    </p:spTree>
    <p:extLst>
      <p:ext uri="{BB962C8B-B14F-4D97-AF65-F5344CB8AC3E}">
        <p14:creationId xmlns:p14="http://schemas.microsoft.com/office/powerpoint/2010/main" val="31830380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5B377F-3E09-F425-982E-1F2D97A4B099}"/>
              </a:ext>
            </a:extLst>
          </p:cNvPr>
          <p:cNvPicPr>
            <a:picLocks noChangeAspect="1"/>
          </p:cNvPicPr>
          <p:nvPr/>
        </p:nvPicPr>
        <p:blipFill>
          <a:blip r:embed="rId2"/>
          <a:stretch>
            <a:fillRect/>
          </a:stretch>
        </p:blipFill>
        <p:spPr>
          <a:xfrm>
            <a:off x="1699599" y="428206"/>
            <a:ext cx="8792802" cy="6001588"/>
          </a:xfrm>
          <a:prstGeom prst="rect">
            <a:avLst/>
          </a:prstGeom>
        </p:spPr>
      </p:pic>
      <p:sp>
        <p:nvSpPr>
          <p:cNvPr id="6" name="Arrow: Down 5">
            <a:extLst>
              <a:ext uri="{FF2B5EF4-FFF2-40B4-BE49-F238E27FC236}">
                <a16:creationId xmlns:a16="http://schemas.microsoft.com/office/drawing/2014/main" id="{16851241-3325-3149-49AD-8B740648FA00}"/>
              </a:ext>
            </a:extLst>
          </p:cNvPr>
          <p:cNvSpPr/>
          <p:nvPr/>
        </p:nvSpPr>
        <p:spPr>
          <a:xfrm>
            <a:off x="9690755" y="2608028"/>
            <a:ext cx="484632" cy="1208598"/>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8253455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D056-D26F-63FB-CA33-67CF38C4B639}"/>
              </a:ext>
            </a:extLst>
          </p:cNvPr>
          <p:cNvPicPr>
            <a:picLocks noChangeAspect="1"/>
          </p:cNvPicPr>
          <p:nvPr/>
        </p:nvPicPr>
        <p:blipFill>
          <a:blip r:embed="rId2"/>
          <a:stretch>
            <a:fillRect/>
          </a:stretch>
        </p:blipFill>
        <p:spPr>
          <a:xfrm>
            <a:off x="2294994" y="499653"/>
            <a:ext cx="7602011" cy="5858693"/>
          </a:xfrm>
          <a:prstGeom prst="rect">
            <a:avLst/>
          </a:prstGeom>
        </p:spPr>
      </p:pic>
    </p:spTree>
    <p:extLst>
      <p:ext uri="{BB962C8B-B14F-4D97-AF65-F5344CB8AC3E}">
        <p14:creationId xmlns:p14="http://schemas.microsoft.com/office/powerpoint/2010/main" val="3784343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4400-FF58-0212-1564-C55FB1BBC690}"/>
              </a:ext>
            </a:extLst>
          </p:cNvPr>
          <p:cNvSpPr>
            <a:spLocks noGrp="1"/>
          </p:cNvSpPr>
          <p:nvPr>
            <p:ph type="title"/>
          </p:nvPr>
        </p:nvSpPr>
        <p:spPr>
          <a:xfrm>
            <a:off x="9102014" y="274807"/>
            <a:ext cx="2608556" cy="978729"/>
          </a:xfrm>
          <a:effectLst>
            <a:glow rad="101600">
              <a:schemeClr val="bg2">
                <a:lumMod val="10000"/>
                <a:alpha val="60000"/>
              </a:schemeClr>
            </a:glow>
          </a:effectLst>
        </p:spPr>
        <p:txBody>
          <a:bodyPr/>
          <a:lstStyle/>
          <a:p>
            <a:r>
              <a:rPr lang="en-US" dirty="0">
                <a:effectLst>
                  <a:glow rad="101600">
                    <a:schemeClr val="tx2">
                      <a:lumMod val="50000"/>
                      <a:alpha val="60000"/>
                    </a:schemeClr>
                  </a:glow>
                </a:effectLst>
              </a:rPr>
              <a:t>Add Household Member</a:t>
            </a:r>
          </a:p>
        </p:txBody>
      </p:sp>
      <p:sp>
        <p:nvSpPr>
          <p:cNvPr id="3" name="Text Placeholder 2">
            <a:extLst>
              <a:ext uri="{FF2B5EF4-FFF2-40B4-BE49-F238E27FC236}">
                <a16:creationId xmlns:a16="http://schemas.microsoft.com/office/drawing/2014/main" id="{07DF0F43-F813-AF3E-FA81-8C160B27FDAD}"/>
              </a:ext>
            </a:extLst>
          </p:cNvPr>
          <p:cNvSpPr>
            <a:spLocks noGrp="1"/>
          </p:cNvSpPr>
          <p:nvPr>
            <p:ph type="body" sz="quarter" idx="18"/>
          </p:nvPr>
        </p:nvSpPr>
        <p:spPr>
          <a:xfrm>
            <a:off x="9274020" y="1358367"/>
            <a:ext cx="2573969" cy="5042433"/>
          </a:xfrm>
        </p:spPr>
        <p:txBody>
          <a:bodyPr/>
          <a:lstStyle/>
          <a:p>
            <a:r>
              <a:rPr lang="en-US" sz="1600" dirty="0"/>
              <a:t>The initial Customer Information screen only collects information about the primary applicant.</a:t>
            </a:r>
          </a:p>
          <a:p>
            <a:endParaRPr lang="en-US" sz="1600" dirty="0"/>
          </a:p>
          <a:p>
            <a:r>
              <a:rPr lang="en-US" sz="1600" dirty="0"/>
              <a:t>To include other members of the household in the customer record, select “Add Household Member”. </a:t>
            </a:r>
          </a:p>
          <a:p>
            <a:endParaRPr lang="en-US" sz="1600" dirty="0"/>
          </a:p>
          <a:p>
            <a:r>
              <a:rPr lang="en-US" sz="1600" dirty="0"/>
              <a:t>Then, complete the customer record screen with the information from your secondary household member.</a:t>
            </a:r>
          </a:p>
          <a:p>
            <a:endParaRPr lang="en-US" sz="1600" dirty="0"/>
          </a:p>
          <a:p>
            <a:r>
              <a:rPr lang="en-US" sz="1600" dirty="0"/>
              <a:t>Creating a second member will be particularly important when there is more than one source of income.</a:t>
            </a:r>
          </a:p>
        </p:txBody>
      </p:sp>
      <p:sp>
        <p:nvSpPr>
          <p:cNvPr id="4" name="Slide Number Placeholder 3">
            <a:extLst>
              <a:ext uri="{FF2B5EF4-FFF2-40B4-BE49-F238E27FC236}">
                <a16:creationId xmlns:a16="http://schemas.microsoft.com/office/drawing/2014/main" id="{690594C1-3AD6-507C-4B9B-D551DEFE344B}"/>
              </a:ext>
            </a:extLst>
          </p:cNvPr>
          <p:cNvSpPr>
            <a:spLocks noGrp="1"/>
          </p:cNvSpPr>
          <p:nvPr>
            <p:ph type="sldNum" sz="quarter" idx="12"/>
          </p:nvPr>
        </p:nvSpPr>
        <p:spPr/>
        <p:txBody>
          <a:bodyPr/>
          <a:lstStyle/>
          <a:p>
            <a:fld id="{C263D6C4-4840-40CC-AC84-17E24B3B7BDE}" type="slidenum">
              <a:rPr lang="en-US" noProof="0" smtClean="0"/>
              <a:pPr/>
              <a:t>17</a:t>
            </a:fld>
            <a:endParaRPr lang="en-US" noProof="0" dirty="0"/>
          </a:p>
        </p:txBody>
      </p:sp>
      <p:pic>
        <p:nvPicPr>
          <p:cNvPr id="6" name="Picture 5">
            <a:extLst>
              <a:ext uri="{FF2B5EF4-FFF2-40B4-BE49-F238E27FC236}">
                <a16:creationId xmlns:a16="http://schemas.microsoft.com/office/drawing/2014/main" id="{8377440F-07C2-5FE3-B4A0-DE03C6A60A75}"/>
              </a:ext>
            </a:extLst>
          </p:cNvPr>
          <p:cNvPicPr>
            <a:picLocks noChangeAspect="1"/>
          </p:cNvPicPr>
          <p:nvPr/>
        </p:nvPicPr>
        <p:blipFill>
          <a:blip r:embed="rId2"/>
          <a:stretch>
            <a:fillRect/>
          </a:stretch>
        </p:blipFill>
        <p:spPr>
          <a:xfrm>
            <a:off x="329802" y="274807"/>
            <a:ext cx="8772212" cy="6308386"/>
          </a:xfrm>
          <a:prstGeom prst="rect">
            <a:avLst/>
          </a:prstGeom>
        </p:spPr>
      </p:pic>
      <p:sp>
        <p:nvSpPr>
          <p:cNvPr id="7" name="Oval 6">
            <a:extLst>
              <a:ext uri="{FF2B5EF4-FFF2-40B4-BE49-F238E27FC236}">
                <a16:creationId xmlns:a16="http://schemas.microsoft.com/office/drawing/2014/main" id="{4BCE564A-185C-A06D-F6C3-B116A20863A7}"/>
              </a:ext>
            </a:extLst>
          </p:cNvPr>
          <p:cNvSpPr/>
          <p:nvPr/>
        </p:nvSpPr>
        <p:spPr>
          <a:xfrm>
            <a:off x="2201662" y="1313895"/>
            <a:ext cx="1793289" cy="5770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4642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7FEBB-09BF-9FD6-4D39-9BF26AC50E86}"/>
              </a:ext>
            </a:extLst>
          </p:cNvPr>
          <p:cNvPicPr>
            <a:picLocks noChangeAspect="1"/>
          </p:cNvPicPr>
          <p:nvPr/>
        </p:nvPicPr>
        <p:blipFill>
          <a:blip r:embed="rId2"/>
          <a:stretch>
            <a:fillRect/>
          </a:stretch>
        </p:blipFill>
        <p:spPr>
          <a:xfrm>
            <a:off x="2309284" y="518706"/>
            <a:ext cx="7573432" cy="5820587"/>
          </a:xfrm>
          <a:prstGeom prst="rect">
            <a:avLst/>
          </a:prstGeom>
        </p:spPr>
      </p:pic>
    </p:spTree>
    <p:extLst>
      <p:ext uri="{BB962C8B-B14F-4D97-AF65-F5344CB8AC3E}">
        <p14:creationId xmlns:p14="http://schemas.microsoft.com/office/powerpoint/2010/main" val="12682710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8DF96-E634-88E5-1A90-3BA9B5F9D02D}"/>
              </a:ext>
            </a:extLst>
          </p:cNvPr>
          <p:cNvPicPr>
            <a:picLocks noChangeAspect="1"/>
          </p:cNvPicPr>
          <p:nvPr/>
        </p:nvPicPr>
        <p:blipFill>
          <a:blip r:embed="rId2"/>
          <a:stretch>
            <a:fillRect/>
          </a:stretch>
        </p:blipFill>
        <p:spPr>
          <a:xfrm>
            <a:off x="1713888" y="437732"/>
            <a:ext cx="8764223" cy="5982535"/>
          </a:xfrm>
          <a:prstGeom prst="rect">
            <a:avLst/>
          </a:prstGeom>
        </p:spPr>
      </p:pic>
    </p:spTree>
    <p:extLst>
      <p:ext uri="{BB962C8B-B14F-4D97-AF65-F5344CB8AC3E}">
        <p14:creationId xmlns:p14="http://schemas.microsoft.com/office/powerpoint/2010/main" val="29529698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D79E-D5F8-6A39-F865-CE4FEDCD4DAE}"/>
              </a:ext>
            </a:extLst>
          </p:cNvPr>
          <p:cNvSpPr>
            <a:spLocks noGrp="1"/>
          </p:cNvSpPr>
          <p:nvPr>
            <p:ph type="title"/>
          </p:nvPr>
        </p:nvSpPr>
        <p:spPr>
          <a:xfrm>
            <a:off x="684213" y="685800"/>
            <a:ext cx="10058400" cy="58918"/>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E9806E99-E009-3A0D-A697-6B7476126A1B}"/>
              </a:ext>
            </a:extLst>
          </p:cNvPr>
          <p:cNvSpPr>
            <a:spLocks noGrp="1"/>
          </p:cNvSpPr>
          <p:nvPr>
            <p:ph type="body" idx="1"/>
          </p:nvPr>
        </p:nvSpPr>
        <p:spPr>
          <a:xfrm>
            <a:off x="684212" y="1018095"/>
            <a:ext cx="8535988" cy="4976305"/>
          </a:xfrm>
        </p:spPr>
        <p:txBody>
          <a:bodyPr>
            <a:normAutofit/>
          </a:bodyPr>
          <a:lstStyle/>
          <a:p>
            <a:pPr marL="571500" indent="-571500">
              <a:buFont typeface="Arial" panose="020B0604020202020204" pitchFamily="34" charset="0"/>
              <a:buChar char="•"/>
            </a:pPr>
            <a:r>
              <a:rPr lang="en-US" sz="3600" dirty="0"/>
              <a:t>Now Assign to a vendor and add any notes that you want.</a:t>
            </a:r>
          </a:p>
          <a:p>
            <a:pPr marL="571500" indent="-571500">
              <a:buFont typeface="Arial" panose="020B0604020202020204" pitchFamily="34" charset="0"/>
              <a:buChar char="•"/>
            </a:pPr>
            <a:r>
              <a:rPr lang="en-US" sz="3600" dirty="0"/>
              <a:t>To add notes you must first select the measure on the top right.</a:t>
            </a:r>
          </a:p>
          <a:p>
            <a:pPr marL="571500" indent="-571500">
              <a:buFont typeface="Arial" panose="020B0604020202020204" pitchFamily="34" charset="0"/>
              <a:buChar char="•"/>
            </a:pPr>
            <a:r>
              <a:rPr lang="en-US" sz="3600" dirty="0"/>
              <a:t>When you are finished hit save.</a:t>
            </a:r>
          </a:p>
        </p:txBody>
      </p:sp>
    </p:spTree>
    <p:extLst>
      <p:ext uri="{BB962C8B-B14F-4D97-AF65-F5344CB8AC3E}">
        <p14:creationId xmlns:p14="http://schemas.microsoft.com/office/powerpoint/2010/main" val="32210587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3E445D-1245-5664-1CE2-6BA28F2DC001}"/>
              </a:ext>
            </a:extLst>
          </p:cNvPr>
          <p:cNvPicPr>
            <a:picLocks noChangeAspect="1"/>
          </p:cNvPicPr>
          <p:nvPr/>
        </p:nvPicPr>
        <p:blipFill>
          <a:blip r:embed="rId2"/>
          <a:stretch>
            <a:fillRect/>
          </a:stretch>
        </p:blipFill>
        <p:spPr>
          <a:xfrm>
            <a:off x="1787026" y="423443"/>
            <a:ext cx="8745170" cy="6011114"/>
          </a:xfrm>
          <a:prstGeom prst="rect">
            <a:avLst/>
          </a:prstGeom>
        </p:spPr>
      </p:pic>
      <p:sp>
        <p:nvSpPr>
          <p:cNvPr id="10" name="Arrow: Left-Right 9">
            <a:extLst>
              <a:ext uri="{FF2B5EF4-FFF2-40B4-BE49-F238E27FC236}">
                <a16:creationId xmlns:a16="http://schemas.microsoft.com/office/drawing/2014/main" id="{5FC7588E-18AE-E76E-2291-D397AFA9A36D}"/>
              </a:ext>
            </a:extLst>
          </p:cNvPr>
          <p:cNvSpPr/>
          <p:nvPr/>
        </p:nvSpPr>
        <p:spPr>
          <a:xfrm>
            <a:off x="6893780" y="5675100"/>
            <a:ext cx="962109" cy="484632"/>
          </a:xfrm>
          <a:prstGeom prst="lef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Arrow: Down 10">
            <a:extLst>
              <a:ext uri="{FF2B5EF4-FFF2-40B4-BE49-F238E27FC236}">
                <a16:creationId xmlns:a16="http://schemas.microsoft.com/office/drawing/2014/main" id="{26C6203E-08AF-B694-2F4C-5E021ED179D0}"/>
              </a:ext>
            </a:extLst>
          </p:cNvPr>
          <p:cNvSpPr/>
          <p:nvPr/>
        </p:nvSpPr>
        <p:spPr>
          <a:xfrm>
            <a:off x="7975158" y="3792772"/>
            <a:ext cx="484632" cy="110523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Arrow: Right 11">
            <a:extLst>
              <a:ext uri="{FF2B5EF4-FFF2-40B4-BE49-F238E27FC236}">
                <a16:creationId xmlns:a16="http://schemas.microsoft.com/office/drawing/2014/main" id="{5E4EDD27-1536-7271-661D-CC80657BEE1A}"/>
              </a:ext>
            </a:extLst>
          </p:cNvPr>
          <p:cNvSpPr/>
          <p:nvPr/>
        </p:nvSpPr>
        <p:spPr>
          <a:xfrm>
            <a:off x="2488758" y="2274073"/>
            <a:ext cx="1574359"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499167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D951-CCBB-9BD3-6A05-5AB72CCA43A0}"/>
              </a:ext>
            </a:extLst>
          </p:cNvPr>
          <p:cNvSpPr>
            <a:spLocks noGrp="1"/>
          </p:cNvSpPr>
          <p:nvPr>
            <p:ph type="title"/>
          </p:nvPr>
        </p:nvSpPr>
        <p:spPr>
          <a:xfrm>
            <a:off x="684212"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A3BF542A-9B9D-27BA-15B4-D85AC946B352}"/>
              </a:ext>
            </a:extLst>
          </p:cNvPr>
          <p:cNvSpPr>
            <a:spLocks noGrp="1"/>
          </p:cNvSpPr>
          <p:nvPr>
            <p:ph type="body" idx="1"/>
          </p:nvPr>
        </p:nvSpPr>
        <p:spPr>
          <a:xfrm>
            <a:off x="684212" y="1018095"/>
            <a:ext cx="8535988" cy="4976305"/>
          </a:xfrm>
        </p:spPr>
        <p:txBody>
          <a:bodyPr>
            <a:normAutofit lnSpcReduction="10000"/>
          </a:bodyPr>
          <a:lstStyle/>
          <a:p>
            <a:pPr marL="571500" indent="-571500">
              <a:buFont typeface="Arial" panose="020B0604020202020204" pitchFamily="34" charset="0"/>
              <a:buChar char="•"/>
            </a:pPr>
            <a:r>
              <a:rPr lang="en-US" sz="3600" dirty="0"/>
              <a:t>Your Work Order is now complete and you can select the “Print” button to send a copy to the “My Reports” queue.</a:t>
            </a:r>
          </a:p>
          <a:p>
            <a:pPr marL="571500" indent="-571500">
              <a:buFont typeface="Arial" panose="020B0604020202020204" pitchFamily="34" charset="0"/>
              <a:buChar char="•"/>
            </a:pPr>
            <a:r>
              <a:rPr lang="en-US" sz="3600" dirty="0"/>
              <a:t>Print a copy of the Work Order to be uploaded to LITT as your Work Order will be replaced when you run a new Work Order for Weatherization measures.</a:t>
            </a:r>
          </a:p>
        </p:txBody>
      </p:sp>
    </p:spTree>
    <p:extLst>
      <p:ext uri="{BB962C8B-B14F-4D97-AF65-F5344CB8AC3E}">
        <p14:creationId xmlns:p14="http://schemas.microsoft.com/office/powerpoint/2010/main" val="10197319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2A915A-1D98-C802-C759-94344895A5A7}"/>
              </a:ext>
            </a:extLst>
          </p:cNvPr>
          <p:cNvPicPr>
            <a:picLocks noChangeAspect="1"/>
          </p:cNvPicPr>
          <p:nvPr/>
        </p:nvPicPr>
        <p:blipFill>
          <a:blip r:embed="rId2"/>
          <a:stretch>
            <a:fillRect/>
          </a:stretch>
        </p:blipFill>
        <p:spPr>
          <a:xfrm>
            <a:off x="1723415" y="461548"/>
            <a:ext cx="8745170" cy="5934903"/>
          </a:xfrm>
          <a:prstGeom prst="rect">
            <a:avLst/>
          </a:prstGeom>
        </p:spPr>
      </p:pic>
      <p:sp>
        <p:nvSpPr>
          <p:cNvPr id="6" name="Arrow: Up 5">
            <a:extLst>
              <a:ext uri="{FF2B5EF4-FFF2-40B4-BE49-F238E27FC236}">
                <a16:creationId xmlns:a16="http://schemas.microsoft.com/office/drawing/2014/main" id="{248961ED-0798-14F1-AD41-DFDF200F4BE0}"/>
              </a:ext>
            </a:extLst>
          </p:cNvPr>
          <p:cNvSpPr/>
          <p:nvPr/>
        </p:nvSpPr>
        <p:spPr>
          <a:xfrm>
            <a:off x="886120" y="75414"/>
            <a:ext cx="45719" cy="4571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Arrow: Down 6">
            <a:extLst>
              <a:ext uri="{FF2B5EF4-FFF2-40B4-BE49-F238E27FC236}">
                <a16:creationId xmlns:a16="http://schemas.microsoft.com/office/drawing/2014/main" id="{320D7619-5351-5BBA-4860-AA9ABD3C62BA}"/>
              </a:ext>
            </a:extLst>
          </p:cNvPr>
          <p:cNvSpPr/>
          <p:nvPr/>
        </p:nvSpPr>
        <p:spPr>
          <a:xfrm>
            <a:off x="9557468" y="4651514"/>
            <a:ext cx="484632" cy="1256306"/>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493164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A7592-BC77-8F83-71EE-D90E586DAF0D}"/>
              </a:ext>
            </a:extLst>
          </p:cNvPr>
          <p:cNvPicPr>
            <a:picLocks noChangeAspect="1"/>
          </p:cNvPicPr>
          <p:nvPr/>
        </p:nvPicPr>
        <p:blipFill>
          <a:blip r:embed="rId2"/>
          <a:stretch>
            <a:fillRect/>
          </a:stretch>
        </p:blipFill>
        <p:spPr>
          <a:xfrm>
            <a:off x="361419" y="0"/>
            <a:ext cx="11469161" cy="6858000"/>
          </a:xfrm>
          <a:prstGeom prst="rect">
            <a:avLst/>
          </a:prstGeom>
        </p:spPr>
      </p:pic>
      <p:sp>
        <p:nvSpPr>
          <p:cNvPr id="4" name="Arrow: Left 3">
            <a:extLst>
              <a:ext uri="{FF2B5EF4-FFF2-40B4-BE49-F238E27FC236}">
                <a16:creationId xmlns:a16="http://schemas.microsoft.com/office/drawing/2014/main" id="{35DF4A8B-60C5-055E-A376-0210656E6E43}"/>
              </a:ext>
            </a:extLst>
          </p:cNvPr>
          <p:cNvSpPr/>
          <p:nvPr/>
        </p:nvSpPr>
        <p:spPr>
          <a:xfrm>
            <a:off x="1653871" y="1852654"/>
            <a:ext cx="1982896" cy="837850"/>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749198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6F470-47A9-6910-E1FA-5402A176B8F0}"/>
              </a:ext>
            </a:extLst>
          </p:cNvPr>
          <p:cNvPicPr>
            <a:picLocks noChangeAspect="1"/>
          </p:cNvPicPr>
          <p:nvPr/>
        </p:nvPicPr>
        <p:blipFill>
          <a:blip r:embed="rId2"/>
          <a:stretch>
            <a:fillRect/>
          </a:stretch>
        </p:blipFill>
        <p:spPr>
          <a:xfrm>
            <a:off x="2061599" y="733049"/>
            <a:ext cx="8068801" cy="5391902"/>
          </a:xfrm>
          <a:prstGeom prst="rect">
            <a:avLst/>
          </a:prstGeom>
        </p:spPr>
      </p:pic>
      <p:sp>
        <p:nvSpPr>
          <p:cNvPr id="4" name="Arrow: Right 3">
            <a:extLst>
              <a:ext uri="{FF2B5EF4-FFF2-40B4-BE49-F238E27FC236}">
                <a16:creationId xmlns:a16="http://schemas.microsoft.com/office/drawing/2014/main" id="{97E03428-5851-041A-04A2-A96E0DF79C8B}"/>
              </a:ext>
            </a:extLst>
          </p:cNvPr>
          <p:cNvSpPr/>
          <p:nvPr/>
        </p:nvSpPr>
        <p:spPr>
          <a:xfrm>
            <a:off x="970961" y="1622066"/>
            <a:ext cx="978408" cy="81391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Arrow: Right 4">
            <a:extLst>
              <a:ext uri="{FF2B5EF4-FFF2-40B4-BE49-F238E27FC236}">
                <a16:creationId xmlns:a16="http://schemas.microsoft.com/office/drawing/2014/main" id="{363E4CE6-5840-93A3-74F0-9D11FB3AC0E0}"/>
              </a:ext>
            </a:extLst>
          </p:cNvPr>
          <p:cNvSpPr/>
          <p:nvPr/>
        </p:nvSpPr>
        <p:spPr>
          <a:xfrm>
            <a:off x="6186116" y="4214191"/>
            <a:ext cx="1319916" cy="75497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348887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2C48-05F4-EE2F-6537-425A03005BE3}"/>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36CA622B-C053-B63B-899C-3F5306F08048}"/>
              </a:ext>
            </a:extLst>
          </p:cNvPr>
          <p:cNvSpPr>
            <a:spLocks noGrp="1"/>
          </p:cNvSpPr>
          <p:nvPr>
            <p:ph type="body" idx="1"/>
          </p:nvPr>
        </p:nvSpPr>
        <p:spPr>
          <a:xfrm>
            <a:off x="684212" y="1036948"/>
            <a:ext cx="8535988" cy="4957452"/>
          </a:xfrm>
        </p:spPr>
        <p:txBody>
          <a:bodyPr>
            <a:normAutofit/>
          </a:bodyPr>
          <a:lstStyle/>
          <a:p>
            <a:pPr marL="571500" indent="-571500">
              <a:buFont typeface="Arial" panose="020B0604020202020204" pitchFamily="34" charset="0"/>
              <a:buChar char="•"/>
            </a:pPr>
            <a:r>
              <a:rPr lang="en-US" sz="3600" dirty="0"/>
              <a:t>Locate your Work Order and then use the buttons to view, download, extend, or share the work order.</a:t>
            </a:r>
          </a:p>
          <a:p>
            <a:pPr marL="571500" indent="-571500">
              <a:buFont typeface="Arial" panose="020B0604020202020204" pitchFamily="34" charset="0"/>
              <a:buChar char="•"/>
            </a:pPr>
            <a:r>
              <a:rPr lang="en-US" sz="3600" dirty="0"/>
              <a:t>Again….Print a copy of the WRF Work Order to be uploaded to LITT.</a:t>
            </a:r>
          </a:p>
        </p:txBody>
      </p:sp>
    </p:spTree>
    <p:extLst>
      <p:ext uri="{BB962C8B-B14F-4D97-AF65-F5344CB8AC3E}">
        <p14:creationId xmlns:p14="http://schemas.microsoft.com/office/powerpoint/2010/main" val="5340969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20C9E1-309C-7ED2-F6B6-45BA50F40BF3}"/>
              </a:ext>
            </a:extLst>
          </p:cNvPr>
          <p:cNvPicPr>
            <a:picLocks noChangeAspect="1"/>
          </p:cNvPicPr>
          <p:nvPr/>
        </p:nvPicPr>
        <p:blipFill>
          <a:blip r:embed="rId2"/>
          <a:stretch>
            <a:fillRect/>
          </a:stretch>
        </p:blipFill>
        <p:spPr>
          <a:xfrm>
            <a:off x="3434686" y="0"/>
            <a:ext cx="5322627" cy="6858000"/>
          </a:xfrm>
          <a:prstGeom prst="rect">
            <a:avLst/>
          </a:prstGeom>
        </p:spPr>
      </p:pic>
    </p:spTree>
    <p:extLst>
      <p:ext uri="{BB962C8B-B14F-4D97-AF65-F5344CB8AC3E}">
        <p14:creationId xmlns:p14="http://schemas.microsoft.com/office/powerpoint/2010/main" val="230521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9F9-28B1-D970-4C33-7E5422C403EB}"/>
              </a:ext>
            </a:extLst>
          </p:cNvPr>
          <p:cNvSpPr>
            <a:spLocks noGrp="1"/>
          </p:cNvSpPr>
          <p:nvPr>
            <p:ph type="title"/>
          </p:nvPr>
        </p:nvSpPr>
        <p:spPr/>
        <p:txBody>
          <a:bodyPr/>
          <a:lstStyle/>
          <a:p>
            <a:r>
              <a:rPr lang="en-US" dirty="0"/>
              <a:t>Customer Record Navigation</a:t>
            </a:r>
          </a:p>
        </p:txBody>
      </p:sp>
      <p:sp>
        <p:nvSpPr>
          <p:cNvPr id="3" name="Text Placeholder 2">
            <a:extLst>
              <a:ext uri="{FF2B5EF4-FFF2-40B4-BE49-F238E27FC236}">
                <a16:creationId xmlns:a16="http://schemas.microsoft.com/office/drawing/2014/main" id="{8E405CA8-7120-87D9-D5A7-078BF916EDCE}"/>
              </a:ext>
            </a:extLst>
          </p:cNvPr>
          <p:cNvSpPr>
            <a:spLocks noGrp="1"/>
          </p:cNvSpPr>
          <p:nvPr>
            <p:ph type="body" sz="quarter" idx="18"/>
          </p:nvPr>
        </p:nvSpPr>
        <p:spPr/>
        <p:txBody>
          <a:bodyPr/>
          <a:lstStyle/>
          <a:p>
            <a:r>
              <a:rPr lang="en-US" sz="3200" dirty="0"/>
              <a:t>Click on each little gray circle to navigate to and complete that section of the file. Once it has been completed, it will show a green checkmark.</a:t>
            </a:r>
          </a:p>
        </p:txBody>
      </p:sp>
      <p:sp>
        <p:nvSpPr>
          <p:cNvPr id="4" name="Slide Number Placeholder 3">
            <a:extLst>
              <a:ext uri="{FF2B5EF4-FFF2-40B4-BE49-F238E27FC236}">
                <a16:creationId xmlns:a16="http://schemas.microsoft.com/office/drawing/2014/main" id="{5D383207-D745-879B-17C1-E7B48B6B628C}"/>
              </a:ext>
            </a:extLst>
          </p:cNvPr>
          <p:cNvSpPr>
            <a:spLocks noGrp="1"/>
          </p:cNvSpPr>
          <p:nvPr>
            <p:ph type="sldNum" sz="quarter" idx="12"/>
          </p:nvPr>
        </p:nvSpPr>
        <p:spPr/>
        <p:txBody>
          <a:bodyPr/>
          <a:lstStyle/>
          <a:p>
            <a:fld id="{C263D6C4-4840-40CC-AC84-17E24B3B7BDE}" type="slidenum">
              <a:rPr lang="en-US" noProof="0" smtClean="0"/>
              <a:pPr/>
              <a:t>18</a:t>
            </a:fld>
            <a:endParaRPr lang="en-US" noProof="0" dirty="0"/>
          </a:p>
        </p:txBody>
      </p:sp>
      <p:pic>
        <p:nvPicPr>
          <p:cNvPr id="7" name="Picture Placeholder 6">
            <a:extLst>
              <a:ext uri="{FF2B5EF4-FFF2-40B4-BE49-F238E27FC236}">
                <a16:creationId xmlns:a16="http://schemas.microsoft.com/office/drawing/2014/main" id="{8837A288-CFD5-A0BA-92F7-CB296C757D48}"/>
              </a:ext>
            </a:extLst>
          </p:cNvPr>
          <p:cNvPicPr>
            <a:picLocks noGrp="1" noChangeAspect="1"/>
          </p:cNvPicPr>
          <p:nvPr>
            <p:ph type="pic" sz="quarter" idx="19"/>
          </p:nvPr>
        </p:nvPicPr>
        <p:blipFill>
          <a:blip r:embed="rId2"/>
          <a:srcRect l="7706" r="7706"/>
          <a:stretch/>
        </p:blipFill>
        <p:spPr/>
      </p:pic>
      <p:pic>
        <p:nvPicPr>
          <p:cNvPr id="8" name="Graphic 7" descr="Cursor outline">
            <a:extLst>
              <a:ext uri="{FF2B5EF4-FFF2-40B4-BE49-F238E27FC236}">
                <a16:creationId xmlns:a16="http://schemas.microsoft.com/office/drawing/2014/main" id="{C9463A47-CC5E-F0C9-E8D2-D742FE636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2380" y="1827501"/>
            <a:ext cx="966500" cy="966500"/>
          </a:xfrm>
          <a:prstGeom prst="rect">
            <a:avLst/>
          </a:prstGeom>
          <a:effectLst>
            <a:glow rad="101600">
              <a:schemeClr val="bg1"/>
            </a:glow>
          </a:effectLst>
        </p:spPr>
      </p:pic>
    </p:spTree>
    <p:extLst>
      <p:ext uri="{BB962C8B-B14F-4D97-AF65-F5344CB8AC3E}">
        <p14:creationId xmlns:p14="http://schemas.microsoft.com/office/powerpoint/2010/main" val="26223627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EB068-8F7C-DC23-46B6-38C4A0CB4264}"/>
              </a:ext>
            </a:extLst>
          </p:cNvPr>
          <p:cNvPicPr>
            <a:picLocks noChangeAspect="1"/>
          </p:cNvPicPr>
          <p:nvPr/>
        </p:nvPicPr>
        <p:blipFill>
          <a:blip r:embed="rId2"/>
          <a:stretch>
            <a:fillRect/>
          </a:stretch>
        </p:blipFill>
        <p:spPr>
          <a:xfrm>
            <a:off x="3435199" y="0"/>
            <a:ext cx="5321602" cy="6858000"/>
          </a:xfrm>
          <a:prstGeom prst="rect">
            <a:avLst/>
          </a:prstGeom>
        </p:spPr>
      </p:pic>
    </p:spTree>
    <p:extLst>
      <p:ext uri="{BB962C8B-B14F-4D97-AF65-F5344CB8AC3E}">
        <p14:creationId xmlns:p14="http://schemas.microsoft.com/office/powerpoint/2010/main" val="17904365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4BF4-323A-068D-B918-6140E79D491F}"/>
              </a:ext>
            </a:extLst>
          </p:cNvPr>
          <p:cNvSpPr>
            <a:spLocks noGrp="1"/>
          </p:cNvSpPr>
          <p:nvPr>
            <p:ph type="title"/>
          </p:nvPr>
        </p:nvSpPr>
        <p:spPr>
          <a:xfrm>
            <a:off x="684213" y="685800"/>
            <a:ext cx="10058400" cy="784781"/>
          </a:xfrm>
        </p:spPr>
        <p:txBody>
          <a:bodyPr/>
          <a:lstStyle/>
          <a:p>
            <a:r>
              <a:rPr lang="en-US" dirty="0"/>
              <a:t>After the Work Has Been Completed</a:t>
            </a:r>
          </a:p>
        </p:txBody>
      </p:sp>
      <p:sp>
        <p:nvSpPr>
          <p:cNvPr id="3" name="Text Placeholder 2">
            <a:extLst>
              <a:ext uri="{FF2B5EF4-FFF2-40B4-BE49-F238E27FC236}">
                <a16:creationId xmlns:a16="http://schemas.microsoft.com/office/drawing/2014/main" id="{84843167-3D31-727B-4A4F-75AA82F71B8B}"/>
              </a:ext>
            </a:extLst>
          </p:cNvPr>
          <p:cNvSpPr>
            <a:spLocks noGrp="1"/>
          </p:cNvSpPr>
          <p:nvPr>
            <p:ph type="body" idx="1"/>
          </p:nvPr>
        </p:nvSpPr>
        <p:spPr>
          <a:xfrm>
            <a:off x="684212" y="1545996"/>
            <a:ext cx="8535988" cy="4448404"/>
          </a:xfrm>
        </p:spPr>
        <p:txBody>
          <a:bodyPr>
            <a:normAutofit fontScale="92500" lnSpcReduction="10000"/>
          </a:bodyPr>
          <a:lstStyle/>
          <a:p>
            <a:pPr marL="571500" indent="-571500">
              <a:buFont typeface="Arial" panose="020B0604020202020204" pitchFamily="34" charset="0"/>
              <a:buChar char="•"/>
            </a:pPr>
            <a:r>
              <a:rPr lang="en-US" sz="3600" dirty="0"/>
              <a:t>When the contractor has completed the work, and the third-party inspection has been completed, we will be ready to close the pre-</a:t>
            </a:r>
            <a:r>
              <a:rPr lang="en-US" sz="3600" dirty="0" err="1"/>
              <a:t>Wx</a:t>
            </a:r>
            <a:r>
              <a:rPr lang="en-US" sz="3600" dirty="0"/>
              <a:t> work order and move to Weatherization.</a:t>
            </a:r>
          </a:p>
          <a:p>
            <a:pPr marL="571500" indent="-571500">
              <a:buFont typeface="Arial" panose="020B0604020202020204" pitchFamily="34" charset="0"/>
              <a:buChar char="•"/>
            </a:pPr>
            <a:r>
              <a:rPr lang="en-US" sz="3600" dirty="0"/>
              <a:t>Add the signed third-party inspection documents and Form 120  to the paper file and upload those documents </a:t>
            </a:r>
            <a:r>
              <a:rPr lang="en-US" sz="3600"/>
              <a:t>to LITT.</a:t>
            </a:r>
            <a:endParaRPr lang="en-US" sz="3600" dirty="0"/>
          </a:p>
        </p:txBody>
      </p:sp>
    </p:spTree>
    <p:extLst>
      <p:ext uri="{BB962C8B-B14F-4D97-AF65-F5344CB8AC3E}">
        <p14:creationId xmlns:p14="http://schemas.microsoft.com/office/powerpoint/2010/main" val="328119041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A98C-5A1A-5B7D-36BE-111E3089C61E}"/>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4F278DD3-B709-13F2-5572-B552255CE54E}"/>
              </a:ext>
            </a:extLst>
          </p:cNvPr>
          <p:cNvSpPr>
            <a:spLocks noGrp="1"/>
          </p:cNvSpPr>
          <p:nvPr>
            <p:ph type="body" idx="1"/>
          </p:nvPr>
        </p:nvSpPr>
        <p:spPr>
          <a:xfrm>
            <a:off x="684212" y="1113183"/>
            <a:ext cx="8535988" cy="4881217"/>
          </a:xfrm>
        </p:spPr>
        <p:txBody>
          <a:bodyPr>
            <a:normAutofit/>
          </a:bodyPr>
          <a:lstStyle/>
          <a:p>
            <a:pPr marL="571500" indent="-571500">
              <a:buFont typeface="Arial" panose="020B0604020202020204" pitchFamily="34" charset="0"/>
              <a:buChar char="•"/>
            </a:pPr>
            <a:r>
              <a:rPr lang="en-US" sz="3600" dirty="0"/>
              <a:t>Go back to the </a:t>
            </a:r>
            <a:r>
              <a:rPr lang="en-US" sz="3600" dirty="0" err="1"/>
              <a:t>WAPLink</a:t>
            </a:r>
            <a:r>
              <a:rPr lang="en-US" sz="3600" dirty="0"/>
              <a:t> Job screen and change the current stage to “</a:t>
            </a:r>
            <a:r>
              <a:rPr lang="en-US" sz="3600" dirty="0" err="1"/>
              <a:t>Completed”and</a:t>
            </a:r>
            <a:r>
              <a:rPr lang="en-US" sz="3600" dirty="0"/>
              <a:t> hit save.</a:t>
            </a:r>
          </a:p>
          <a:p>
            <a:pPr marL="571500" indent="-571500">
              <a:buFont typeface="Arial" panose="020B0604020202020204" pitchFamily="34" charset="0"/>
              <a:buChar char="•"/>
            </a:pPr>
            <a:r>
              <a:rPr lang="en-US" sz="3600" dirty="0"/>
              <a:t>The “Close Job” button will appear in the middle of the screen.</a:t>
            </a:r>
          </a:p>
          <a:p>
            <a:pPr marL="571500" indent="-571500">
              <a:buFont typeface="Arial" panose="020B0604020202020204" pitchFamily="34" charset="0"/>
              <a:buChar char="•"/>
            </a:pPr>
            <a:r>
              <a:rPr lang="en-US" sz="3600" dirty="0"/>
              <a:t>Select the “Close Job” button.</a:t>
            </a:r>
          </a:p>
        </p:txBody>
      </p:sp>
    </p:spTree>
    <p:extLst>
      <p:ext uri="{BB962C8B-B14F-4D97-AF65-F5344CB8AC3E}">
        <p14:creationId xmlns:p14="http://schemas.microsoft.com/office/powerpoint/2010/main" val="35377793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F62A3A-3EC0-0BE8-8E31-A1057E5A2D85}"/>
              </a:ext>
            </a:extLst>
          </p:cNvPr>
          <p:cNvPicPr>
            <a:picLocks noChangeAspect="1"/>
          </p:cNvPicPr>
          <p:nvPr/>
        </p:nvPicPr>
        <p:blipFill>
          <a:blip r:embed="rId2"/>
          <a:stretch>
            <a:fillRect/>
          </a:stretch>
        </p:blipFill>
        <p:spPr>
          <a:xfrm>
            <a:off x="2256889" y="266258"/>
            <a:ext cx="7678222" cy="6325483"/>
          </a:xfrm>
          <a:prstGeom prst="rect">
            <a:avLst/>
          </a:prstGeom>
        </p:spPr>
      </p:pic>
      <p:sp>
        <p:nvSpPr>
          <p:cNvPr id="6" name="Arrow: Up 5">
            <a:extLst>
              <a:ext uri="{FF2B5EF4-FFF2-40B4-BE49-F238E27FC236}">
                <a16:creationId xmlns:a16="http://schemas.microsoft.com/office/drawing/2014/main" id="{C60DEFA2-4473-DF62-1C0F-16C8A47A6D4B}"/>
              </a:ext>
            </a:extLst>
          </p:cNvPr>
          <p:cNvSpPr/>
          <p:nvPr/>
        </p:nvSpPr>
        <p:spPr>
          <a:xfrm>
            <a:off x="5062194" y="1566407"/>
            <a:ext cx="484632" cy="1184744"/>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Arrow: Up 6">
            <a:extLst>
              <a:ext uri="{FF2B5EF4-FFF2-40B4-BE49-F238E27FC236}">
                <a16:creationId xmlns:a16="http://schemas.microsoft.com/office/drawing/2014/main" id="{09058DF4-5DA8-BC8F-D29B-5016B5ED59BD}"/>
              </a:ext>
            </a:extLst>
          </p:cNvPr>
          <p:cNvSpPr/>
          <p:nvPr/>
        </p:nvSpPr>
        <p:spPr>
          <a:xfrm>
            <a:off x="5062194" y="3769316"/>
            <a:ext cx="484632" cy="1184744"/>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405651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93243-6763-11FA-FA94-E96CEFCB7E06}"/>
              </a:ext>
            </a:extLst>
          </p:cNvPr>
          <p:cNvPicPr>
            <a:picLocks noChangeAspect="1"/>
          </p:cNvPicPr>
          <p:nvPr/>
        </p:nvPicPr>
        <p:blipFill>
          <a:blip r:embed="rId2"/>
          <a:stretch>
            <a:fillRect/>
          </a:stretch>
        </p:blipFill>
        <p:spPr>
          <a:xfrm>
            <a:off x="2776074" y="166232"/>
            <a:ext cx="6639852" cy="6525536"/>
          </a:xfrm>
          <a:prstGeom prst="rect">
            <a:avLst/>
          </a:prstGeom>
        </p:spPr>
      </p:pic>
    </p:spTree>
    <p:extLst>
      <p:ext uri="{BB962C8B-B14F-4D97-AF65-F5344CB8AC3E}">
        <p14:creationId xmlns:p14="http://schemas.microsoft.com/office/powerpoint/2010/main" val="3515164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B0A1-31B7-5E5D-71C4-9191EF51D494}"/>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3FA532BD-B161-FD7D-12CC-1E509F31408C}"/>
              </a:ext>
            </a:extLst>
          </p:cNvPr>
          <p:cNvSpPr>
            <a:spLocks noGrp="1"/>
          </p:cNvSpPr>
          <p:nvPr>
            <p:ph type="body" idx="1"/>
          </p:nvPr>
        </p:nvSpPr>
        <p:spPr>
          <a:xfrm>
            <a:off x="684212" y="1233496"/>
            <a:ext cx="8535988" cy="4760904"/>
          </a:xfrm>
        </p:spPr>
        <p:txBody>
          <a:bodyPr>
            <a:normAutofit/>
          </a:bodyPr>
          <a:lstStyle/>
          <a:p>
            <a:pPr marL="571500" indent="-571500">
              <a:buFont typeface="Arial" panose="020B0604020202020204" pitchFamily="34" charset="0"/>
              <a:buChar char="•"/>
            </a:pPr>
            <a:r>
              <a:rPr lang="en-US" sz="3600" dirty="0"/>
              <a:t>Select the WRF project and click New at the top left.  </a:t>
            </a:r>
          </a:p>
          <a:p>
            <a:pPr marL="571500" indent="-571500">
              <a:buFont typeface="Arial" panose="020B0604020202020204" pitchFamily="34" charset="0"/>
              <a:buChar char="•"/>
            </a:pPr>
            <a:r>
              <a:rPr lang="en-US" sz="3600" dirty="0"/>
              <a:t>You may now select the funding type and assign the cost.  Then hit save.</a:t>
            </a:r>
          </a:p>
        </p:txBody>
      </p:sp>
    </p:spTree>
    <p:extLst>
      <p:ext uri="{BB962C8B-B14F-4D97-AF65-F5344CB8AC3E}">
        <p14:creationId xmlns:p14="http://schemas.microsoft.com/office/powerpoint/2010/main" val="21580936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EF2C8-7291-0CC9-6C2C-BED216A1A63C}"/>
              </a:ext>
            </a:extLst>
          </p:cNvPr>
          <p:cNvPicPr>
            <a:picLocks noChangeAspect="1"/>
          </p:cNvPicPr>
          <p:nvPr/>
        </p:nvPicPr>
        <p:blipFill>
          <a:blip r:embed="rId2"/>
          <a:stretch>
            <a:fillRect/>
          </a:stretch>
        </p:blipFill>
        <p:spPr>
          <a:xfrm>
            <a:off x="2776074" y="109074"/>
            <a:ext cx="6639852" cy="6639852"/>
          </a:xfrm>
          <a:prstGeom prst="rect">
            <a:avLst/>
          </a:prstGeom>
        </p:spPr>
      </p:pic>
    </p:spTree>
    <p:extLst>
      <p:ext uri="{BB962C8B-B14F-4D97-AF65-F5344CB8AC3E}">
        <p14:creationId xmlns:p14="http://schemas.microsoft.com/office/powerpoint/2010/main" val="13056840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C96D-4DBC-FA05-C426-142F96166F9D}"/>
              </a:ext>
            </a:extLst>
          </p:cNvPr>
          <p:cNvSpPr>
            <a:spLocks noGrp="1"/>
          </p:cNvSpPr>
          <p:nvPr>
            <p:ph type="title"/>
          </p:nvPr>
        </p:nvSpPr>
        <p:spPr>
          <a:xfrm>
            <a:off x="684213" y="685800"/>
            <a:ext cx="10058400" cy="897903"/>
          </a:xfrm>
        </p:spPr>
        <p:txBody>
          <a:bodyPr/>
          <a:lstStyle/>
          <a:p>
            <a:r>
              <a:rPr lang="en-US" dirty="0"/>
              <a:t>Moving on to Weatherization</a:t>
            </a:r>
          </a:p>
        </p:txBody>
      </p:sp>
      <p:sp>
        <p:nvSpPr>
          <p:cNvPr id="3" name="Text Placeholder 2">
            <a:extLst>
              <a:ext uri="{FF2B5EF4-FFF2-40B4-BE49-F238E27FC236}">
                <a16:creationId xmlns:a16="http://schemas.microsoft.com/office/drawing/2014/main" id="{90726F4F-DE4B-80CD-542E-B3BC5798DFFD}"/>
              </a:ext>
            </a:extLst>
          </p:cNvPr>
          <p:cNvSpPr>
            <a:spLocks noGrp="1"/>
          </p:cNvSpPr>
          <p:nvPr>
            <p:ph type="body" idx="1"/>
          </p:nvPr>
        </p:nvSpPr>
        <p:spPr>
          <a:xfrm>
            <a:off x="684212" y="1489435"/>
            <a:ext cx="8535988" cy="4504965"/>
          </a:xfrm>
        </p:spPr>
        <p:txBody>
          <a:bodyPr>
            <a:normAutofit/>
          </a:bodyPr>
          <a:lstStyle/>
          <a:p>
            <a:pPr marL="571500" indent="-571500">
              <a:buFont typeface="Arial" panose="020B0604020202020204" pitchFamily="34" charset="0"/>
              <a:buChar char="•"/>
            </a:pPr>
            <a:r>
              <a:rPr lang="en-US" sz="3600" dirty="0"/>
              <a:t>Now that you have completed the WRF process you are free to continue with your Weatherization process as usual.</a:t>
            </a:r>
          </a:p>
          <a:p>
            <a:pPr marL="571500" indent="-571500">
              <a:buFont typeface="Arial" panose="020B0604020202020204" pitchFamily="34" charset="0"/>
              <a:buChar char="•"/>
            </a:pPr>
            <a:r>
              <a:rPr lang="en-US" sz="3600" dirty="0"/>
              <a:t>Thank you!</a:t>
            </a:r>
          </a:p>
        </p:txBody>
      </p:sp>
    </p:spTree>
    <p:extLst>
      <p:ext uri="{BB962C8B-B14F-4D97-AF65-F5344CB8AC3E}">
        <p14:creationId xmlns:p14="http://schemas.microsoft.com/office/powerpoint/2010/main" val="4075408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7975B-3C66-AC30-5BCD-D898239E9CF7}"/>
              </a:ext>
            </a:extLst>
          </p:cNvPr>
          <p:cNvSpPr>
            <a:spLocks noGrp="1"/>
          </p:cNvSpPr>
          <p:nvPr>
            <p:ph type="ctrTitle"/>
          </p:nvPr>
        </p:nvSpPr>
        <p:spPr>
          <a:xfrm>
            <a:off x="684212" y="685799"/>
            <a:ext cx="8001000" cy="2132815"/>
          </a:xfrm>
        </p:spPr>
        <p:txBody>
          <a:bodyPr/>
          <a:lstStyle/>
          <a:p>
            <a:r>
              <a:rPr lang="en-US" dirty="0"/>
              <a:t>Adding Funding Sources in LITT</a:t>
            </a:r>
          </a:p>
        </p:txBody>
      </p:sp>
      <p:sp>
        <p:nvSpPr>
          <p:cNvPr id="5" name="Subtitle 4">
            <a:extLst>
              <a:ext uri="{FF2B5EF4-FFF2-40B4-BE49-F238E27FC236}">
                <a16:creationId xmlns:a16="http://schemas.microsoft.com/office/drawing/2014/main" id="{B3B44D0D-EC46-422F-9F0B-0C5792EA31BF}"/>
              </a:ext>
            </a:extLst>
          </p:cNvPr>
          <p:cNvSpPr>
            <a:spLocks noGrp="1"/>
          </p:cNvSpPr>
          <p:nvPr>
            <p:ph type="subTitle" idx="1"/>
          </p:nvPr>
        </p:nvSpPr>
        <p:spPr/>
        <p:txBody>
          <a:bodyPr/>
          <a:lstStyle/>
          <a:p>
            <a:r>
              <a:rPr lang="en-US" dirty="0"/>
              <a:t>This needs to be done before you can complete jobs in LITT</a:t>
            </a:r>
          </a:p>
        </p:txBody>
      </p:sp>
    </p:spTree>
    <p:extLst>
      <p:ext uri="{BB962C8B-B14F-4D97-AF65-F5344CB8AC3E}">
        <p14:creationId xmlns:p14="http://schemas.microsoft.com/office/powerpoint/2010/main" val="377644711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20418F-885D-4BC4-38E1-661D3BB66085}"/>
              </a:ext>
            </a:extLst>
          </p:cNvPr>
          <p:cNvSpPr>
            <a:spLocks noGrp="1"/>
          </p:cNvSpPr>
          <p:nvPr>
            <p:ph type="title"/>
          </p:nvPr>
        </p:nvSpPr>
        <p:spPr>
          <a:xfrm>
            <a:off x="684213" y="685800"/>
            <a:ext cx="10058400" cy="718794"/>
          </a:xfrm>
        </p:spPr>
        <p:txBody>
          <a:bodyPr/>
          <a:lstStyle/>
          <a:p>
            <a:r>
              <a:rPr lang="en-US" dirty="0"/>
              <a:t>How to Add Funding Sources in LITT</a:t>
            </a:r>
          </a:p>
        </p:txBody>
      </p:sp>
      <p:sp>
        <p:nvSpPr>
          <p:cNvPr id="5" name="Text Placeholder 4">
            <a:extLst>
              <a:ext uri="{FF2B5EF4-FFF2-40B4-BE49-F238E27FC236}">
                <a16:creationId xmlns:a16="http://schemas.microsoft.com/office/drawing/2014/main" id="{DA4416C7-EB0F-0BC5-08A8-A783C1A0D75C}"/>
              </a:ext>
            </a:extLst>
          </p:cNvPr>
          <p:cNvSpPr>
            <a:spLocks noGrp="1"/>
          </p:cNvSpPr>
          <p:nvPr>
            <p:ph type="body" idx="1"/>
          </p:nvPr>
        </p:nvSpPr>
        <p:spPr>
          <a:xfrm>
            <a:off x="684212" y="1659118"/>
            <a:ext cx="8535988" cy="4335282"/>
          </a:xfrm>
        </p:spPr>
        <p:txBody>
          <a:bodyPr>
            <a:normAutofit/>
          </a:bodyPr>
          <a:lstStyle/>
          <a:p>
            <a:pPr marL="571500" indent="-571500">
              <a:buFont typeface="Arial" panose="020B0604020202020204" pitchFamily="34" charset="0"/>
              <a:buChar char="•"/>
            </a:pPr>
            <a:r>
              <a:rPr lang="en-US" sz="3600" dirty="0"/>
              <a:t>Some funding sources may not currently show in the dropdown box in the completion screen.</a:t>
            </a:r>
          </a:p>
          <a:p>
            <a:pPr marL="571500" indent="-571500">
              <a:buFont typeface="Arial" panose="020B0604020202020204" pitchFamily="34" charset="0"/>
              <a:buChar char="•"/>
            </a:pPr>
            <a:r>
              <a:rPr lang="en-US" sz="3600" dirty="0"/>
              <a:t>Go to Fund/Grants and select it.</a:t>
            </a:r>
          </a:p>
          <a:p>
            <a:pPr marL="571500" indent="-571500">
              <a:buFont typeface="Arial" panose="020B0604020202020204" pitchFamily="34" charset="0"/>
              <a:buChar char="•"/>
            </a:pPr>
            <a:r>
              <a:rPr lang="en-US" sz="3600" dirty="0"/>
              <a:t>Then, go to Fund/Grant Entry.</a:t>
            </a: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3208141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874B26-DE67-0C1B-CD7F-B00E82CB2F4A}"/>
              </a:ext>
            </a:extLst>
          </p:cNvPr>
          <p:cNvSpPr>
            <a:spLocks noGrp="1"/>
          </p:cNvSpPr>
          <p:nvPr>
            <p:ph type="sldNum" sz="quarter" idx="12"/>
          </p:nvPr>
        </p:nvSpPr>
        <p:spPr/>
        <p:txBody>
          <a:bodyPr/>
          <a:lstStyle/>
          <a:p>
            <a:fld id="{C263D6C4-4840-40CC-AC84-17E24B3B7BDE}" type="slidenum">
              <a:rPr lang="en-US" noProof="0" smtClean="0"/>
              <a:pPr/>
              <a:t>19</a:t>
            </a:fld>
            <a:endParaRPr lang="en-US" noProof="0" dirty="0"/>
          </a:p>
        </p:txBody>
      </p:sp>
      <p:pic>
        <p:nvPicPr>
          <p:cNvPr id="6" name="Picture 5">
            <a:extLst>
              <a:ext uri="{FF2B5EF4-FFF2-40B4-BE49-F238E27FC236}">
                <a16:creationId xmlns:a16="http://schemas.microsoft.com/office/drawing/2014/main" id="{BB75BC18-8D64-B3AF-C067-25165EAF37B8}"/>
              </a:ext>
            </a:extLst>
          </p:cNvPr>
          <p:cNvPicPr>
            <a:picLocks noChangeAspect="1"/>
          </p:cNvPicPr>
          <p:nvPr/>
        </p:nvPicPr>
        <p:blipFill>
          <a:blip r:embed="rId2"/>
          <a:stretch>
            <a:fillRect/>
          </a:stretch>
        </p:blipFill>
        <p:spPr>
          <a:xfrm>
            <a:off x="462771" y="260896"/>
            <a:ext cx="8131369" cy="6224954"/>
          </a:xfrm>
          <a:prstGeom prst="rect">
            <a:avLst/>
          </a:prstGeom>
        </p:spPr>
      </p:pic>
      <p:sp>
        <p:nvSpPr>
          <p:cNvPr id="7" name="Oval 6">
            <a:extLst>
              <a:ext uri="{FF2B5EF4-FFF2-40B4-BE49-F238E27FC236}">
                <a16:creationId xmlns:a16="http://schemas.microsoft.com/office/drawing/2014/main" id="{36A5E823-11AE-8719-2BD7-E90358268243}"/>
              </a:ext>
            </a:extLst>
          </p:cNvPr>
          <p:cNvSpPr/>
          <p:nvPr/>
        </p:nvSpPr>
        <p:spPr>
          <a:xfrm>
            <a:off x="3954151" y="3790604"/>
            <a:ext cx="563419" cy="5264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9E2C2C21-5573-C337-A9AA-1FAAEE9051A7}"/>
              </a:ext>
            </a:extLst>
          </p:cNvPr>
          <p:cNvSpPr/>
          <p:nvPr/>
        </p:nvSpPr>
        <p:spPr>
          <a:xfrm rot="16738455">
            <a:off x="6516125" y="2316611"/>
            <a:ext cx="514599" cy="4464312"/>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1D3AA9-A0AD-3B91-550E-6309D881CB5A}"/>
              </a:ext>
            </a:extLst>
          </p:cNvPr>
          <p:cNvSpPr txBox="1"/>
          <p:nvPr/>
        </p:nvSpPr>
        <p:spPr>
          <a:xfrm>
            <a:off x="8886736" y="3161591"/>
            <a:ext cx="2684997" cy="1569660"/>
          </a:xfrm>
          <a:prstGeom prst="rect">
            <a:avLst/>
          </a:prstGeom>
          <a:noFill/>
        </p:spPr>
        <p:txBody>
          <a:bodyPr wrap="square" rtlCol="0">
            <a:spAutoFit/>
          </a:bodyPr>
          <a:lstStyle/>
          <a:p>
            <a:r>
              <a:rPr lang="en-US" sz="2400" dirty="0">
                <a:solidFill>
                  <a:schemeClr val="bg1"/>
                </a:solidFill>
              </a:rPr>
              <a:t>This button copies the Mailing Address so it does not need to be typed twice.</a:t>
            </a:r>
          </a:p>
        </p:txBody>
      </p:sp>
      <p:sp>
        <p:nvSpPr>
          <p:cNvPr id="11" name="TextBox 10">
            <a:extLst>
              <a:ext uri="{FF2B5EF4-FFF2-40B4-BE49-F238E27FC236}">
                <a16:creationId xmlns:a16="http://schemas.microsoft.com/office/drawing/2014/main" id="{DE2EF5C2-BDC2-2571-AA0C-101D17349472}"/>
              </a:ext>
            </a:extLst>
          </p:cNvPr>
          <p:cNvSpPr txBox="1"/>
          <p:nvPr/>
        </p:nvSpPr>
        <p:spPr>
          <a:xfrm>
            <a:off x="8886736" y="719733"/>
            <a:ext cx="2568664" cy="646331"/>
          </a:xfrm>
          <a:prstGeom prst="rect">
            <a:avLst/>
          </a:prstGeom>
          <a:noFill/>
        </p:spPr>
        <p:txBody>
          <a:bodyPr wrap="square" rtlCol="0">
            <a:spAutoFit/>
          </a:bodyPr>
          <a:lstStyle/>
          <a:p>
            <a:r>
              <a:rPr lang="en-US" sz="3600" b="1" dirty="0">
                <a:solidFill>
                  <a:schemeClr val="bg1"/>
                </a:solidFill>
                <a:effectLst>
                  <a:glow rad="101600">
                    <a:schemeClr val="tx2">
                      <a:lumMod val="50000"/>
                      <a:alpha val="60000"/>
                    </a:schemeClr>
                  </a:glow>
                </a:effectLst>
              </a:rPr>
              <a:t>Address</a:t>
            </a:r>
          </a:p>
        </p:txBody>
      </p:sp>
      <p:pic>
        <p:nvPicPr>
          <p:cNvPr id="2" name="Graphic 1" descr="Cursor outline">
            <a:extLst>
              <a:ext uri="{FF2B5EF4-FFF2-40B4-BE49-F238E27FC236}">
                <a16:creationId xmlns:a16="http://schemas.microsoft.com/office/drawing/2014/main" id="{BFD63EC9-5D03-2C8A-86E6-E7F40A77B9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6585" y="774660"/>
            <a:ext cx="543739" cy="543739"/>
          </a:xfrm>
          <a:prstGeom prst="rect">
            <a:avLst/>
          </a:prstGeom>
          <a:effectLst>
            <a:glow rad="101600">
              <a:schemeClr val="bg1"/>
            </a:glow>
          </a:effectLst>
        </p:spPr>
      </p:pic>
    </p:spTree>
    <p:extLst>
      <p:ext uri="{BB962C8B-B14F-4D97-AF65-F5344CB8AC3E}">
        <p14:creationId xmlns:p14="http://schemas.microsoft.com/office/powerpoint/2010/main" val="4142322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0E756-2F0D-FB3B-04ED-BFD55F4F063E}"/>
              </a:ext>
            </a:extLst>
          </p:cNvPr>
          <p:cNvPicPr>
            <a:picLocks noChangeAspect="1"/>
          </p:cNvPicPr>
          <p:nvPr/>
        </p:nvPicPr>
        <p:blipFill>
          <a:blip r:embed="rId2"/>
          <a:stretch>
            <a:fillRect/>
          </a:stretch>
        </p:blipFill>
        <p:spPr>
          <a:xfrm>
            <a:off x="1162528" y="-111318"/>
            <a:ext cx="2122371" cy="6858000"/>
          </a:xfrm>
          <a:prstGeom prst="rect">
            <a:avLst/>
          </a:prstGeom>
        </p:spPr>
      </p:pic>
      <p:sp>
        <p:nvSpPr>
          <p:cNvPr id="6" name="Arrow: Right 5">
            <a:extLst>
              <a:ext uri="{FF2B5EF4-FFF2-40B4-BE49-F238E27FC236}">
                <a16:creationId xmlns:a16="http://schemas.microsoft.com/office/drawing/2014/main" id="{F3E4D055-C968-BBE2-706C-E90C7E1BDAF1}"/>
              </a:ext>
            </a:extLst>
          </p:cNvPr>
          <p:cNvSpPr/>
          <p:nvPr/>
        </p:nvSpPr>
        <p:spPr>
          <a:xfrm>
            <a:off x="596348" y="4190337"/>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id="{B90F6280-5A45-C1F8-AF73-74FF3EDBC033}"/>
              </a:ext>
            </a:extLst>
          </p:cNvPr>
          <p:cNvPicPr>
            <a:picLocks noChangeAspect="1"/>
          </p:cNvPicPr>
          <p:nvPr/>
        </p:nvPicPr>
        <p:blipFill>
          <a:blip r:embed="rId3"/>
          <a:stretch>
            <a:fillRect/>
          </a:stretch>
        </p:blipFill>
        <p:spPr>
          <a:xfrm>
            <a:off x="5157418" y="0"/>
            <a:ext cx="1877163" cy="6858000"/>
          </a:xfrm>
          <a:prstGeom prst="rect">
            <a:avLst/>
          </a:prstGeom>
        </p:spPr>
      </p:pic>
      <p:sp>
        <p:nvSpPr>
          <p:cNvPr id="9" name="Arrow: Right 8">
            <a:extLst>
              <a:ext uri="{FF2B5EF4-FFF2-40B4-BE49-F238E27FC236}">
                <a16:creationId xmlns:a16="http://schemas.microsoft.com/office/drawing/2014/main" id="{003B9CC2-4FAB-AA17-9015-61A62BE2A601}"/>
              </a:ext>
            </a:extLst>
          </p:cNvPr>
          <p:cNvSpPr/>
          <p:nvPr/>
        </p:nvSpPr>
        <p:spPr>
          <a:xfrm>
            <a:off x="4603805" y="5136542"/>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79906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35C2-F952-66C6-D2E8-827EAFAD17DB}"/>
              </a:ext>
            </a:extLst>
          </p:cNvPr>
          <p:cNvSpPr>
            <a:spLocks noGrp="1"/>
          </p:cNvSpPr>
          <p:nvPr>
            <p:ph type="title"/>
          </p:nvPr>
        </p:nvSpPr>
        <p:spPr>
          <a:xfrm flipV="1">
            <a:off x="684213" y="640081"/>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467BEA90-2234-F95C-04B8-378A2BEDB108}"/>
              </a:ext>
            </a:extLst>
          </p:cNvPr>
          <p:cNvSpPr>
            <a:spLocks noGrp="1"/>
          </p:cNvSpPr>
          <p:nvPr>
            <p:ph type="body" idx="1"/>
          </p:nvPr>
        </p:nvSpPr>
        <p:spPr>
          <a:xfrm>
            <a:off x="684212" y="1055802"/>
            <a:ext cx="8535988" cy="4938598"/>
          </a:xfrm>
        </p:spPr>
        <p:txBody>
          <a:bodyPr>
            <a:normAutofit/>
          </a:bodyPr>
          <a:lstStyle/>
          <a:p>
            <a:pPr marL="571500" indent="-571500">
              <a:buFont typeface="Arial" panose="020B0604020202020204" pitchFamily="34" charset="0"/>
              <a:buChar char="•"/>
            </a:pPr>
            <a:r>
              <a:rPr lang="en-US" sz="3600" dirty="0"/>
              <a:t>Select the funding source that you want to add.</a:t>
            </a:r>
          </a:p>
          <a:p>
            <a:pPr marL="571500" indent="-571500">
              <a:buFont typeface="Arial" panose="020B0604020202020204" pitchFamily="34" charset="0"/>
              <a:buChar char="•"/>
            </a:pPr>
            <a:r>
              <a:rPr lang="en-US" sz="3600" dirty="0"/>
              <a:t>In this case we will start with WRF.</a:t>
            </a:r>
          </a:p>
        </p:txBody>
      </p:sp>
    </p:spTree>
    <p:extLst>
      <p:ext uri="{BB962C8B-B14F-4D97-AF65-F5344CB8AC3E}">
        <p14:creationId xmlns:p14="http://schemas.microsoft.com/office/powerpoint/2010/main" val="19994341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08B26-7BCF-8619-3C07-E84BF808F637}"/>
              </a:ext>
            </a:extLst>
          </p:cNvPr>
          <p:cNvPicPr>
            <a:picLocks noChangeAspect="1"/>
          </p:cNvPicPr>
          <p:nvPr/>
        </p:nvPicPr>
        <p:blipFill>
          <a:blip r:embed="rId2"/>
          <a:stretch>
            <a:fillRect/>
          </a:stretch>
        </p:blipFill>
        <p:spPr>
          <a:xfrm>
            <a:off x="2074084" y="375811"/>
            <a:ext cx="7773485" cy="6106377"/>
          </a:xfrm>
          <a:prstGeom prst="rect">
            <a:avLst/>
          </a:prstGeom>
        </p:spPr>
      </p:pic>
      <p:sp>
        <p:nvSpPr>
          <p:cNvPr id="4" name="Arrow: Right 3">
            <a:extLst>
              <a:ext uri="{FF2B5EF4-FFF2-40B4-BE49-F238E27FC236}">
                <a16:creationId xmlns:a16="http://schemas.microsoft.com/office/drawing/2014/main" id="{C4EA1F3B-8D1B-3F8A-AD32-05F41A53DC69}"/>
              </a:ext>
            </a:extLst>
          </p:cNvPr>
          <p:cNvSpPr/>
          <p:nvPr/>
        </p:nvSpPr>
        <p:spPr>
          <a:xfrm>
            <a:off x="1230849" y="2764430"/>
            <a:ext cx="978408" cy="1231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Arrow: Right 4">
            <a:extLst>
              <a:ext uri="{FF2B5EF4-FFF2-40B4-BE49-F238E27FC236}">
                <a16:creationId xmlns:a16="http://schemas.microsoft.com/office/drawing/2014/main" id="{0387551E-ADA0-CEC6-335D-4F0093C90AF6}"/>
              </a:ext>
            </a:extLst>
          </p:cNvPr>
          <p:cNvSpPr/>
          <p:nvPr/>
        </p:nvSpPr>
        <p:spPr>
          <a:xfrm>
            <a:off x="1230849" y="2965836"/>
            <a:ext cx="978408" cy="14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Arrow: Right 5">
            <a:extLst>
              <a:ext uri="{FF2B5EF4-FFF2-40B4-BE49-F238E27FC236}">
                <a16:creationId xmlns:a16="http://schemas.microsoft.com/office/drawing/2014/main" id="{CD81CC8E-9C7B-EB0F-FA65-454AB868ED85}"/>
              </a:ext>
            </a:extLst>
          </p:cNvPr>
          <p:cNvSpPr/>
          <p:nvPr/>
        </p:nvSpPr>
        <p:spPr>
          <a:xfrm>
            <a:off x="1230849" y="3167242"/>
            <a:ext cx="978408" cy="14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Arrow: Right 6">
            <a:extLst>
              <a:ext uri="{FF2B5EF4-FFF2-40B4-BE49-F238E27FC236}">
                <a16:creationId xmlns:a16="http://schemas.microsoft.com/office/drawing/2014/main" id="{BFD54219-73F1-881C-A24E-FAEB64E2CD22}"/>
              </a:ext>
            </a:extLst>
          </p:cNvPr>
          <p:cNvSpPr/>
          <p:nvPr/>
        </p:nvSpPr>
        <p:spPr>
          <a:xfrm>
            <a:off x="1230849" y="3362091"/>
            <a:ext cx="978408" cy="14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Arrow: Right 7">
            <a:extLst>
              <a:ext uri="{FF2B5EF4-FFF2-40B4-BE49-F238E27FC236}">
                <a16:creationId xmlns:a16="http://schemas.microsoft.com/office/drawing/2014/main" id="{1F3475EA-C2B6-6E04-908B-DAFC8342FB3B}"/>
              </a:ext>
            </a:extLst>
          </p:cNvPr>
          <p:cNvSpPr/>
          <p:nvPr/>
        </p:nvSpPr>
        <p:spPr>
          <a:xfrm>
            <a:off x="1230849" y="3556940"/>
            <a:ext cx="978408" cy="14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Arrow: Right 9">
            <a:extLst>
              <a:ext uri="{FF2B5EF4-FFF2-40B4-BE49-F238E27FC236}">
                <a16:creationId xmlns:a16="http://schemas.microsoft.com/office/drawing/2014/main" id="{B4D4C735-D3AC-6569-371A-07DD68BB82C6}"/>
              </a:ext>
            </a:extLst>
          </p:cNvPr>
          <p:cNvSpPr/>
          <p:nvPr/>
        </p:nvSpPr>
        <p:spPr>
          <a:xfrm>
            <a:off x="1230849" y="3751789"/>
            <a:ext cx="978408" cy="1231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Arrow: Right 10">
            <a:extLst>
              <a:ext uri="{FF2B5EF4-FFF2-40B4-BE49-F238E27FC236}">
                <a16:creationId xmlns:a16="http://schemas.microsoft.com/office/drawing/2014/main" id="{72BBF80E-687E-688D-84B6-D5BF28B1477D}"/>
              </a:ext>
            </a:extLst>
          </p:cNvPr>
          <p:cNvSpPr/>
          <p:nvPr/>
        </p:nvSpPr>
        <p:spPr>
          <a:xfrm>
            <a:off x="1230849" y="3958799"/>
            <a:ext cx="978408" cy="1231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Arrow: Up 11">
            <a:extLst>
              <a:ext uri="{FF2B5EF4-FFF2-40B4-BE49-F238E27FC236}">
                <a16:creationId xmlns:a16="http://schemas.microsoft.com/office/drawing/2014/main" id="{C6E7422E-43A9-C854-18AC-876078BD7207}"/>
              </a:ext>
            </a:extLst>
          </p:cNvPr>
          <p:cNvSpPr/>
          <p:nvPr/>
        </p:nvSpPr>
        <p:spPr>
          <a:xfrm>
            <a:off x="2209257" y="4303646"/>
            <a:ext cx="484632" cy="978408"/>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423957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849F-621E-43A1-A3F1-FD8B45F5675A}"/>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A17FBF62-7646-4A30-92B4-330CE564592A}"/>
              </a:ext>
            </a:extLst>
          </p:cNvPr>
          <p:cNvSpPr>
            <a:spLocks noGrp="1"/>
          </p:cNvSpPr>
          <p:nvPr>
            <p:ph type="body" idx="1"/>
          </p:nvPr>
        </p:nvSpPr>
        <p:spPr>
          <a:xfrm>
            <a:off x="684212" y="1054387"/>
            <a:ext cx="8535988" cy="4940013"/>
          </a:xfrm>
        </p:spPr>
        <p:txBody>
          <a:bodyPr>
            <a:normAutofit/>
          </a:bodyPr>
          <a:lstStyle/>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Confirm the fund you chose is in the fund name space and that the fund status is open.</a:t>
            </a:r>
          </a:p>
          <a:p>
            <a:pPr marL="342900" indent="-342900">
              <a:buFont typeface="Arial" panose="020B0604020202020204" pitchFamily="34" charset="0"/>
              <a:buChar char="•"/>
            </a:pPr>
            <a:r>
              <a:rPr lang="en-US" sz="3600" dirty="0"/>
              <a:t>Next select the “Settings” button on the right-hand side of the screen.</a:t>
            </a:r>
          </a:p>
        </p:txBody>
      </p:sp>
    </p:spTree>
    <p:extLst>
      <p:ext uri="{BB962C8B-B14F-4D97-AF65-F5344CB8AC3E}">
        <p14:creationId xmlns:p14="http://schemas.microsoft.com/office/powerpoint/2010/main" val="10590989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EE631-2A5B-4E42-1BF0-1902014F2F0E}"/>
              </a:ext>
            </a:extLst>
          </p:cNvPr>
          <p:cNvPicPr>
            <a:picLocks noChangeAspect="1"/>
          </p:cNvPicPr>
          <p:nvPr/>
        </p:nvPicPr>
        <p:blipFill>
          <a:blip r:embed="rId2"/>
          <a:stretch>
            <a:fillRect/>
          </a:stretch>
        </p:blipFill>
        <p:spPr>
          <a:xfrm>
            <a:off x="2504574" y="1061707"/>
            <a:ext cx="7182852" cy="4734586"/>
          </a:xfrm>
          <a:prstGeom prst="rect">
            <a:avLst/>
          </a:prstGeom>
        </p:spPr>
      </p:pic>
      <p:sp>
        <p:nvSpPr>
          <p:cNvPr id="4" name="Arrow: Right 3">
            <a:extLst>
              <a:ext uri="{FF2B5EF4-FFF2-40B4-BE49-F238E27FC236}">
                <a16:creationId xmlns:a16="http://schemas.microsoft.com/office/drawing/2014/main" id="{F54FD8AF-E380-1349-3CFD-FCE9452A84DF}"/>
              </a:ext>
            </a:extLst>
          </p:cNvPr>
          <p:cNvSpPr/>
          <p:nvPr/>
        </p:nvSpPr>
        <p:spPr>
          <a:xfrm>
            <a:off x="7093138" y="3186684"/>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452148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9EF0D-2188-2228-B02C-2C038FDB2138}"/>
              </a:ext>
            </a:extLst>
          </p:cNvPr>
          <p:cNvPicPr>
            <a:picLocks noChangeAspect="1"/>
          </p:cNvPicPr>
          <p:nvPr/>
        </p:nvPicPr>
        <p:blipFill>
          <a:blip r:embed="rId2"/>
          <a:stretch>
            <a:fillRect/>
          </a:stretch>
        </p:blipFill>
        <p:spPr>
          <a:xfrm>
            <a:off x="2628416" y="104311"/>
            <a:ext cx="6935168" cy="6649378"/>
          </a:xfrm>
          <a:prstGeom prst="rect">
            <a:avLst/>
          </a:prstGeom>
        </p:spPr>
      </p:pic>
    </p:spTree>
    <p:extLst>
      <p:ext uri="{BB962C8B-B14F-4D97-AF65-F5344CB8AC3E}">
        <p14:creationId xmlns:p14="http://schemas.microsoft.com/office/powerpoint/2010/main" val="294663326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7AFEE-D0F2-A176-ED62-66424B99C23A}"/>
              </a:ext>
            </a:extLst>
          </p:cNvPr>
          <p:cNvSpPr>
            <a:spLocks noGrp="1"/>
          </p:cNvSpPr>
          <p:nvPr>
            <p:ph type="title"/>
          </p:nvPr>
        </p:nvSpPr>
        <p:spPr>
          <a:xfrm>
            <a:off x="684213" y="685800"/>
            <a:ext cx="10058400" cy="4571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9BED2AA2-4DD8-3EC5-F622-3EE6B9130BD9}"/>
              </a:ext>
            </a:extLst>
          </p:cNvPr>
          <p:cNvSpPr>
            <a:spLocks noGrp="1"/>
          </p:cNvSpPr>
          <p:nvPr>
            <p:ph type="body" idx="1"/>
          </p:nvPr>
        </p:nvSpPr>
        <p:spPr>
          <a:xfrm>
            <a:off x="684212" y="923827"/>
            <a:ext cx="8535988" cy="5070573"/>
          </a:xfrm>
        </p:spPr>
        <p:txBody>
          <a:bodyPr>
            <a:normAutofit fontScale="92500" lnSpcReduction="20000"/>
          </a:bodyPr>
          <a:lstStyle/>
          <a:p>
            <a:pPr marL="571500" indent="-571500">
              <a:buFont typeface="Arial" panose="020B0604020202020204" pitchFamily="34" charset="0"/>
              <a:buChar char="•"/>
            </a:pPr>
            <a:r>
              <a:rPr lang="en-US" sz="3600" dirty="0"/>
              <a:t>Select the “New” button.</a:t>
            </a:r>
          </a:p>
          <a:p>
            <a:pPr marL="571500" indent="-571500">
              <a:buFont typeface="Arial" panose="020B0604020202020204" pitchFamily="34" charset="0"/>
              <a:buChar char="•"/>
            </a:pPr>
            <a:r>
              <a:rPr lang="en-US" sz="3600" dirty="0"/>
              <a:t>Select the Agency Program you want to add the funding source to.</a:t>
            </a:r>
          </a:p>
          <a:p>
            <a:pPr marL="571500" indent="-571500">
              <a:buFont typeface="Arial" panose="020B0604020202020204" pitchFamily="34" charset="0"/>
              <a:buChar char="•"/>
            </a:pPr>
            <a:r>
              <a:rPr lang="en-US" sz="3600" dirty="0"/>
              <a:t>You must select an option from the “Fund Type” and “Function” drop-down boxes.</a:t>
            </a:r>
          </a:p>
          <a:p>
            <a:pPr marL="571500" indent="-571500">
              <a:buFont typeface="Arial" panose="020B0604020202020204" pitchFamily="34" charset="0"/>
              <a:buChar char="•"/>
            </a:pPr>
            <a:r>
              <a:rPr lang="en-US" sz="3600" dirty="0"/>
              <a:t>You must also select “Amount” or “Percentage” and enter a max amount.</a:t>
            </a:r>
          </a:p>
          <a:p>
            <a:pPr marL="571500" indent="-571500">
              <a:buFont typeface="Arial" panose="020B0604020202020204" pitchFamily="34" charset="0"/>
              <a:buChar char="•"/>
            </a:pPr>
            <a:r>
              <a:rPr lang="en-US" sz="3600" dirty="0"/>
              <a:t>Hit save.</a:t>
            </a:r>
          </a:p>
        </p:txBody>
      </p:sp>
    </p:spTree>
    <p:extLst>
      <p:ext uri="{BB962C8B-B14F-4D97-AF65-F5344CB8AC3E}">
        <p14:creationId xmlns:p14="http://schemas.microsoft.com/office/powerpoint/2010/main" val="30670853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76595-4E36-9E8C-EB1F-460F9094237A}"/>
              </a:ext>
            </a:extLst>
          </p:cNvPr>
          <p:cNvPicPr>
            <a:picLocks noChangeAspect="1"/>
          </p:cNvPicPr>
          <p:nvPr/>
        </p:nvPicPr>
        <p:blipFill>
          <a:blip r:embed="rId2"/>
          <a:stretch>
            <a:fillRect/>
          </a:stretch>
        </p:blipFill>
        <p:spPr>
          <a:xfrm>
            <a:off x="2580784" y="113837"/>
            <a:ext cx="7030431" cy="6630325"/>
          </a:xfrm>
          <a:prstGeom prst="rect">
            <a:avLst/>
          </a:prstGeom>
        </p:spPr>
      </p:pic>
      <p:sp>
        <p:nvSpPr>
          <p:cNvPr id="6" name="Arrow: Down 5">
            <a:extLst>
              <a:ext uri="{FF2B5EF4-FFF2-40B4-BE49-F238E27FC236}">
                <a16:creationId xmlns:a16="http://schemas.microsoft.com/office/drawing/2014/main" id="{EBB842C3-E9C3-9583-641A-6C4481138803}"/>
              </a:ext>
            </a:extLst>
          </p:cNvPr>
          <p:cNvSpPr/>
          <p:nvPr/>
        </p:nvSpPr>
        <p:spPr>
          <a:xfrm>
            <a:off x="3998440" y="3021496"/>
            <a:ext cx="484632" cy="978408"/>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636679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9C64F7-D411-B415-6C32-0958A3C92A86}"/>
              </a:ext>
            </a:extLst>
          </p:cNvPr>
          <p:cNvPicPr>
            <a:picLocks noChangeAspect="1"/>
          </p:cNvPicPr>
          <p:nvPr/>
        </p:nvPicPr>
        <p:blipFill>
          <a:blip r:embed="rId2"/>
          <a:stretch>
            <a:fillRect/>
          </a:stretch>
        </p:blipFill>
        <p:spPr>
          <a:xfrm>
            <a:off x="2618890" y="109074"/>
            <a:ext cx="6954220" cy="6639852"/>
          </a:xfrm>
          <a:prstGeom prst="rect">
            <a:avLst/>
          </a:prstGeom>
        </p:spPr>
      </p:pic>
      <p:sp>
        <p:nvSpPr>
          <p:cNvPr id="6" name="Arrow: Right 5">
            <a:extLst>
              <a:ext uri="{FF2B5EF4-FFF2-40B4-BE49-F238E27FC236}">
                <a16:creationId xmlns:a16="http://schemas.microsoft.com/office/drawing/2014/main" id="{2BA28CDC-5CDD-A145-4A4D-119342948439}"/>
              </a:ext>
            </a:extLst>
          </p:cNvPr>
          <p:cNvSpPr/>
          <p:nvPr/>
        </p:nvSpPr>
        <p:spPr>
          <a:xfrm>
            <a:off x="1791093" y="3643255"/>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Arrow: Left 6">
            <a:extLst>
              <a:ext uri="{FF2B5EF4-FFF2-40B4-BE49-F238E27FC236}">
                <a16:creationId xmlns:a16="http://schemas.microsoft.com/office/drawing/2014/main" id="{58477B7F-4DA3-31EC-EA62-37B273909A86}"/>
              </a:ext>
            </a:extLst>
          </p:cNvPr>
          <p:cNvSpPr/>
          <p:nvPr/>
        </p:nvSpPr>
        <p:spPr>
          <a:xfrm>
            <a:off x="6313335" y="3643255"/>
            <a:ext cx="978408" cy="484632"/>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Arrow: Left 7">
            <a:extLst>
              <a:ext uri="{FF2B5EF4-FFF2-40B4-BE49-F238E27FC236}">
                <a16:creationId xmlns:a16="http://schemas.microsoft.com/office/drawing/2014/main" id="{62B0ACDD-EE77-A798-9852-7AE27B474AA4}"/>
              </a:ext>
            </a:extLst>
          </p:cNvPr>
          <p:cNvSpPr/>
          <p:nvPr/>
        </p:nvSpPr>
        <p:spPr>
          <a:xfrm>
            <a:off x="4723075" y="3967701"/>
            <a:ext cx="978408" cy="484632"/>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Arrow: Up 8">
            <a:extLst>
              <a:ext uri="{FF2B5EF4-FFF2-40B4-BE49-F238E27FC236}">
                <a16:creationId xmlns:a16="http://schemas.microsoft.com/office/drawing/2014/main" id="{786EE690-AB77-9231-8BBF-6F96C4C3336F}"/>
              </a:ext>
            </a:extLst>
          </p:cNvPr>
          <p:cNvSpPr/>
          <p:nvPr/>
        </p:nvSpPr>
        <p:spPr>
          <a:xfrm>
            <a:off x="3260035" y="826935"/>
            <a:ext cx="484632" cy="978408"/>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Arrow: Down 1">
            <a:extLst>
              <a:ext uri="{FF2B5EF4-FFF2-40B4-BE49-F238E27FC236}">
                <a16:creationId xmlns:a16="http://schemas.microsoft.com/office/drawing/2014/main" id="{E761FE21-43D9-D5B8-13F0-151D56369366}"/>
              </a:ext>
            </a:extLst>
          </p:cNvPr>
          <p:cNvSpPr/>
          <p:nvPr/>
        </p:nvSpPr>
        <p:spPr>
          <a:xfrm>
            <a:off x="5041127" y="2385391"/>
            <a:ext cx="484632" cy="1043609"/>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6624421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1FFB-8AE0-0595-4037-D281219DD298}"/>
              </a:ext>
            </a:extLst>
          </p:cNvPr>
          <p:cNvSpPr>
            <a:spLocks noGrp="1"/>
          </p:cNvSpPr>
          <p:nvPr>
            <p:ph type="title"/>
          </p:nvPr>
        </p:nvSpPr>
        <p:spPr>
          <a:xfrm>
            <a:off x="684213" y="685800"/>
            <a:ext cx="10058400" cy="718794"/>
          </a:xfrm>
        </p:spPr>
        <p:txBody>
          <a:bodyPr/>
          <a:lstStyle/>
          <a:p>
            <a:r>
              <a:rPr lang="en-US" dirty="0"/>
              <a:t>Now you are ready!</a:t>
            </a:r>
          </a:p>
        </p:txBody>
      </p:sp>
      <p:sp>
        <p:nvSpPr>
          <p:cNvPr id="3" name="Text Placeholder 2">
            <a:extLst>
              <a:ext uri="{FF2B5EF4-FFF2-40B4-BE49-F238E27FC236}">
                <a16:creationId xmlns:a16="http://schemas.microsoft.com/office/drawing/2014/main" id="{9535B806-819C-6F79-F95A-F375A8566DA5}"/>
              </a:ext>
            </a:extLst>
          </p:cNvPr>
          <p:cNvSpPr>
            <a:spLocks noGrp="1"/>
          </p:cNvSpPr>
          <p:nvPr>
            <p:ph type="body" idx="1"/>
          </p:nvPr>
        </p:nvSpPr>
        <p:spPr>
          <a:xfrm>
            <a:off x="684212" y="1545996"/>
            <a:ext cx="8535988" cy="4448404"/>
          </a:xfrm>
        </p:spPr>
        <p:txBody>
          <a:bodyPr>
            <a:normAutofit/>
          </a:bodyPr>
          <a:lstStyle/>
          <a:p>
            <a:pPr marL="571500" indent="-571500">
              <a:buFont typeface="Arial" panose="020B0604020202020204" pitchFamily="34" charset="0"/>
              <a:buChar char="•"/>
            </a:pPr>
            <a:r>
              <a:rPr lang="en-US" sz="3600" dirty="0"/>
              <a:t>The funding source will now appear as an option in the </a:t>
            </a:r>
            <a:r>
              <a:rPr lang="en-US" sz="3600"/>
              <a:t>dropdown box.</a:t>
            </a:r>
            <a:endParaRPr lang="en-US" sz="3600" dirty="0"/>
          </a:p>
        </p:txBody>
      </p:sp>
    </p:spTree>
    <p:extLst>
      <p:ext uri="{BB962C8B-B14F-4D97-AF65-F5344CB8AC3E}">
        <p14:creationId xmlns:p14="http://schemas.microsoft.com/office/powerpoint/2010/main" val="409352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FE33-4258-B356-0CA7-296C56853A1E}"/>
              </a:ext>
            </a:extLst>
          </p:cNvPr>
          <p:cNvSpPr>
            <a:spLocks noGrp="1"/>
          </p:cNvSpPr>
          <p:nvPr>
            <p:ph type="title"/>
          </p:nvPr>
        </p:nvSpPr>
        <p:spPr>
          <a:xfrm>
            <a:off x="838200" y="450508"/>
            <a:ext cx="5257800" cy="565041"/>
          </a:xfrm>
        </p:spPr>
        <p:txBody>
          <a:bodyPr>
            <a:normAutofit fontScale="90000"/>
          </a:bodyPr>
          <a:lstStyle/>
          <a:p>
            <a:r>
              <a:rPr lang="en-US" b="1" dirty="0">
                <a:solidFill>
                  <a:srgbClr val="FFFFFF"/>
                </a:solidFill>
              </a:rPr>
              <a:t>Table of Contents</a:t>
            </a:r>
          </a:p>
        </p:txBody>
      </p:sp>
      <p:sp>
        <p:nvSpPr>
          <p:cNvPr id="3" name="Content Placeholder 2">
            <a:extLst>
              <a:ext uri="{FF2B5EF4-FFF2-40B4-BE49-F238E27FC236}">
                <a16:creationId xmlns:a16="http://schemas.microsoft.com/office/drawing/2014/main" id="{0D814C83-5F6C-A62A-161F-1A4D58BD3B6E}"/>
              </a:ext>
            </a:extLst>
          </p:cNvPr>
          <p:cNvSpPr>
            <a:spLocks noGrp="1"/>
          </p:cNvSpPr>
          <p:nvPr>
            <p:ph idx="1"/>
          </p:nvPr>
        </p:nvSpPr>
        <p:spPr>
          <a:xfrm>
            <a:off x="609600" y="1739673"/>
            <a:ext cx="10515600" cy="4351338"/>
          </a:xfrm>
        </p:spPr>
        <p:txBody>
          <a:bodyPr numCol="4">
            <a:normAutofit/>
          </a:bodyPr>
          <a:lstStyle/>
          <a:p>
            <a:pPr marL="0" indent="0">
              <a:buNone/>
            </a:pPr>
            <a:r>
              <a:rPr lang="en-US" sz="2000" b="1" dirty="0">
                <a:solidFill>
                  <a:srgbClr val="FFFFFF"/>
                </a:solidFill>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TOC</a:t>
            </a:r>
            <a:endParaRPr lang="en-US" sz="2000" b="1" dirty="0">
              <a:solidFill>
                <a:srgbClr val="FFFFFF"/>
              </a:solidFill>
              <a:cs typeface="Arial" panose="020B0604020202020204" pitchFamily="34" charset="0"/>
            </a:endParaRPr>
          </a:p>
          <a:p>
            <a:pPr marL="0" indent="0">
              <a:buNone/>
            </a:pPr>
            <a:r>
              <a:rPr lang="en-US" sz="2000" b="1" u="sng" dirty="0">
                <a:solidFill>
                  <a:srgbClr val="FFFFFF"/>
                </a:solidFill>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Necessary Tools for Running an Audit</a:t>
            </a:r>
            <a:endParaRPr lang="en-US" sz="2000" b="1" u="sng"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Using Customer Search to Create a Client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Verification and Enrollment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Enrolling in a Program</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Customer Reports</a:t>
            </a:r>
            <a:endParaRPr lang="en-US" sz="2000" b="1" dirty="0">
              <a:solidFill>
                <a:srgbClr val="FFFFFF"/>
              </a:solidFill>
              <a:cs typeface="Arial" panose="020B0604020202020204" pitchFamily="34" charset="0"/>
            </a:endParaRPr>
          </a:p>
          <a:p>
            <a:pPr marL="0" indent="0">
              <a:buNone/>
            </a:pPr>
            <a:r>
              <a:rPr lang="en-US" sz="2000" b="1" dirty="0">
                <a:solidFill>
                  <a:srgbClr val="FFFFFF"/>
                </a:solidFill>
                <a:effectLst>
                  <a:glow rad="127000">
                    <a:schemeClr val="tx2">
                      <a:lumMod val="50000"/>
                    </a:schemeClr>
                  </a:glow>
                </a:effectLst>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The Audit Process</a:t>
            </a:r>
            <a:endParaRPr lang="en-US" sz="2000" b="1" dirty="0">
              <a:solidFill>
                <a:srgbClr val="FFFFFF"/>
              </a:solidFill>
              <a:effectLst>
                <a:glow rad="127000">
                  <a:schemeClr val="tx2">
                    <a:lumMod val="50000"/>
                  </a:schemeClr>
                </a:glow>
              </a:effectLst>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Outreach/Points List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effectLst>
                  <a:glow rad="101600">
                    <a:schemeClr val="bg2">
                      <a:lumMod val="25000"/>
                      <a:alpha val="60000"/>
                    </a:schemeClr>
                  </a:glow>
                </a:effectLst>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WA 10 Settings</a:t>
            </a:r>
            <a:endParaRPr lang="en-US" sz="2000" b="1" dirty="0">
              <a:solidFill>
                <a:srgbClr val="FFFFFF"/>
              </a:solidFill>
              <a:effectLst>
                <a:glow rad="101600">
                  <a:schemeClr val="bg2">
                    <a:lumMod val="25000"/>
                    <a:alpha val="60000"/>
                  </a:schemeClr>
                </a:glow>
              </a:effectLst>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Housing Items button</a:t>
            </a:r>
            <a:endParaRPr lang="en-US" sz="2000" b="1" dirty="0">
              <a:solidFill>
                <a:srgbClr val="FFFFFF"/>
              </a:solidFill>
              <a:cs typeface="Arial" panose="020B0604020202020204" pitchFamily="34" charset="0"/>
            </a:endParaRPr>
          </a:p>
          <a:p>
            <a:pPr marL="0" indent="0">
              <a:buNone/>
            </a:pPr>
            <a:r>
              <a:rPr lang="en-US" sz="2000" b="1" dirty="0">
                <a:solidFill>
                  <a:srgbClr val="FFFFFF"/>
                </a:solidFill>
                <a:effectLst>
                  <a:glow rad="101600">
                    <a:schemeClr val="bg2">
                      <a:lumMod val="25000"/>
                      <a:alpha val="60000"/>
                    </a:schemeClr>
                  </a:glow>
                </a:effectLst>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Health and Safety</a:t>
            </a:r>
            <a:endParaRPr lang="en-US" sz="2000" b="1" dirty="0">
              <a:solidFill>
                <a:srgbClr val="FFFFFF"/>
              </a:solidFill>
              <a:effectLst>
                <a:glow rad="101600">
                  <a:schemeClr val="bg2">
                    <a:lumMod val="25000"/>
                    <a:alpha val="60000"/>
                  </a:schemeClr>
                </a:glow>
              </a:effectLst>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Incidental Repairs Vs Health and Safety</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General Heat Waste </a:t>
            </a:r>
            <a:br>
              <a:rPr lang="en-US" sz="2000" b="1" dirty="0">
                <a:solidFill>
                  <a:srgbClr val="FFFFFF"/>
                </a:solidFill>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br>
            <a:r>
              <a:rPr lang="en-US" sz="2000" b="1" dirty="0">
                <a:solidFill>
                  <a:srgbClr val="FFFFFF"/>
                </a:solidFill>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(GHW) Measures</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How</a:t>
            </a:r>
            <a:r>
              <a:rPr lang="en-US" sz="2000" b="1" spc="-29"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To</a:t>
            </a:r>
            <a:r>
              <a:rPr lang="en-US" sz="2000" b="1" spc="-24"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Upload</a:t>
            </a:r>
            <a:r>
              <a:rPr lang="en-US" sz="2000" b="1" spc="-4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Photos</a:t>
            </a:r>
            <a:r>
              <a:rPr lang="en-US" sz="2000" b="1" spc="-18"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In</a:t>
            </a:r>
            <a:r>
              <a:rPr lang="en-US" sz="2000" b="1" spc="-18"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The</a:t>
            </a:r>
            <a:r>
              <a:rPr lang="en-US" sz="2000" b="1" spc="-29"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LITT</a:t>
            </a:r>
            <a:r>
              <a:rPr lang="en-US" sz="2000" b="1" spc="-24"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 </a:t>
            </a:r>
            <a:r>
              <a:rPr lang="en-US" sz="2000" b="1" spc="-12" dirty="0">
                <a:solidFill>
                  <a:srgbClr val="FFFFFF"/>
                </a:solidFill>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System</a:t>
            </a:r>
            <a:endParaRPr lang="en-US" sz="2000" b="1" spc="-12"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Audit Documents Upload</a:t>
            </a:r>
            <a:endParaRPr lang="en-US" sz="2000" b="1" dirty="0">
              <a:solidFill>
                <a:srgbClr val="FFFFFF"/>
              </a:solidFill>
              <a:cs typeface="Arial" panose="020B0604020202020204" pitchFamily="34" charset="0"/>
            </a:endParaRPr>
          </a:p>
          <a:p>
            <a:pPr marL="0" indent="0">
              <a:buNone/>
            </a:pPr>
            <a:r>
              <a:rPr lang="en-US" sz="2000" b="1" dirty="0">
                <a:solidFill>
                  <a:srgbClr val="FFFFFF"/>
                </a:solidFill>
                <a:effectLst>
                  <a:glow rad="127000">
                    <a:schemeClr val="tx1"/>
                  </a:glow>
                </a:effectLst>
                <a:cs typeface="Arial" panose="020B0604020202020204" pitchFamily="34" charset="0"/>
                <a:hlinkClick r:id="rId18" action="ppaction://hlinksldjump">
                  <a:extLst>
                    <a:ext uri="{A12FA001-AC4F-418D-AE19-62706E023703}">
                      <ahyp:hlinkClr xmlns:ahyp="http://schemas.microsoft.com/office/drawing/2018/hyperlinkcolor" val="tx"/>
                    </a:ext>
                  </a:extLst>
                </a:hlinkClick>
              </a:rPr>
              <a:t>AUDIT ERRORS</a:t>
            </a:r>
            <a:endParaRPr lang="en-US" sz="2000" b="1" dirty="0">
              <a:solidFill>
                <a:srgbClr val="FFFFFF"/>
              </a:solidFill>
              <a:effectLst>
                <a:glow rad="127000">
                  <a:schemeClr val="tx1"/>
                </a:glow>
              </a:effectLst>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19" action="ppaction://hlinksldjump">
                  <a:extLst>
                    <a:ext uri="{A12FA001-AC4F-418D-AE19-62706E023703}">
                      <ahyp:hlinkClr xmlns:ahyp="http://schemas.microsoft.com/office/drawing/2018/hyperlinkcolor" val="tx"/>
                    </a:ext>
                  </a:extLst>
                </a:hlinkClick>
              </a:rPr>
              <a:t>WORK ORDERS</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0" action="ppaction://hlinksldjump">
                  <a:extLst>
                    <a:ext uri="{A12FA001-AC4F-418D-AE19-62706E023703}">
                      <ahyp:hlinkClr xmlns:ahyp="http://schemas.microsoft.com/office/drawing/2018/hyperlinkcolor" val="tx"/>
                    </a:ext>
                  </a:extLst>
                </a:hlinkClick>
              </a:rPr>
              <a:t>WRF in LITT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1" action="ppaction://hlinksldjump">
                  <a:extLst>
                    <a:ext uri="{A12FA001-AC4F-418D-AE19-62706E023703}">
                      <ahyp:hlinkClr xmlns:ahyp="http://schemas.microsoft.com/office/drawing/2018/hyperlinkcolor" val="tx"/>
                    </a:ext>
                  </a:extLst>
                </a:hlinkClick>
              </a:rPr>
              <a:t>Adding Funding Sources in LITT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2" action="ppaction://hlinksldjump">
                  <a:extLst>
                    <a:ext uri="{A12FA001-AC4F-418D-AE19-62706E023703}">
                      <ahyp:hlinkClr xmlns:ahyp="http://schemas.microsoft.com/office/drawing/2018/hyperlinkcolor" val="tx"/>
                    </a:ext>
                  </a:extLst>
                </a:hlinkClick>
              </a:rPr>
              <a:t>Change Orders / Adding Additional Measures Post-Audit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3" action="ppaction://hlinksldjump">
                  <a:extLst>
                    <a:ext uri="{A12FA001-AC4F-418D-AE19-62706E023703}">
                      <ahyp:hlinkClr xmlns:ahyp="http://schemas.microsoft.com/office/drawing/2018/hyperlinkcolor" val="tx"/>
                    </a:ext>
                  </a:extLst>
                </a:hlinkClick>
              </a:rPr>
              <a:t>QCI to Closeout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4" action="ppaction://hlinksldjump">
                  <a:extLst>
                    <a:ext uri="{A12FA001-AC4F-418D-AE19-62706E023703}">
                      <ahyp:hlinkClr xmlns:ahyp="http://schemas.microsoft.com/office/drawing/2018/hyperlinkcolor" val="tx"/>
                    </a:ext>
                  </a:extLst>
                </a:hlinkClick>
              </a:rPr>
              <a:t>Locking the Job</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5" action="ppaction://hlinksldjump">
                  <a:extLst>
                    <a:ext uri="{A12FA001-AC4F-418D-AE19-62706E023703}">
                      <ahyp:hlinkClr xmlns:ahyp="http://schemas.microsoft.com/office/drawing/2018/hyperlinkcolor" val="tx"/>
                    </a:ext>
                  </a:extLst>
                </a:hlinkClick>
              </a:rPr>
              <a:t>1071 Report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6" action="ppaction://hlinksldjump">
                  <a:extLst>
                    <a:ext uri="{A12FA001-AC4F-418D-AE19-62706E023703}">
                      <ahyp:hlinkClr xmlns:ahyp="http://schemas.microsoft.com/office/drawing/2018/hyperlinkcolor" val="tx"/>
                    </a:ext>
                  </a:extLst>
                </a:hlinkClick>
              </a:rPr>
              <a:t>Adding Group / Measures Cost in LITT</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7" action="ppaction://hlinksldjump">
                  <a:extLst>
                    <a:ext uri="{A12FA001-AC4F-418D-AE19-62706E023703}">
                      <ahyp:hlinkClr xmlns:ahyp="http://schemas.microsoft.com/office/drawing/2018/hyperlinkcolor" val="tx"/>
                    </a:ext>
                  </a:extLst>
                </a:hlinkClick>
              </a:rPr>
              <a:t>Add People</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8" action="ppaction://hlinksldjump">
                  <a:extLst>
                    <a:ext uri="{A12FA001-AC4F-418D-AE19-62706E023703}">
                      <ahyp:hlinkClr xmlns:ahyp="http://schemas.microsoft.com/office/drawing/2018/hyperlinkcolor" val="tx"/>
                    </a:ext>
                  </a:extLst>
                </a:hlinkClick>
              </a:rPr>
              <a:t>LITT Vendor Entry</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29" action="ppaction://hlinksldjump">
                  <a:extLst>
                    <a:ext uri="{A12FA001-AC4F-418D-AE19-62706E023703}">
                      <ahyp:hlinkClr xmlns:ahyp="http://schemas.microsoft.com/office/drawing/2018/hyperlinkcolor" val="tx"/>
                    </a:ext>
                  </a:extLst>
                </a:hlinkClick>
              </a:rPr>
              <a:t>Adding Funding Sources</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30" action="ppaction://hlinksldjump">
                  <a:extLst>
                    <a:ext uri="{A12FA001-AC4F-418D-AE19-62706E023703}">
                      <ahyp:hlinkClr xmlns:ahyp="http://schemas.microsoft.com/office/drawing/2018/hyperlinkcolor" val="tx"/>
                    </a:ext>
                  </a:extLst>
                </a:hlinkClick>
              </a:rPr>
              <a:t>Updating Libraries</a:t>
            </a:r>
            <a:endParaRPr lang="en-US" sz="2000" b="1" dirty="0">
              <a:solidFill>
                <a:srgbClr val="FFFFFF"/>
              </a:solidFill>
              <a:cs typeface="Arial" panose="020B0604020202020204" pitchFamily="34" charset="0"/>
            </a:endParaRPr>
          </a:p>
          <a:p>
            <a:pPr marL="0" indent="0">
              <a:buNone/>
            </a:pPr>
            <a:r>
              <a:rPr lang="en-US" sz="2000" b="1" dirty="0">
                <a:solidFill>
                  <a:srgbClr val="FFFFFF"/>
                </a:solidFill>
                <a:cs typeface="Arial" panose="020B0604020202020204" pitchFamily="34" charset="0"/>
                <a:hlinkClick r:id="rId31" action="ppaction://hlinksldjump">
                  <a:extLst>
                    <a:ext uri="{A12FA001-AC4F-418D-AE19-62706E023703}">
                      <ahyp:hlinkClr xmlns:ahyp="http://schemas.microsoft.com/office/drawing/2018/hyperlinkcolor" val="tx"/>
                    </a:ext>
                  </a:extLst>
                </a:hlinkClick>
              </a:rPr>
              <a:t>Entering Inventory</a:t>
            </a:r>
            <a:endParaRPr lang="en-US" sz="2000" b="1" dirty="0">
              <a:solidFill>
                <a:srgbClr val="FFFFFF"/>
              </a:solidFill>
              <a:cs typeface="Arial" panose="020B0604020202020204" pitchFamily="34" charset="0"/>
            </a:endParaRPr>
          </a:p>
          <a:p>
            <a:pPr marL="0" indent="0">
              <a:buNone/>
            </a:pPr>
            <a:endParaRPr lang="en-US" sz="2000" b="1" dirty="0">
              <a:solidFill>
                <a:srgbClr val="FFFFFF"/>
              </a:solidFill>
              <a:effectLst>
                <a:glow rad="127000">
                  <a:schemeClr val="tx1"/>
                </a:glow>
              </a:effectLst>
              <a:cs typeface="Arial" panose="020B0604020202020204" pitchFamily="34" charset="0"/>
            </a:endParaRPr>
          </a:p>
          <a:p>
            <a:pPr marL="0" indent="0">
              <a:buNone/>
            </a:pPr>
            <a:endParaRPr lang="en-US" sz="2000" b="1" dirty="0">
              <a:solidFill>
                <a:srgbClr val="FFFFFF"/>
              </a:solidFill>
              <a:effectLst>
                <a:glow rad="101600">
                  <a:schemeClr val="bg2">
                    <a:lumMod val="25000"/>
                    <a:alpha val="60000"/>
                  </a:schemeClr>
                </a:glow>
              </a:effectLst>
              <a:cs typeface="Arial" panose="020B0604020202020204" pitchFamily="34" charset="0"/>
            </a:endParaRPr>
          </a:p>
          <a:p>
            <a:pPr marL="0" indent="0">
              <a:buNone/>
            </a:pPr>
            <a:endParaRPr lang="en-US" sz="2000" b="1" dirty="0">
              <a:solidFill>
                <a:srgbClr val="FFFFFF"/>
              </a:solidFill>
              <a:cs typeface="Arial" panose="020B0604020202020204" pitchFamily="34" charset="0"/>
            </a:endParaRPr>
          </a:p>
          <a:p>
            <a:pPr marL="0" indent="0">
              <a:buNone/>
            </a:pPr>
            <a:endParaRPr lang="en-US" sz="2000" b="1" dirty="0">
              <a:solidFill>
                <a:srgbClr val="FFFFFF"/>
              </a:solidFill>
              <a:effectLst>
                <a:glow rad="127000">
                  <a:schemeClr val="tx2">
                    <a:lumMod val="50000"/>
                  </a:schemeClr>
                </a:glow>
              </a:effectLst>
              <a:cs typeface="Arial" panose="020B0604020202020204" pitchFamily="34" charset="0"/>
            </a:endParaRPr>
          </a:p>
          <a:p>
            <a:endParaRPr lang="en-US" sz="2000" dirty="0">
              <a:solidFill>
                <a:srgbClr val="FFFFFF"/>
              </a:solidFill>
              <a:cs typeface="Arial" panose="020B0604020202020204" pitchFamily="34" charset="0"/>
            </a:endParaRPr>
          </a:p>
        </p:txBody>
      </p:sp>
      <p:sp>
        <p:nvSpPr>
          <p:cNvPr id="5" name="Slide Number Placeholder 4">
            <a:extLst>
              <a:ext uri="{FF2B5EF4-FFF2-40B4-BE49-F238E27FC236}">
                <a16:creationId xmlns:a16="http://schemas.microsoft.com/office/drawing/2014/main" id="{502B296C-2A75-C50F-6473-29813C5EC468}"/>
              </a:ext>
            </a:extLst>
          </p:cNvPr>
          <p:cNvSpPr>
            <a:spLocks noGrp="1"/>
          </p:cNvSpPr>
          <p:nvPr>
            <p:ph type="sldNum" sz="quarter" idx="12"/>
          </p:nvPr>
        </p:nvSpPr>
        <p:spPr/>
        <p:txBody>
          <a:bodyPr/>
          <a:lstStyle/>
          <a:p>
            <a:fld id="{C263D6C4-4840-40CC-AC84-17E24B3B7BDE}" type="slidenum">
              <a:rPr lang="en-US" noProof="0" smtClean="0"/>
              <a:pPr/>
              <a:t>2</a:t>
            </a:fld>
            <a:endParaRPr lang="en-US" noProof="0" dirty="0"/>
          </a:p>
        </p:txBody>
      </p:sp>
      <p:sp>
        <p:nvSpPr>
          <p:cNvPr id="6" name="TextBox 5">
            <a:extLst>
              <a:ext uri="{FF2B5EF4-FFF2-40B4-BE49-F238E27FC236}">
                <a16:creationId xmlns:a16="http://schemas.microsoft.com/office/drawing/2014/main" id="{B027AEA6-5478-311B-A344-307AF2AD1C0C}"/>
              </a:ext>
            </a:extLst>
          </p:cNvPr>
          <p:cNvSpPr txBox="1"/>
          <p:nvPr/>
        </p:nvSpPr>
        <p:spPr>
          <a:xfrm>
            <a:off x="838200" y="963553"/>
            <a:ext cx="8291945" cy="369332"/>
          </a:xfrm>
          <a:prstGeom prst="rect">
            <a:avLst/>
          </a:prstGeom>
          <a:noFill/>
        </p:spPr>
        <p:txBody>
          <a:bodyPr wrap="square" rtlCol="0">
            <a:spAutoFit/>
          </a:bodyPr>
          <a:lstStyle/>
          <a:p>
            <a:r>
              <a:rPr lang="en-US" dirty="0">
                <a:solidFill>
                  <a:srgbClr val="FFFFFF"/>
                </a:solidFill>
              </a:rPr>
              <a:t>Click a link below to automatically jump to the corresponding section.</a:t>
            </a:r>
          </a:p>
        </p:txBody>
      </p:sp>
    </p:spTree>
    <p:extLst>
      <p:ext uri="{BB962C8B-B14F-4D97-AF65-F5344CB8AC3E}">
        <p14:creationId xmlns:p14="http://schemas.microsoft.com/office/powerpoint/2010/main" val="3092792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D77A-B685-B22D-0EFE-C6E49D272112}"/>
              </a:ext>
            </a:extLst>
          </p:cNvPr>
          <p:cNvSpPr>
            <a:spLocks noGrp="1"/>
          </p:cNvSpPr>
          <p:nvPr>
            <p:ph type="title"/>
          </p:nvPr>
        </p:nvSpPr>
        <p:spPr>
          <a:xfrm>
            <a:off x="7749837" y="447675"/>
            <a:ext cx="3390900" cy="1006429"/>
          </a:xfrm>
          <a:effectLst>
            <a:glow rad="101600">
              <a:schemeClr val="bg2">
                <a:lumMod val="10000"/>
                <a:alpha val="60000"/>
              </a:schemeClr>
            </a:glow>
          </a:effectLst>
        </p:spPr>
        <p:txBody>
          <a:bodyPr/>
          <a:lstStyle/>
          <a:p>
            <a:r>
              <a:rPr lang="en-US" sz="6600" dirty="0">
                <a:effectLst>
                  <a:glow rad="101600">
                    <a:schemeClr val="tx2">
                      <a:lumMod val="50000"/>
                      <a:alpha val="60000"/>
                    </a:schemeClr>
                  </a:glow>
                </a:effectLst>
              </a:rPr>
              <a:t>Utilities</a:t>
            </a:r>
          </a:p>
        </p:txBody>
      </p:sp>
      <p:sp>
        <p:nvSpPr>
          <p:cNvPr id="4" name="Slide Number Placeholder 3">
            <a:extLst>
              <a:ext uri="{FF2B5EF4-FFF2-40B4-BE49-F238E27FC236}">
                <a16:creationId xmlns:a16="http://schemas.microsoft.com/office/drawing/2014/main" id="{C55C3B80-3789-FC70-DCE5-803B36525A39}"/>
              </a:ext>
            </a:extLst>
          </p:cNvPr>
          <p:cNvSpPr>
            <a:spLocks noGrp="1"/>
          </p:cNvSpPr>
          <p:nvPr>
            <p:ph type="sldNum" sz="quarter" idx="12"/>
          </p:nvPr>
        </p:nvSpPr>
        <p:spPr/>
        <p:txBody>
          <a:bodyPr/>
          <a:lstStyle/>
          <a:p>
            <a:fld id="{C263D6C4-4840-40CC-AC84-17E24B3B7BDE}" type="slidenum">
              <a:rPr lang="en-US" noProof="0" smtClean="0"/>
              <a:pPr/>
              <a:t>20</a:t>
            </a:fld>
            <a:endParaRPr lang="en-US" noProof="0" dirty="0"/>
          </a:p>
        </p:txBody>
      </p:sp>
      <p:pic>
        <p:nvPicPr>
          <p:cNvPr id="7" name="Picture 6">
            <a:extLst>
              <a:ext uri="{FF2B5EF4-FFF2-40B4-BE49-F238E27FC236}">
                <a16:creationId xmlns:a16="http://schemas.microsoft.com/office/drawing/2014/main" id="{EDE1B553-ED4E-95B2-87DE-2160B6337A83}"/>
              </a:ext>
            </a:extLst>
          </p:cNvPr>
          <p:cNvPicPr>
            <a:picLocks noChangeAspect="1"/>
          </p:cNvPicPr>
          <p:nvPr/>
        </p:nvPicPr>
        <p:blipFill rotWithShape="1">
          <a:blip r:embed="rId2"/>
          <a:srcRect l="1889" t="2559" r="1304"/>
          <a:stretch/>
        </p:blipFill>
        <p:spPr>
          <a:xfrm>
            <a:off x="295290" y="447675"/>
            <a:ext cx="7343084" cy="5962650"/>
          </a:xfrm>
          <a:prstGeom prst="rect">
            <a:avLst/>
          </a:prstGeom>
        </p:spPr>
      </p:pic>
      <p:sp>
        <p:nvSpPr>
          <p:cNvPr id="8" name="Rectangle: Rounded Corners 7">
            <a:extLst>
              <a:ext uri="{FF2B5EF4-FFF2-40B4-BE49-F238E27FC236}">
                <a16:creationId xmlns:a16="http://schemas.microsoft.com/office/drawing/2014/main" id="{18C8975A-E115-31C6-842D-8E1B46B4F4F7}"/>
              </a:ext>
            </a:extLst>
          </p:cNvPr>
          <p:cNvSpPr/>
          <p:nvPr/>
        </p:nvSpPr>
        <p:spPr>
          <a:xfrm>
            <a:off x="623888" y="4338638"/>
            <a:ext cx="576262" cy="1095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2AEE6C-E6CB-4EAE-A47A-61C16B29D9AE}"/>
              </a:ext>
            </a:extLst>
          </p:cNvPr>
          <p:cNvSpPr txBox="1"/>
          <p:nvPr/>
        </p:nvSpPr>
        <p:spPr>
          <a:xfrm>
            <a:off x="8034882" y="4785140"/>
            <a:ext cx="3217318" cy="1323439"/>
          </a:xfrm>
          <a:prstGeom prst="rect">
            <a:avLst/>
          </a:prstGeom>
          <a:noFill/>
        </p:spPr>
        <p:txBody>
          <a:bodyPr wrap="square" rtlCol="0">
            <a:spAutoFit/>
          </a:bodyPr>
          <a:lstStyle/>
          <a:p>
            <a:r>
              <a:rPr lang="en-US" sz="2000" dirty="0">
                <a:solidFill>
                  <a:schemeClr val="bg1"/>
                </a:solidFill>
              </a:rPr>
              <a:t>The bottom right corner is where you will enter information about the client’s energy bill.</a:t>
            </a:r>
          </a:p>
        </p:txBody>
      </p:sp>
      <p:sp>
        <p:nvSpPr>
          <p:cNvPr id="3" name="Rectangle: Rounded Corners 2">
            <a:extLst>
              <a:ext uri="{FF2B5EF4-FFF2-40B4-BE49-F238E27FC236}">
                <a16:creationId xmlns:a16="http://schemas.microsoft.com/office/drawing/2014/main" id="{0FBC0E83-9FAD-CB06-C62E-FA9DBB702321}"/>
              </a:ext>
            </a:extLst>
          </p:cNvPr>
          <p:cNvSpPr/>
          <p:nvPr/>
        </p:nvSpPr>
        <p:spPr>
          <a:xfrm>
            <a:off x="2661920" y="4632961"/>
            <a:ext cx="4846320" cy="1320800"/>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4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7A2F6-95D9-3C4A-3537-F3D69C68EE84}"/>
              </a:ext>
            </a:extLst>
          </p:cNvPr>
          <p:cNvPicPr>
            <a:picLocks noChangeAspect="1"/>
          </p:cNvPicPr>
          <p:nvPr/>
        </p:nvPicPr>
        <p:blipFill>
          <a:blip r:embed="rId2"/>
          <a:stretch>
            <a:fillRect/>
          </a:stretch>
        </p:blipFill>
        <p:spPr>
          <a:xfrm>
            <a:off x="2761784" y="118600"/>
            <a:ext cx="6668431" cy="6620799"/>
          </a:xfrm>
          <a:prstGeom prst="rect">
            <a:avLst/>
          </a:prstGeom>
        </p:spPr>
      </p:pic>
      <p:sp>
        <p:nvSpPr>
          <p:cNvPr id="4" name="Arrow: Right 3">
            <a:extLst>
              <a:ext uri="{FF2B5EF4-FFF2-40B4-BE49-F238E27FC236}">
                <a16:creationId xmlns:a16="http://schemas.microsoft.com/office/drawing/2014/main" id="{C17C5C69-E389-D545-B8A2-7BB2311FCC8A}"/>
              </a:ext>
            </a:extLst>
          </p:cNvPr>
          <p:cNvSpPr/>
          <p:nvPr/>
        </p:nvSpPr>
        <p:spPr>
          <a:xfrm>
            <a:off x="5378033" y="4884313"/>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536189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759339-CD32-B4E4-795F-254679493B54}"/>
              </a:ext>
            </a:extLst>
          </p:cNvPr>
          <p:cNvSpPr>
            <a:spLocks noGrp="1"/>
          </p:cNvSpPr>
          <p:nvPr>
            <p:ph type="title"/>
          </p:nvPr>
        </p:nvSpPr>
        <p:spPr>
          <a:xfrm>
            <a:off x="831850" y="1709738"/>
            <a:ext cx="7927139" cy="2852737"/>
          </a:xfrm>
        </p:spPr>
        <p:txBody>
          <a:bodyPr/>
          <a:lstStyle/>
          <a:p>
            <a:r>
              <a:rPr lang="en-US" b="1" dirty="0">
                <a:solidFill>
                  <a:schemeClr val="bg1"/>
                </a:solidFill>
              </a:rPr>
              <a:t>Change Orders / Adding Additional Measures Post-Audit</a:t>
            </a:r>
          </a:p>
        </p:txBody>
      </p:sp>
      <p:sp>
        <p:nvSpPr>
          <p:cNvPr id="3" name="Slide Number Placeholder 2">
            <a:extLst>
              <a:ext uri="{FF2B5EF4-FFF2-40B4-BE49-F238E27FC236}">
                <a16:creationId xmlns:a16="http://schemas.microsoft.com/office/drawing/2014/main" id="{27D59857-D521-2B67-6459-54827FEEA672}"/>
              </a:ext>
            </a:extLst>
          </p:cNvPr>
          <p:cNvSpPr>
            <a:spLocks noGrp="1"/>
          </p:cNvSpPr>
          <p:nvPr>
            <p:ph type="sldNum" sz="quarter" idx="12"/>
          </p:nvPr>
        </p:nvSpPr>
        <p:spPr/>
        <p:txBody>
          <a:bodyPr/>
          <a:lstStyle/>
          <a:p>
            <a:fld id="{C263D6C4-4840-40CC-AC84-17E24B3B7BDE}" type="slidenum">
              <a:rPr lang="en-US" noProof="0" smtClean="0"/>
              <a:pPr/>
              <a:t>201</a:t>
            </a:fld>
            <a:endParaRPr lang="en-US" noProof="0" dirty="0"/>
          </a:p>
        </p:txBody>
      </p:sp>
    </p:spTree>
    <p:extLst>
      <p:ext uri="{BB962C8B-B14F-4D97-AF65-F5344CB8AC3E}">
        <p14:creationId xmlns:p14="http://schemas.microsoft.com/office/powerpoint/2010/main" val="24252346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28F3-0DB9-E90F-3D06-BB580083E803}"/>
              </a:ext>
            </a:extLst>
          </p:cNvPr>
          <p:cNvSpPr>
            <a:spLocks noGrp="1"/>
          </p:cNvSpPr>
          <p:nvPr>
            <p:ph type="title"/>
          </p:nvPr>
        </p:nvSpPr>
        <p:spPr>
          <a:xfrm>
            <a:off x="444500" y="542925"/>
            <a:ext cx="3665587" cy="1865126"/>
          </a:xfrm>
        </p:spPr>
        <p:txBody>
          <a:bodyPr/>
          <a:lstStyle/>
          <a:p>
            <a:r>
              <a:rPr lang="en-US" dirty="0">
                <a:latin typeface="+mn-lt"/>
              </a:rPr>
              <a:t>Creating Change Orders /Adding Additional Measures Post Audit</a:t>
            </a:r>
          </a:p>
        </p:txBody>
      </p:sp>
      <p:sp>
        <p:nvSpPr>
          <p:cNvPr id="3" name="Slide Number Placeholder 2">
            <a:extLst>
              <a:ext uri="{FF2B5EF4-FFF2-40B4-BE49-F238E27FC236}">
                <a16:creationId xmlns:a16="http://schemas.microsoft.com/office/drawing/2014/main" id="{C6888240-4126-DA4F-FDE6-D18565216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Text Placeholder 4">
            <a:extLst>
              <a:ext uri="{FF2B5EF4-FFF2-40B4-BE49-F238E27FC236}">
                <a16:creationId xmlns:a16="http://schemas.microsoft.com/office/drawing/2014/main" id="{AEE1D1CA-613A-F2C4-3EC7-07D6312BF817}"/>
              </a:ext>
            </a:extLst>
          </p:cNvPr>
          <p:cNvSpPr>
            <a:spLocks noGrp="1"/>
          </p:cNvSpPr>
          <p:nvPr>
            <p:ph type="body" sz="half" idx="2"/>
          </p:nvPr>
        </p:nvSpPr>
        <p:spPr>
          <a:xfrm>
            <a:off x="444500" y="2572003"/>
            <a:ext cx="3365063" cy="3279728"/>
          </a:xfrm>
        </p:spPr>
        <p:txBody>
          <a:bodyPr>
            <a:normAutofit lnSpcReduction="10000"/>
          </a:bodyPr>
          <a:lstStyle/>
          <a:p>
            <a:r>
              <a:rPr lang="en-US" dirty="0"/>
              <a:t>If you have not already added your Health and Safety items during the Audit you can also add health &amp; Safety items to your work order.  Click the “Add Measure” button and follow the same process for each individual measure.</a:t>
            </a:r>
          </a:p>
          <a:p>
            <a:r>
              <a:rPr lang="en-US" dirty="0"/>
              <a:t>This is best for the addition of single measures.  For a longer list of Health and Safety measures OEO recommends that you go back to the Audit section and enter the measures.  Then you will need to run the Audit again.</a:t>
            </a:r>
          </a:p>
          <a:p>
            <a:endParaRPr lang="en-US" dirty="0"/>
          </a:p>
        </p:txBody>
      </p:sp>
      <p:sp>
        <p:nvSpPr>
          <p:cNvPr id="14" name="Arrow: Down 13">
            <a:extLst>
              <a:ext uri="{FF2B5EF4-FFF2-40B4-BE49-F238E27FC236}">
                <a16:creationId xmlns:a16="http://schemas.microsoft.com/office/drawing/2014/main" id="{CD63797F-1987-F872-AE24-C7E18EAF1E80}"/>
              </a:ext>
            </a:extLst>
          </p:cNvPr>
          <p:cNvSpPr/>
          <p:nvPr/>
        </p:nvSpPr>
        <p:spPr>
          <a:xfrm>
            <a:off x="8861116" y="257200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Placeholder 22">
            <a:extLst>
              <a:ext uri="{FF2B5EF4-FFF2-40B4-BE49-F238E27FC236}">
                <a16:creationId xmlns:a16="http://schemas.microsoft.com/office/drawing/2014/main" id="{69D51B9E-A9CC-9D13-0B01-4E8777F09E05}"/>
              </a:ext>
            </a:extLst>
          </p:cNvPr>
          <p:cNvPicPr>
            <a:picLocks noGrp="1" noChangeAspect="1"/>
          </p:cNvPicPr>
          <p:nvPr>
            <p:ph type="pic" idx="1"/>
          </p:nvPr>
        </p:nvPicPr>
        <p:blipFill rotWithShape="1">
          <a:blip r:embed="rId2"/>
          <a:srcRect t="6250" b="13745"/>
          <a:stretch/>
        </p:blipFill>
        <p:spPr>
          <a:xfrm>
            <a:off x="4110087" y="619932"/>
            <a:ext cx="7548513" cy="5695143"/>
          </a:xfrm>
        </p:spPr>
      </p:pic>
    </p:spTree>
    <p:extLst>
      <p:ext uri="{BB962C8B-B14F-4D97-AF65-F5344CB8AC3E}">
        <p14:creationId xmlns:p14="http://schemas.microsoft.com/office/powerpoint/2010/main" val="10094598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2BCB-965C-D6CF-17AB-4C97A2D29CBE}"/>
              </a:ext>
            </a:extLst>
          </p:cNvPr>
          <p:cNvSpPr>
            <a:spLocks noGrp="1"/>
          </p:cNvSpPr>
          <p:nvPr>
            <p:ph type="title"/>
          </p:nvPr>
        </p:nvSpPr>
        <p:spPr>
          <a:xfrm>
            <a:off x="444500" y="542925"/>
            <a:ext cx="11214100" cy="978729"/>
          </a:xfrm>
        </p:spPr>
        <p:txBody>
          <a:bodyPr/>
          <a:lstStyle/>
          <a:p>
            <a:r>
              <a:rPr lang="en-US" b="1" dirty="0">
                <a:solidFill>
                  <a:schemeClr val="bg1"/>
                </a:solidFill>
                <a:latin typeface="+mn-lt"/>
              </a:rPr>
              <a:t>Change Orders / Adding Additional Measures Post-Audit</a:t>
            </a:r>
            <a:br>
              <a:rPr lang="en-US" dirty="0">
                <a:latin typeface="+mn-lt"/>
              </a:rPr>
            </a:br>
            <a:endParaRPr lang="en-US" dirty="0">
              <a:latin typeface="+mn-lt"/>
            </a:endParaRPr>
          </a:p>
        </p:txBody>
      </p:sp>
      <p:sp>
        <p:nvSpPr>
          <p:cNvPr id="3" name="Slide Number Placeholder 2">
            <a:extLst>
              <a:ext uri="{FF2B5EF4-FFF2-40B4-BE49-F238E27FC236}">
                <a16:creationId xmlns:a16="http://schemas.microsoft.com/office/drawing/2014/main" id="{7EF3BBE2-39D9-779E-E5F6-7B50005ED0F0}"/>
              </a:ext>
            </a:extLst>
          </p:cNvPr>
          <p:cNvSpPr>
            <a:spLocks noGrp="1"/>
          </p:cNvSpPr>
          <p:nvPr>
            <p:ph type="sldNum" sz="quarter" idx="12"/>
          </p:nvPr>
        </p:nvSpPr>
        <p:spPr/>
        <p:txBody>
          <a:bodyPr/>
          <a:lstStyle/>
          <a:p>
            <a:fld id="{C263D6C4-4840-40CC-AC84-17E24B3B7BDE}" type="slidenum">
              <a:rPr lang="en-US" noProof="0" smtClean="0"/>
              <a:pPr/>
              <a:t>203</a:t>
            </a:fld>
            <a:endParaRPr lang="en-US" noProof="0" dirty="0"/>
          </a:p>
        </p:txBody>
      </p:sp>
      <p:pic>
        <p:nvPicPr>
          <p:cNvPr id="7" name="Picture Placeholder 6">
            <a:extLst>
              <a:ext uri="{FF2B5EF4-FFF2-40B4-BE49-F238E27FC236}">
                <a16:creationId xmlns:a16="http://schemas.microsoft.com/office/drawing/2014/main" id="{6C12F9A6-1034-4186-1E3D-A8D1B65CCBB4}"/>
              </a:ext>
            </a:extLst>
          </p:cNvPr>
          <p:cNvPicPr>
            <a:picLocks noGrp="1" noChangeAspect="1"/>
          </p:cNvPicPr>
          <p:nvPr>
            <p:ph type="pic" idx="1"/>
          </p:nvPr>
        </p:nvPicPr>
        <p:blipFill>
          <a:blip r:embed="rId2"/>
          <a:srcRect t="10264" b="10264"/>
          <a:stretch/>
        </p:blipFill>
        <p:spPr/>
      </p:pic>
      <p:sp>
        <p:nvSpPr>
          <p:cNvPr id="5" name="Text Placeholder 4">
            <a:extLst>
              <a:ext uri="{FF2B5EF4-FFF2-40B4-BE49-F238E27FC236}">
                <a16:creationId xmlns:a16="http://schemas.microsoft.com/office/drawing/2014/main" id="{B58AD3D5-3BDD-0C11-C13C-28C863E57EA9}"/>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Select add measure</a:t>
            </a:r>
          </a:p>
          <a:p>
            <a:pPr marL="285750" indent="-285750">
              <a:buFont typeface="Arial" panose="020B0604020202020204" pitchFamily="34" charset="0"/>
              <a:buChar char="•"/>
            </a:pPr>
            <a:r>
              <a:rPr lang="en-US" sz="1800" dirty="0"/>
              <a:t>Select Health and Safety from measure type drop down.</a:t>
            </a:r>
          </a:p>
          <a:p>
            <a:pPr marL="285750" indent="-285750">
              <a:buFont typeface="Arial" panose="020B0604020202020204" pitchFamily="34" charset="0"/>
              <a:buChar char="•"/>
            </a:pPr>
            <a:r>
              <a:rPr lang="en-US" sz="1800" dirty="0"/>
              <a:t>Search the measure name and select from the list.  In the future you should be able to type any type of description here and not be limited to the list.</a:t>
            </a:r>
          </a:p>
          <a:p>
            <a:pPr marL="285750" indent="-285750">
              <a:buFont typeface="Arial" panose="020B0604020202020204" pitchFamily="34" charset="0"/>
              <a:buChar char="•"/>
            </a:pPr>
            <a:r>
              <a:rPr lang="en-US" sz="1800" dirty="0"/>
              <a:t>Hit save!</a:t>
            </a:r>
          </a:p>
        </p:txBody>
      </p:sp>
    </p:spTree>
    <p:extLst>
      <p:ext uri="{BB962C8B-B14F-4D97-AF65-F5344CB8AC3E}">
        <p14:creationId xmlns:p14="http://schemas.microsoft.com/office/powerpoint/2010/main" val="9547632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A670-25FD-CDF7-BED9-5A72E7688B3F}"/>
              </a:ext>
            </a:extLst>
          </p:cNvPr>
          <p:cNvSpPr>
            <a:spLocks noGrp="1"/>
          </p:cNvSpPr>
          <p:nvPr>
            <p:ph type="title"/>
          </p:nvPr>
        </p:nvSpPr>
        <p:spPr/>
        <p:txBody>
          <a:bodyPr/>
          <a:lstStyle/>
          <a:p>
            <a:r>
              <a:rPr lang="en-US" dirty="0">
                <a:latin typeface="+mn-lt"/>
              </a:rPr>
              <a:t>Health and Safety continued…</a:t>
            </a:r>
          </a:p>
        </p:txBody>
      </p:sp>
      <p:sp>
        <p:nvSpPr>
          <p:cNvPr id="3" name="Slide Number Placeholder 2">
            <a:extLst>
              <a:ext uri="{FF2B5EF4-FFF2-40B4-BE49-F238E27FC236}">
                <a16:creationId xmlns:a16="http://schemas.microsoft.com/office/drawing/2014/main" id="{76068BAA-189B-D0A0-F267-7B28DC5E9FFE}"/>
              </a:ext>
            </a:extLst>
          </p:cNvPr>
          <p:cNvSpPr>
            <a:spLocks noGrp="1"/>
          </p:cNvSpPr>
          <p:nvPr>
            <p:ph type="sldNum" sz="quarter" idx="12"/>
          </p:nvPr>
        </p:nvSpPr>
        <p:spPr/>
        <p:txBody>
          <a:bodyPr/>
          <a:lstStyle/>
          <a:p>
            <a:fld id="{C263D6C4-4840-40CC-AC84-17E24B3B7BDE}" type="slidenum">
              <a:rPr lang="en-US" noProof="0" smtClean="0"/>
              <a:pPr/>
              <a:t>204</a:t>
            </a:fld>
            <a:endParaRPr lang="en-US" noProof="0" dirty="0"/>
          </a:p>
        </p:txBody>
      </p:sp>
      <p:pic>
        <p:nvPicPr>
          <p:cNvPr id="7" name="Picture Placeholder 6">
            <a:extLst>
              <a:ext uri="{FF2B5EF4-FFF2-40B4-BE49-F238E27FC236}">
                <a16:creationId xmlns:a16="http://schemas.microsoft.com/office/drawing/2014/main" id="{E2966C9D-85AB-61AE-F740-8308EDEE1719}"/>
              </a:ext>
            </a:extLst>
          </p:cNvPr>
          <p:cNvPicPr>
            <a:picLocks noGrp="1" noChangeAspect="1"/>
          </p:cNvPicPr>
          <p:nvPr>
            <p:ph type="pic" idx="1"/>
          </p:nvPr>
        </p:nvPicPr>
        <p:blipFill>
          <a:blip r:embed="rId2"/>
          <a:srcRect t="10283" b="10283"/>
          <a:stretch/>
        </p:blipFill>
        <p:spPr/>
      </p:pic>
      <p:sp>
        <p:nvSpPr>
          <p:cNvPr id="5" name="Text Placeholder 4">
            <a:extLst>
              <a:ext uri="{FF2B5EF4-FFF2-40B4-BE49-F238E27FC236}">
                <a16:creationId xmlns:a16="http://schemas.microsoft.com/office/drawing/2014/main" id="{6D57B17E-5A03-C005-8871-3F34E852970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The new measure will appear at the bottom of the list and will need to have the cost added.  Use the same process as we used for the ECM’s.</a:t>
            </a:r>
          </a:p>
        </p:txBody>
      </p:sp>
      <p:sp>
        <p:nvSpPr>
          <p:cNvPr id="8" name="Arrow: Right 7">
            <a:extLst>
              <a:ext uri="{FF2B5EF4-FFF2-40B4-BE49-F238E27FC236}">
                <a16:creationId xmlns:a16="http://schemas.microsoft.com/office/drawing/2014/main" id="{2A8E6F88-FEBE-A080-7CB8-9E22D245AEC9}"/>
              </a:ext>
            </a:extLst>
          </p:cNvPr>
          <p:cNvSpPr/>
          <p:nvPr/>
        </p:nvSpPr>
        <p:spPr>
          <a:xfrm>
            <a:off x="5946262" y="349187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6793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441E-99D0-B083-710E-AE1DD6A654DB}"/>
              </a:ext>
            </a:extLst>
          </p:cNvPr>
          <p:cNvSpPr>
            <a:spLocks noGrp="1"/>
          </p:cNvSpPr>
          <p:nvPr>
            <p:ph type="title"/>
          </p:nvPr>
        </p:nvSpPr>
        <p:spPr/>
        <p:txBody>
          <a:bodyPr/>
          <a:lstStyle/>
          <a:p>
            <a:r>
              <a:rPr lang="en-US" dirty="0">
                <a:latin typeface="+mn-lt"/>
              </a:rPr>
              <a:t>Health and Safety Continued…</a:t>
            </a:r>
          </a:p>
        </p:txBody>
      </p:sp>
      <p:sp>
        <p:nvSpPr>
          <p:cNvPr id="3" name="Slide Number Placeholder 2">
            <a:extLst>
              <a:ext uri="{FF2B5EF4-FFF2-40B4-BE49-F238E27FC236}">
                <a16:creationId xmlns:a16="http://schemas.microsoft.com/office/drawing/2014/main" id="{0609FF9D-0520-2ACF-5FA5-19FD7C4EAD08}"/>
              </a:ext>
            </a:extLst>
          </p:cNvPr>
          <p:cNvSpPr>
            <a:spLocks noGrp="1"/>
          </p:cNvSpPr>
          <p:nvPr>
            <p:ph type="sldNum" sz="quarter" idx="12"/>
          </p:nvPr>
        </p:nvSpPr>
        <p:spPr/>
        <p:txBody>
          <a:bodyPr/>
          <a:lstStyle/>
          <a:p>
            <a:fld id="{C263D6C4-4840-40CC-AC84-17E24B3B7BDE}" type="slidenum">
              <a:rPr lang="en-US" noProof="0" smtClean="0"/>
              <a:pPr/>
              <a:t>205</a:t>
            </a:fld>
            <a:endParaRPr lang="en-US" noProof="0" dirty="0"/>
          </a:p>
        </p:txBody>
      </p:sp>
      <p:pic>
        <p:nvPicPr>
          <p:cNvPr id="7" name="Picture Placeholder 6">
            <a:extLst>
              <a:ext uri="{FF2B5EF4-FFF2-40B4-BE49-F238E27FC236}">
                <a16:creationId xmlns:a16="http://schemas.microsoft.com/office/drawing/2014/main" id="{5A440C6A-C4BF-B9E2-8B4D-715F5DA7E3F7}"/>
              </a:ext>
            </a:extLst>
          </p:cNvPr>
          <p:cNvPicPr>
            <a:picLocks noGrp="1" noChangeAspect="1"/>
          </p:cNvPicPr>
          <p:nvPr>
            <p:ph type="pic" idx="1"/>
          </p:nvPr>
        </p:nvPicPr>
        <p:blipFill>
          <a:blip r:embed="rId2"/>
          <a:srcRect t="15280" b="15280"/>
          <a:stretch/>
        </p:blipFill>
        <p:spPr/>
      </p:pic>
      <p:sp>
        <p:nvSpPr>
          <p:cNvPr id="5" name="Text Placeholder 4">
            <a:extLst>
              <a:ext uri="{FF2B5EF4-FFF2-40B4-BE49-F238E27FC236}">
                <a16:creationId xmlns:a16="http://schemas.microsoft.com/office/drawing/2014/main" id="{299128C2-22CA-ED94-197C-346B628A353F}"/>
              </a:ext>
            </a:extLst>
          </p:cNvPr>
          <p:cNvSpPr>
            <a:spLocks noGrp="1"/>
          </p:cNvSpPr>
          <p:nvPr>
            <p:ph type="body" sz="half" idx="2"/>
          </p:nvPr>
        </p:nvSpPr>
        <p:spPr/>
        <p:txBody>
          <a:bodyPr>
            <a:normAutofit/>
          </a:bodyPr>
          <a:lstStyle/>
          <a:p>
            <a:r>
              <a:rPr lang="en-US" sz="1800" dirty="0"/>
              <a:t>You will notice that after you have entered the cost information that the SIR will say N/A and the measure will be listed in the center field under measure type as Health and Safety.</a:t>
            </a:r>
          </a:p>
        </p:txBody>
      </p:sp>
      <p:sp>
        <p:nvSpPr>
          <p:cNvPr id="8" name="Arrow: Up 7">
            <a:extLst>
              <a:ext uri="{FF2B5EF4-FFF2-40B4-BE49-F238E27FC236}">
                <a16:creationId xmlns:a16="http://schemas.microsoft.com/office/drawing/2014/main" id="{A26B0983-B2E2-6759-DF00-124B312202C2}"/>
              </a:ext>
            </a:extLst>
          </p:cNvPr>
          <p:cNvSpPr/>
          <p:nvPr/>
        </p:nvSpPr>
        <p:spPr>
          <a:xfrm>
            <a:off x="5284609" y="3429000"/>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7E60024E-ABFD-B2DE-7915-D070C225CBB6}"/>
              </a:ext>
            </a:extLst>
          </p:cNvPr>
          <p:cNvSpPr/>
          <p:nvPr/>
        </p:nvSpPr>
        <p:spPr>
          <a:xfrm>
            <a:off x="8407830" y="2231755"/>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74316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18B5B-3A8F-427D-B22D-33A411D086DA}"/>
              </a:ext>
            </a:extLst>
          </p:cNvPr>
          <p:cNvSpPr>
            <a:spLocks noGrp="1"/>
          </p:cNvSpPr>
          <p:nvPr>
            <p:ph type="sldNum" sz="quarter" idx="12"/>
          </p:nvPr>
        </p:nvSpPr>
        <p:spPr/>
        <p:txBody>
          <a:bodyPr/>
          <a:lstStyle/>
          <a:p>
            <a:fld id="{C263D6C4-4840-40CC-AC84-17E24B3B7BDE}" type="slidenum">
              <a:rPr lang="en-US" noProof="0" smtClean="0"/>
              <a:pPr/>
              <a:t>206</a:t>
            </a:fld>
            <a:endParaRPr lang="en-US" noProof="0" dirty="0"/>
          </a:p>
        </p:txBody>
      </p:sp>
      <p:sp>
        <p:nvSpPr>
          <p:cNvPr id="6" name="Title 5">
            <a:extLst>
              <a:ext uri="{FF2B5EF4-FFF2-40B4-BE49-F238E27FC236}">
                <a16:creationId xmlns:a16="http://schemas.microsoft.com/office/drawing/2014/main" id="{C5AE7141-6AF1-4378-32A3-4A4B5FF12469}"/>
              </a:ext>
            </a:extLst>
          </p:cNvPr>
          <p:cNvSpPr>
            <a:spLocks noGrp="1"/>
          </p:cNvSpPr>
          <p:nvPr>
            <p:ph type="title" idx="4294967295"/>
          </p:nvPr>
        </p:nvSpPr>
        <p:spPr>
          <a:xfrm>
            <a:off x="315310" y="346777"/>
            <a:ext cx="10515600" cy="712788"/>
          </a:xfrm>
        </p:spPr>
        <p:txBody>
          <a:bodyPr/>
          <a:lstStyle/>
          <a:p>
            <a:r>
              <a:rPr lang="en-US" b="1" dirty="0">
                <a:solidFill>
                  <a:schemeClr val="bg1"/>
                </a:solidFill>
                <a:latin typeface="+mn-lt"/>
              </a:rPr>
              <a:t>Example Work Order w/ Comments</a:t>
            </a:r>
          </a:p>
        </p:txBody>
      </p:sp>
      <p:pic>
        <p:nvPicPr>
          <p:cNvPr id="10" name="Content Placeholder 9">
            <a:extLst>
              <a:ext uri="{FF2B5EF4-FFF2-40B4-BE49-F238E27FC236}">
                <a16:creationId xmlns:a16="http://schemas.microsoft.com/office/drawing/2014/main" id="{B4F6E69B-483B-472A-B9F0-E42FDE5CD661}"/>
              </a:ext>
            </a:extLst>
          </p:cNvPr>
          <p:cNvPicPr>
            <a:picLocks noGrp="1" noChangeAspect="1"/>
          </p:cNvPicPr>
          <p:nvPr>
            <p:ph sz="half" idx="4294967295"/>
          </p:nvPr>
        </p:nvPicPr>
        <p:blipFill>
          <a:blip r:embed="rId2"/>
          <a:stretch>
            <a:fillRect/>
          </a:stretch>
        </p:blipFill>
        <p:spPr>
          <a:xfrm>
            <a:off x="620712" y="1208087"/>
            <a:ext cx="4637088" cy="4968875"/>
          </a:xfrm>
        </p:spPr>
      </p:pic>
      <p:pic>
        <p:nvPicPr>
          <p:cNvPr id="13" name="Content Placeholder 12">
            <a:extLst>
              <a:ext uri="{FF2B5EF4-FFF2-40B4-BE49-F238E27FC236}">
                <a16:creationId xmlns:a16="http://schemas.microsoft.com/office/drawing/2014/main" id="{33E6FFF3-B971-D101-B444-D81E5958CE11}"/>
              </a:ext>
            </a:extLst>
          </p:cNvPr>
          <p:cNvPicPr>
            <a:picLocks noGrp="1" noChangeAspect="1"/>
          </p:cNvPicPr>
          <p:nvPr>
            <p:ph sz="half" idx="4294967295"/>
          </p:nvPr>
        </p:nvPicPr>
        <p:blipFill>
          <a:blip r:embed="rId3"/>
          <a:stretch>
            <a:fillRect/>
          </a:stretch>
        </p:blipFill>
        <p:spPr>
          <a:xfrm>
            <a:off x="6601502" y="1208086"/>
            <a:ext cx="4695825" cy="4968875"/>
          </a:xfrm>
        </p:spPr>
      </p:pic>
      <p:sp>
        <p:nvSpPr>
          <p:cNvPr id="11" name="Arrow: Up 10">
            <a:extLst>
              <a:ext uri="{FF2B5EF4-FFF2-40B4-BE49-F238E27FC236}">
                <a16:creationId xmlns:a16="http://schemas.microsoft.com/office/drawing/2014/main" id="{554D5E8D-0AE8-0BEF-81A8-922FAB660301}"/>
              </a:ext>
            </a:extLst>
          </p:cNvPr>
          <p:cNvSpPr/>
          <p:nvPr/>
        </p:nvSpPr>
        <p:spPr>
          <a:xfrm>
            <a:off x="3209714" y="4823965"/>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3B07335D-E426-B1B3-E91C-67B0447BB532}"/>
              </a:ext>
            </a:extLst>
          </p:cNvPr>
          <p:cNvSpPr/>
          <p:nvPr/>
        </p:nvSpPr>
        <p:spPr>
          <a:xfrm>
            <a:off x="8368284" y="2939796"/>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37734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16F6C-94BC-D04C-6200-37D0DEC6994F}"/>
              </a:ext>
            </a:extLst>
          </p:cNvPr>
          <p:cNvSpPr>
            <a:spLocks noGrp="1"/>
          </p:cNvSpPr>
          <p:nvPr>
            <p:ph type="title"/>
          </p:nvPr>
        </p:nvSpPr>
        <p:spPr/>
        <p:txBody>
          <a:bodyPr>
            <a:normAutofit/>
          </a:bodyPr>
          <a:lstStyle/>
          <a:p>
            <a:r>
              <a:rPr lang="en-US" sz="7200" b="1" dirty="0">
                <a:solidFill>
                  <a:schemeClr val="bg1"/>
                </a:solidFill>
                <a:latin typeface="+mn-lt"/>
              </a:rPr>
              <a:t>QCI to Closeout</a:t>
            </a:r>
          </a:p>
        </p:txBody>
      </p:sp>
      <p:sp>
        <p:nvSpPr>
          <p:cNvPr id="2" name="Slide Number Placeholder 1">
            <a:extLst>
              <a:ext uri="{FF2B5EF4-FFF2-40B4-BE49-F238E27FC236}">
                <a16:creationId xmlns:a16="http://schemas.microsoft.com/office/drawing/2014/main" id="{5FBE6A4C-87C9-2091-4C60-B69C59684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6586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18B5B-3A8F-427D-B22D-33A411D086DA}"/>
              </a:ext>
            </a:extLst>
          </p:cNvPr>
          <p:cNvSpPr>
            <a:spLocks noGrp="1"/>
          </p:cNvSpPr>
          <p:nvPr>
            <p:ph type="sldNum" sz="quarter" idx="12"/>
          </p:nvPr>
        </p:nvSpPr>
        <p:spPr/>
        <p:txBody>
          <a:bodyPr/>
          <a:lstStyle/>
          <a:p>
            <a:fld id="{C263D6C4-4840-40CC-AC84-17E24B3B7BDE}" type="slidenum">
              <a:rPr lang="en-US" noProof="0" smtClean="0"/>
              <a:pPr/>
              <a:t>208</a:t>
            </a:fld>
            <a:endParaRPr lang="en-US" noProof="0" dirty="0"/>
          </a:p>
        </p:txBody>
      </p:sp>
      <p:sp>
        <p:nvSpPr>
          <p:cNvPr id="6" name="Title 5">
            <a:extLst>
              <a:ext uri="{FF2B5EF4-FFF2-40B4-BE49-F238E27FC236}">
                <a16:creationId xmlns:a16="http://schemas.microsoft.com/office/drawing/2014/main" id="{C5AE7141-6AF1-4378-32A3-4A4B5FF12469}"/>
              </a:ext>
            </a:extLst>
          </p:cNvPr>
          <p:cNvSpPr>
            <a:spLocks noGrp="1"/>
          </p:cNvSpPr>
          <p:nvPr>
            <p:ph type="title" idx="4294967295"/>
          </p:nvPr>
        </p:nvSpPr>
        <p:spPr>
          <a:xfrm>
            <a:off x="315310" y="346777"/>
            <a:ext cx="10515600" cy="712788"/>
          </a:xfrm>
        </p:spPr>
        <p:txBody>
          <a:bodyPr/>
          <a:lstStyle/>
          <a:p>
            <a:r>
              <a:rPr lang="en-US" b="1" dirty="0">
                <a:solidFill>
                  <a:schemeClr val="bg1"/>
                </a:solidFill>
                <a:latin typeface="+mn-lt"/>
              </a:rPr>
              <a:t>Work Order to QCI</a:t>
            </a:r>
          </a:p>
        </p:txBody>
      </p:sp>
      <p:sp>
        <p:nvSpPr>
          <p:cNvPr id="14" name="Arrow: Up 13">
            <a:extLst>
              <a:ext uri="{FF2B5EF4-FFF2-40B4-BE49-F238E27FC236}">
                <a16:creationId xmlns:a16="http://schemas.microsoft.com/office/drawing/2014/main" id="{3B07335D-E426-B1B3-E91C-67B0447BB532}"/>
              </a:ext>
            </a:extLst>
          </p:cNvPr>
          <p:cNvSpPr/>
          <p:nvPr/>
        </p:nvSpPr>
        <p:spPr>
          <a:xfrm>
            <a:off x="8368284" y="2939796"/>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6">
            <a:extLst>
              <a:ext uri="{FF2B5EF4-FFF2-40B4-BE49-F238E27FC236}">
                <a16:creationId xmlns:a16="http://schemas.microsoft.com/office/drawing/2014/main" id="{3B2FD91F-3983-43DE-0CBC-A456585EDC87}"/>
              </a:ext>
            </a:extLst>
          </p:cNvPr>
          <p:cNvPicPr>
            <a:picLocks noChangeAspect="1"/>
          </p:cNvPicPr>
          <p:nvPr/>
        </p:nvPicPr>
        <p:blipFill>
          <a:blip r:embed="rId2"/>
          <a:srcRect t="10283" b="10283"/>
          <a:stretch/>
        </p:blipFill>
        <p:spPr>
          <a:xfrm>
            <a:off x="4110087" y="1444649"/>
            <a:ext cx="7548513" cy="4579079"/>
          </a:xfrm>
          <a:prstGeom prst="rect">
            <a:avLst/>
          </a:prstGeom>
        </p:spPr>
      </p:pic>
      <p:sp>
        <p:nvSpPr>
          <p:cNvPr id="11" name="Arrow: Up 10">
            <a:extLst>
              <a:ext uri="{FF2B5EF4-FFF2-40B4-BE49-F238E27FC236}">
                <a16:creationId xmlns:a16="http://schemas.microsoft.com/office/drawing/2014/main" id="{554D5E8D-0AE8-0BEF-81A8-922FAB660301}"/>
              </a:ext>
            </a:extLst>
          </p:cNvPr>
          <p:cNvSpPr/>
          <p:nvPr/>
        </p:nvSpPr>
        <p:spPr>
          <a:xfrm>
            <a:off x="11173968" y="4799859"/>
            <a:ext cx="484632" cy="978408"/>
          </a:xfrm>
          <a:prstGeom prst="upArrow">
            <a:avLst/>
          </a:prstGeom>
          <a:solidFill>
            <a:srgbClr val="FFC1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14C142A-BFC1-9613-3BF9-000A5CB1772C}"/>
              </a:ext>
            </a:extLst>
          </p:cNvPr>
          <p:cNvSpPr/>
          <p:nvPr/>
        </p:nvSpPr>
        <p:spPr>
          <a:xfrm>
            <a:off x="315310" y="1444649"/>
            <a:ext cx="2619343" cy="223273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From this screen, click on “Work Order Stage” and select “QCI.”</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D9A045D-6652-B8DD-2C12-8DF459212AB4}"/>
              </a:ext>
            </a:extLst>
          </p:cNvPr>
          <p:cNvSpPr/>
          <p:nvPr/>
        </p:nvSpPr>
        <p:spPr>
          <a:xfrm>
            <a:off x="933879" y="4304819"/>
            <a:ext cx="2743201" cy="171890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Then, you may return to the Audit Screen.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78478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637747" y="1196267"/>
            <a:ext cx="3775045" cy="223273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From this screen, click on the QCI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209</a:t>
            </a:fld>
            <a:endParaRPr lang="en-US" noProof="0" dirty="0"/>
          </a:p>
        </p:txBody>
      </p:sp>
      <p:pic>
        <p:nvPicPr>
          <p:cNvPr id="9" name="Picture 8">
            <a:extLst>
              <a:ext uri="{FF2B5EF4-FFF2-40B4-BE49-F238E27FC236}">
                <a16:creationId xmlns:a16="http://schemas.microsoft.com/office/drawing/2014/main" id="{AFC7E0AD-4AC0-8E77-0CA1-00AF75F1D4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1" y="580602"/>
            <a:ext cx="6799547" cy="5535529"/>
          </a:xfrm>
          <a:prstGeom prst="rect">
            <a:avLst/>
          </a:prstGeom>
          <a:noFill/>
          <a:ln>
            <a:solidFill>
              <a:schemeClr val="bg1"/>
            </a:solidFill>
          </a:ln>
        </p:spPr>
      </p:pic>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2" name="Arrow: Right 1">
            <a:extLst>
              <a:ext uri="{FF2B5EF4-FFF2-40B4-BE49-F238E27FC236}">
                <a16:creationId xmlns:a16="http://schemas.microsoft.com/office/drawing/2014/main" id="{2EDE5E45-BA7E-A367-AAE6-79466F7B9B94}"/>
              </a:ext>
            </a:extLst>
          </p:cNvPr>
          <p:cNvSpPr/>
          <p:nvPr/>
        </p:nvSpPr>
        <p:spPr>
          <a:xfrm>
            <a:off x="5005229" y="1911647"/>
            <a:ext cx="978408" cy="484632"/>
          </a:xfrm>
          <a:prstGeom prst="rightArrow">
            <a:avLst/>
          </a:prstGeom>
          <a:solidFill>
            <a:srgbClr val="FFC1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982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D9F39D-ADFB-8FDF-A3E8-027D08A71826}"/>
              </a:ext>
            </a:extLst>
          </p:cNvPr>
          <p:cNvSpPr>
            <a:spLocks noGrp="1"/>
          </p:cNvSpPr>
          <p:nvPr>
            <p:ph type="sldNum" sz="quarter" idx="12"/>
          </p:nvPr>
        </p:nvSpPr>
        <p:spPr/>
        <p:txBody>
          <a:bodyPr/>
          <a:lstStyle/>
          <a:p>
            <a:fld id="{C263D6C4-4840-40CC-AC84-17E24B3B7BDE}" type="slidenum">
              <a:rPr lang="en-US" noProof="0" smtClean="0"/>
              <a:pPr/>
              <a:t>21</a:t>
            </a:fld>
            <a:endParaRPr lang="en-US" noProof="0" dirty="0"/>
          </a:p>
        </p:txBody>
      </p:sp>
      <p:sp>
        <p:nvSpPr>
          <p:cNvPr id="6" name="Title 4">
            <a:extLst>
              <a:ext uri="{FF2B5EF4-FFF2-40B4-BE49-F238E27FC236}">
                <a16:creationId xmlns:a16="http://schemas.microsoft.com/office/drawing/2014/main" id="{7A37BAD4-D7DC-4DA2-554D-5B6A104F71DB}"/>
              </a:ext>
            </a:extLst>
          </p:cNvPr>
          <p:cNvSpPr txBox="1">
            <a:spLocks/>
          </p:cNvSpPr>
          <p:nvPr/>
        </p:nvSpPr>
        <p:spPr>
          <a:xfrm>
            <a:off x="182867" y="787901"/>
            <a:ext cx="3678382" cy="891021"/>
          </a:xfrm>
          <a:prstGeom prst="rect">
            <a:avLst/>
          </a:prstGeom>
        </p:spPr>
        <p:txBody>
          <a:bodyPr vert="horz" wrap="square" lIns="91440" tIns="45720" rIns="91440" bIns="45720" rtlCol="0" anchor="t">
            <a:normAutofit/>
          </a:bodyPr>
          <a:lstStyle>
            <a:lvl1pPr algn="l" defTabSz="914400" rtl="0" eaLnBrk="1" latinLnBrk="0" hangingPunct="1">
              <a:lnSpc>
                <a:spcPct val="90000"/>
              </a:lnSpc>
              <a:spcBef>
                <a:spcPct val="0"/>
              </a:spcBef>
              <a:buNone/>
              <a:defRPr lang="en-GB" sz="3200" b="1" kern="1200" spc="-70" baseline="0" dirty="0">
                <a:solidFill>
                  <a:schemeClr val="bg1"/>
                </a:solidFill>
                <a:latin typeface="+mj-lt"/>
                <a:ea typeface="+mj-ea"/>
                <a:cs typeface="+mj-cs"/>
              </a:defRPr>
            </a:lvl1pPr>
          </a:lstStyle>
          <a:p>
            <a:r>
              <a:rPr lang="en-US" sz="3600" dirty="0"/>
              <a:t>Income Screen</a:t>
            </a:r>
          </a:p>
        </p:txBody>
      </p:sp>
      <p:pic>
        <p:nvPicPr>
          <p:cNvPr id="7" name="Picture 6">
            <a:extLst>
              <a:ext uri="{FF2B5EF4-FFF2-40B4-BE49-F238E27FC236}">
                <a16:creationId xmlns:a16="http://schemas.microsoft.com/office/drawing/2014/main" id="{94C8E2A3-BC42-7436-6FED-739F3F7EA65C}"/>
              </a:ext>
            </a:extLst>
          </p:cNvPr>
          <p:cNvPicPr>
            <a:picLocks noChangeAspect="1"/>
          </p:cNvPicPr>
          <p:nvPr/>
        </p:nvPicPr>
        <p:blipFill>
          <a:blip r:embed="rId2"/>
          <a:stretch>
            <a:fillRect/>
          </a:stretch>
        </p:blipFill>
        <p:spPr>
          <a:xfrm>
            <a:off x="3458812" y="451033"/>
            <a:ext cx="6885338" cy="5955934"/>
          </a:xfrm>
          <a:prstGeom prst="rect">
            <a:avLst/>
          </a:prstGeom>
        </p:spPr>
      </p:pic>
      <p:sp>
        <p:nvSpPr>
          <p:cNvPr id="8" name="TextBox 7">
            <a:extLst>
              <a:ext uri="{FF2B5EF4-FFF2-40B4-BE49-F238E27FC236}">
                <a16:creationId xmlns:a16="http://schemas.microsoft.com/office/drawing/2014/main" id="{39CE42CA-27FB-666C-C22C-55770E9A0DF4}"/>
              </a:ext>
            </a:extLst>
          </p:cNvPr>
          <p:cNvSpPr txBox="1"/>
          <p:nvPr/>
        </p:nvSpPr>
        <p:spPr>
          <a:xfrm>
            <a:off x="656935" y="1438004"/>
            <a:ext cx="2006414" cy="923330"/>
          </a:xfrm>
          <a:prstGeom prst="rect">
            <a:avLst/>
          </a:prstGeom>
          <a:noFill/>
        </p:spPr>
        <p:txBody>
          <a:bodyPr wrap="square" rtlCol="0">
            <a:spAutoFit/>
          </a:bodyPr>
          <a:lstStyle/>
          <a:p>
            <a:r>
              <a:rPr lang="en-US" dirty="0">
                <a:solidFill>
                  <a:schemeClr val="bg1"/>
                </a:solidFill>
              </a:rPr>
              <a:t>Select “New” to add an income source</a:t>
            </a:r>
          </a:p>
        </p:txBody>
      </p:sp>
      <p:sp>
        <p:nvSpPr>
          <p:cNvPr id="9" name="TextBox 8">
            <a:extLst>
              <a:ext uri="{FF2B5EF4-FFF2-40B4-BE49-F238E27FC236}">
                <a16:creationId xmlns:a16="http://schemas.microsoft.com/office/drawing/2014/main" id="{F8AAA83B-107B-12A6-471C-74A8A0535863}"/>
              </a:ext>
            </a:extLst>
          </p:cNvPr>
          <p:cNvSpPr txBox="1"/>
          <p:nvPr/>
        </p:nvSpPr>
        <p:spPr>
          <a:xfrm>
            <a:off x="656935" y="2579496"/>
            <a:ext cx="2370278" cy="1754326"/>
          </a:xfrm>
          <a:prstGeom prst="rect">
            <a:avLst/>
          </a:prstGeom>
          <a:noFill/>
        </p:spPr>
        <p:txBody>
          <a:bodyPr wrap="square" rtlCol="0">
            <a:spAutoFit/>
          </a:bodyPr>
          <a:lstStyle/>
          <a:p>
            <a:r>
              <a:rPr lang="en-US" dirty="0">
                <a:solidFill>
                  <a:schemeClr val="bg1"/>
                </a:solidFill>
              </a:rPr>
              <a:t>Select which household member receives the income, type of income, and description of income (usually job title)</a:t>
            </a:r>
          </a:p>
        </p:txBody>
      </p:sp>
      <p:sp>
        <p:nvSpPr>
          <p:cNvPr id="10" name="Arrow: Right 9">
            <a:extLst>
              <a:ext uri="{FF2B5EF4-FFF2-40B4-BE49-F238E27FC236}">
                <a16:creationId xmlns:a16="http://schemas.microsoft.com/office/drawing/2014/main" id="{51995E95-AF8B-AD64-8508-95C40C918679}"/>
              </a:ext>
            </a:extLst>
          </p:cNvPr>
          <p:cNvSpPr/>
          <p:nvPr/>
        </p:nvSpPr>
        <p:spPr>
          <a:xfrm>
            <a:off x="2387734" y="1544493"/>
            <a:ext cx="1071078" cy="32316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E6452A8-7DCB-E523-4400-99EA824A7EB1}"/>
              </a:ext>
            </a:extLst>
          </p:cNvPr>
          <p:cNvSpPr/>
          <p:nvPr/>
        </p:nvSpPr>
        <p:spPr>
          <a:xfrm rot="159667">
            <a:off x="2443691" y="4189442"/>
            <a:ext cx="1102070" cy="32316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75DE74-F82D-7189-5BCF-A72533544F8B}"/>
              </a:ext>
            </a:extLst>
          </p:cNvPr>
          <p:cNvSpPr txBox="1"/>
          <p:nvPr/>
        </p:nvSpPr>
        <p:spPr>
          <a:xfrm>
            <a:off x="10922184" y="729087"/>
            <a:ext cx="828413" cy="461665"/>
          </a:xfrm>
          <a:prstGeom prst="rect">
            <a:avLst/>
          </a:prstGeom>
          <a:noFill/>
        </p:spPr>
        <p:txBody>
          <a:bodyPr wrap="square" rtlCol="0">
            <a:spAutoFit/>
          </a:bodyPr>
          <a:lstStyle/>
          <a:p>
            <a:r>
              <a:rPr lang="en-US" sz="2400" b="1" dirty="0">
                <a:solidFill>
                  <a:schemeClr val="bg1"/>
                </a:solidFill>
                <a:effectLst>
                  <a:glow rad="38100">
                    <a:schemeClr val="tx2">
                      <a:lumMod val="50000"/>
                    </a:schemeClr>
                  </a:glow>
                </a:effectLst>
              </a:rPr>
              <a:t>Save</a:t>
            </a:r>
          </a:p>
        </p:txBody>
      </p:sp>
      <p:sp>
        <p:nvSpPr>
          <p:cNvPr id="13" name="Arrow: Up 12">
            <a:extLst>
              <a:ext uri="{FF2B5EF4-FFF2-40B4-BE49-F238E27FC236}">
                <a16:creationId xmlns:a16="http://schemas.microsoft.com/office/drawing/2014/main" id="{4934CFC0-CF85-00E7-8238-E2D7A4DC8B27}"/>
              </a:ext>
            </a:extLst>
          </p:cNvPr>
          <p:cNvSpPr/>
          <p:nvPr/>
        </p:nvSpPr>
        <p:spPr>
          <a:xfrm rot="15778611">
            <a:off x="6901216" y="-1219735"/>
            <a:ext cx="461299" cy="5096227"/>
          </a:xfrm>
          <a:prstGeom prst="upArrow">
            <a:avLst>
              <a:gd name="adj1" fmla="val 25055"/>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7E7E0CB6-A926-E961-F35A-D53842401C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381" y="2594867"/>
            <a:ext cx="537199" cy="537199"/>
          </a:xfrm>
          <a:prstGeom prst="rect">
            <a:avLst/>
          </a:prstGeom>
        </p:spPr>
      </p:pic>
      <p:pic>
        <p:nvPicPr>
          <p:cNvPr id="16" name="Graphic 15" descr="Badge 1 with solid fill">
            <a:extLst>
              <a:ext uri="{FF2B5EF4-FFF2-40B4-BE49-F238E27FC236}">
                <a16:creationId xmlns:a16="http://schemas.microsoft.com/office/drawing/2014/main" id="{533E7EA7-C3E8-46D3-3C7A-803448DA97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771" y="1393631"/>
            <a:ext cx="537199" cy="537199"/>
          </a:xfrm>
          <a:prstGeom prst="rect">
            <a:avLst/>
          </a:prstGeom>
        </p:spPr>
      </p:pic>
      <p:pic>
        <p:nvPicPr>
          <p:cNvPr id="17" name="Graphic 16" descr="Badge 3 with solid fill">
            <a:extLst>
              <a:ext uri="{FF2B5EF4-FFF2-40B4-BE49-F238E27FC236}">
                <a16:creationId xmlns:a16="http://schemas.microsoft.com/office/drawing/2014/main" id="{0D0152FF-A25B-45F6-375D-5DB264C8A0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859" y="4657895"/>
            <a:ext cx="513076" cy="513076"/>
          </a:xfrm>
          <a:prstGeom prst="rect">
            <a:avLst/>
          </a:prstGeom>
        </p:spPr>
      </p:pic>
      <p:pic>
        <p:nvPicPr>
          <p:cNvPr id="18" name="Graphic 17" descr="Badge 4 with solid fill">
            <a:extLst>
              <a:ext uri="{FF2B5EF4-FFF2-40B4-BE49-F238E27FC236}">
                <a16:creationId xmlns:a16="http://schemas.microsoft.com/office/drawing/2014/main" id="{D923EEDF-92C3-0E34-5362-DD23788073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87723" y="707490"/>
            <a:ext cx="534461" cy="534461"/>
          </a:xfrm>
          <a:prstGeom prst="rect">
            <a:avLst/>
          </a:prstGeom>
        </p:spPr>
      </p:pic>
      <p:sp>
        <p:nvSpPr>
          <p:cNvPr id="3" name="TextBox 2">
            <a:extLst>
              <a:ext uri="{FF2B5EF4-FFF2-40B4-BE49-F238E27FC236}">
                <a16:creationId xmlns:a16="http://schemas.microsoft.com/office/drawing/2014/main" id="{73A6F1DA-0EDA-AA3F-5A4A-B367A60C9630}"/>
              </a:ext>
            </a:extLst>
          </p:cNvPr>
          <p:cNvSpPr txBox="1"/>
          <p:nvPr/>
        </p:nvSpPr>
        <p:spPr>
          <a:xfrm>
            <a:off x="10762259" y="2271385"/>
            <a:ext cx="1386281" cy="1477328"/>
          </a:xfrm>
          <a:prstGeom prst="rect">
            <a:avLst/>
          </a:prstGeom>
          <a:noFill/>
        </p:spPr>
        <p:txBody>
          <a:bodyPr wrap="square" rtlCol="0">
            <a:spAutoFit/>
          </a:bodyPr>
          <a:lstStyle/>
          <a:p>
            <a:r>
              <a:rPr lang="en-US" dirty="0">
                <a:solidFill>
                  <a:schemeClr val="bg1"/>
                </a:solidFill>
              </a:rPr>
              <a:t>Repeat steps 1-4 to add additional income sources.</a:t>
            </a:r>
          </a:p>
        </p:txBody>
      </p:sp>
      <p:sp>
        <p:nvSpPr>
          <p:cNvPr id="5" name="TextBox 4">
            <a:extLst>
              <a:ext uri="{FF2B5EF4-FFF2-40B4-BE49-F238E27FC236}">
                <a16:creationId xmlns:a16="http://schemas.microsoft.com/office/drawing/2014/main" id="{EB6D0879-F340-2C71-499A-73AD3B478D12}"/>
              </a:ext>
            </a:extLst>
          </p:cNvPr>
          <p:cNvSpPr txBox="1"/>
          <p:nvPr/>
        </p:nvSpPr>
        <p:spPr>
          <a:xfrm>
            <a:off x="656936" y="4657895"/>
            <a:ext cx="2739366" cy="1477328"/>
          </a:xfrm>
          <a:prstGeom prst="rect">
            <a:avLst/>
          </a:prstGeom>
          <a:noFill/>
        </p:spPr>
        <p:txBody>
          <a:bodyPr wrap="square" rtlCol="0">
            <a:spAutoFit/>
          </a:bodyPr>
          <a:lstStyle/>
          <a:p>
            <a:r>
              <a:rPr lang="en-US" dirty="0">
                <a:solidFill>
                  <a:schemeClr val="bg1"/>
                </a:solidFill>
              </a:rPr>
              <a:t>Select Pay Cycle and complete information to right. Yearly Total and Last 30 will automatically update based on Pay 1.</a:t>
            </a:r>
          </a:p>
        </p:txBody>
      </p:sp>
      <p:sp>
        <p:nvSpPr>
          <p:cNvPr id="19" name="Arrow: Right 18">
            <a:extLst>
              <a:ext uri="{FF2B5EF4-FFF2-40B4-BE49-F238E27FC236}">
                <a16:creationId xmlns:a16="http://schemas.microsoft.com/office/drawing/2014/main" id="{3DEF9CFA-5A39-97AF-EC41-2D7AC3FA6960}"/>
              </a:ext>
            </a:extLst>
          </p:cNvPr>
          <p:cNvSpPr/>
          <p:nvPr/>
        </p:nvSpPr>
        <p:spPr>
          <a:xfrm>
            <a:off x="3601718" y="5162031"/>
            <a:ext cx="995985" cy="32316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dge 5 with solid fill">
            <a:extLst>
              <a:ext uri="{FF2B5EF4-FFF2-40B4-BE49-F238E27FC236}">
                <a16:creationId xmlns:a16="http://schemas.microsoft.com/office/drawing/2014/main" id="{551A40E9-94B2-8DD7-11B5-D4ADAF2820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4150" y="2133842"/>
            <a:ext cx="534461" cy="534461"/>
          </a:xfrm>
          <a:prstGeom prst="rect">
            <a:avLst/>
          </a:prstGeom>
        </p:spPr>
      </p:pic>
      <p:sp>
        <p:nvSpPr>
          <p:cNvPr id="24" name="Arrow: Right 23">
            <a:extLst>
              <a:ext uri="{FF2B5EF4-FFF2-40B4-BE49-F238E27FC236}">
                <a16:creationId xmlns:a16="http://schemas.microsoft.com/office/drawing/2014/main" id="{98E6853B-94BF-AB2D-938D-C9A786C21B85}"/>
              </a:ext>
            </a:extLst>
          </p:cNvPr>
          <p:cNvSpPr/>
          <p:nvPr/>
        </p:nvSpPr>
        <p:spPr>
          <a:xfrm rot="20981092">
            <a:off x="6636623" y="5102714"/>
            <a:ext cx="523314" cy="32316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4989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5" y="1542425"/>
            <a:ext cx="3775045" cy="223273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 QCI screen will open.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210</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pic>
        <p:nvPicPr>
          <p:cNvPr id="2" name="Picture 1">
            <a:extLst>
              <a:ext uri="{FF2B5EF4-FFF2-40B4-BE49-F238E27FC236}">
                <a16:creationId xmlns:a16="http://schemas.microsoft.com/office/drawing/2014/main" id="{90DF07E1-5FA8-96DF-CB34-6F23693917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1" y="401053"/>
            <a:ext cx="6878052" cy="5652084"/>
          </a:xfrm>
          <a:prstGeom prst="rect">
            <a:avLst/>
          </a:prstGeom>
          <a:noFill/>
          <a:ln>
            <a:solidFill>
              <a:schemeClr val="bg1"/>
            </a:solidFill>
          </a:ln>
        </p:spPr>
      </p:pic>
      <p:sp>
        <p:nvSpPr>
          <p:cNvPr id="3" name="Rectangle: Rounded Corners 2">
            <a:extLst>
              <a:ext uri="{FF2B5EF4-FFF2-40B4-BE49-F238E27FC236}">
                <a16:creationId xmlns:a16="http://schemas.microsoft.com/office/drawing/2014/main" id="{DE8E9013-5D1B-E4A8-772C-9382E39D7F32}"/>
              </a:ext>
            </a:extLst>
          </p:cNvPr>
          <p:cNvSpPr/>
          <p:nvPr/>
        </p:nvSpPr>
        <p:spPr>
          <a:xfrm>
            <a:off x="7578755" y="3883398"/>
            <a:ext cx="3775045" cy="223273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There are 14 different tabs to fill out on this screen.</a:t>
            </a:r>
          </a:p>
          <a:p>
            <a:pPr marL="0" marR="0">
              <a:lnSpc>
                <a:spcPct val="107000"/>
              </a:lnSpc>
              <a:spcBef>
                <a:spcPts val="0"/>
              </a:spcBef>
              <a:spcAft>
                <a:spcPts val="800"/>
              </a:spcAft>
            </a:pPr>
            <a:r>
              <a:rPr lang="en-US" sz="2400" b="1" kern="1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We will start at the top left.</a:t>
            </a: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00498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10447"/>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file review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211</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5"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Go through the entire checklist and click Yes, No, or N/A as it applies to the job. When it is done click on save and close the screen out.</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5FA71BD-EC7D-E859-EF6F-7C3EB5C3A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747" y="672377"/>
            <a:ext cx="6334442" cy="5185498"/>
          </a:xfrm>
          <a:prstGeom prst="rect">
            <a:avLst/>
          </a:prstGeom>
          <a:noFill/>
          <a:ln>
            <a:noFill/>
          </a:ln>
        </p:spPr>
      </p:pic>
    </p:spTree>
    <p:extLst>
      <p:ext uri="{BB962C8B-B14F-4D97-AF65-F5344CB8AC3E}">
        <p14:creationId xmlns:p14="http://schemas.microsoft.com/office/powerpoint/2010/main" val="6173637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10447"/>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Window / Door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212</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5"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Again, fill in any information that applies to this job. Click save and close the screen and move on to the next tab.</a:t>
            </a:r>
          </a:p>
        </p:txBody>
      </p:sp>
      <p:pic>
        <p:nvPicPr>
          <p:cNvPr id="2" name="Picture 1">
            <a:extLst>
              <a:ext uri="{FF2B5EF4-FFF2-40B4-BE49-F238E27FC236}">
                <a16:creationId xmlns:a16="http://schemas.microsoft.com/office/drawing/2014/main" id="{4CADF8F6-9E64-CAD9-2880-36B2E9286B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712" y="823480"/>
            <a:ext cx="7071699" cy="5211039"/>
          </a:xfrm>
          <a:prstGeom prst="rect">
            <a:avLst/>
          </a:prstGeom>
          <a:noFill/>
          <a:ln>
            <a:solidFill>
              <a:schemeClr val="bg1"/>
            </a:solidFill>
          </a:ln>
        </p:spPr>
      </p:pic>
    </p:spTree>
    <p:extLst>
      <p:ext uri="{BB962C8B-B14F-4D97-AF65-F5344CB8AC3E}">
        <p14:creationId xmlns:p14="http://schemas.microsoft.com/office/powerpoint/2010/main" val="38357682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10447"/>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Heating, Ventilation, and Air conditioning screen.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213</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5"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Check off any boxes that apply to this job. Click save and close out the screen.</a:t>
            </a:r>
          </a:p>
        </p:txBody>
      </p:sp>
      <p:pic>
        <p:nvPicPr>
          <p:cNvPr id="4" name="Picture 3">
            <a:extLst>
              <a:ext uri="{FF2B5EF4-FFF2-40B4-BE49-F238E27FC236}">
                <a16:creationId xmlns:a16="http://schemas.microsoft.com/office/drawing/2014/main" id="{4F8BAFA6-0450-483B-06DB-8A8304A36E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425" y="908768"/>
            <a:ext cx="7064944" cy="5040464"/>
          </a:xfrm>
          <a:prstGeom prst="rect">
            <a:avLst/>
          </a:prstGeom>
          <a:noFill/>
          <a:ln>
            <a:solidFill>
              <a:schemeClr val="bg1"/>
            </a:solidFill>
          </a:ln>
        </p:spPr>
      </p:pic>
    </p:spTree>
    <p:extLst>
      <p:ext uri="{BB962C8B-B14F-4D97-AF65-F5344CB8AC3E}">
        <p14:creationId xmlns:p14="http://schemas.microsoft.com/office/powerpoint/2010/main" val="415502717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10447"/>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Attic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214</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5"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Once again, click on the appropriate box. Click save and close the screen.</a:t>
            </a:r>
          </a:p>
        </p:txBody>
      </p:sp>
      <p:pic>
        <p:nvPicPr>
          <p:cNvPr id="2" name="Picture 1">
            <a:extLst>
              <a:ext uri="{FF2B5EF4-FFF2-40B4-BE49-F238E27FC236}">
                <a16:creationId xmlns:a16="http://schemas.microsoft.com/office/drawing/2014/main" id="{5C974400-446F-D93D-EA53-10CD2D2D0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570" y="850232"/>
            <a:ext cx="7246931" cy="5245846"/>
          </a:xfrm>
          <a:prstGeom prst="rect">
            <a:avLst/>
          </a:prstGeom>
          <a:noFill/>
          <a:ln>
            <a:noFill/>
          </a:ln>
        </p:spPr>
      </p:pic>
    </p:spTree>
    <p:extLst>
      <p:ext uri="{BB962C8B-B14F-4D97-AF65-F5344CB8AC3E}">
        <p14:creationId xmlns:p14="http://schemas.microsoft.com/office/powerpoint/2010/main" val="12441519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10447"/>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Attic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215</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5"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Once again, click on the appropriate box. Click save and close the screen.</a:t>
            </a:r>
          </a:p>
        </p:txBody>
      </p:sp>
      <p:pic>
        <p:nvPicPr>
          <p:cNvPr id="2" name="Picture 1">
            <a:extLst>
              <a:ext uri="{FF2B5EF4-FFF2-40B4-BE49-F238E27FC236}">
                <a16:creationId xmlns:a16="http://schemas.microsoft.com/office/drawing/2014/main" id="{5C974400-446F-D93D-EA53-10CD2D2D0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570" y="850232"/>
            <a:ext cx="7246931" cy="5245846"/>
          </a:xfrm>
          <a:prstGeom prst="rect">
            <a:avLst/>
          </a:prstGeom>
          <a:noFill/>
          <a:ln>
            <a:noFill/>
          </a:ln>
        </p:spPr>
      </p:pic>
    </p:spTree>
    <p:extLst>
      <p:ext uri="{BB962C8B-B14F-4D97-AF65-F5344CB8AC3E}">
        <p14:creationId xmlns:p14="http://schemas.microsoft.com/office/powerpoint/2010/main" val="231317272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42943"/>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WA 10 Audit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216</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4"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appropriate boxes. Click save and close the screen.</a:t>
            </a:r>
          </a:p>
        </p:txBody>
      </p:sp>
      <p:pic>
        <p:nvPicPr>
          <p:cNvPr id="4" name="Picture 3">
            <a:extLst>
              <a:ext uri="{FF2B5EF4-FFF2-40B4-BE49-F238E27FC236}">
                <a16:creationId xmlns:a16="http://schemas.microsoft.com/office/drawing/2014/main" id="{1B91CD3C-D2A0-4FCA-EAC6-EABC75639D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63" y="1076576"/>
            <a:ext cx="7144406" cy="4704848"/>
          </a:xfrm>
          <a:prstGeom prst="rect">
            <a:avLst/>
          </a:prstGeom>
          <a:noFill/>
          <a:ln>
            <a:noFill/>
          </a:ln>
        </p:spPr>
      </p:pic>
    </p:spTree>
    <p:extLst>
      <p:ext uri="{BB962C8B-B14F-4D97-AF65-F5344CB8AC3E}">
        <p14:creationId xmlns:p14="http://schemas.microsoft.com/office/powerpoint/2010/main" val="116889828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42943"/>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Sidewalls &amp; </a:t>
            </a:r>
            <a:r>
              <a:rPr lang="en-US" sz="2400" b="1" kern="100"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Kneewalls</a:t>
            </a: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217</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4"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the appropriate boxes, hit save, and close the screen.</a:t>
            </a:r>
          </a:p>
        </p:txBody>
      </p:sp>
      <p:pic>
        <p:nvPicPr>
          <p:cNvPr id="2" name="Picture 1">
            <a:extLst>
              <a:ext uri="{FF2B5EF4-FFF2-40B4-BE49-F238E27FC236}">
                <a16:creationId xmlns:a16="http://schemas.microsoft.com/office/drawing/2014/main" id="{F7B76093-FA8C-781E-E988-023AFD3610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750" y="1090863"/>
            <a:ext cx="6803453" cy="4560626"/>
          </a:xfrm>
          <a:prstGeom prst="rect">
            <a:avLst/>
          </a:prstGeom>
          <a:noFill/>
          <a:ln>
            <a:noFill/>
          </a:ln>
        </p:spPr>
      </p:pic>
    </p:spTree>
    <p:extLst>
      <p:ext uri="{BB962C8B-B14F-4D97-AF65-F5344CB8AC3E}">
        <p14:creationId xmlns:p14="http://schemas.microsoft.com/office/powerpoint/2010/main" val="37350967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42943"/>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Notes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218</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4"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Add any notes you feel are relevant to the job. Click save and close the screen.</a:t>
            </a:r>
          </a:p>
        </p:txBody>
      </p:sp>
      <p:pic>
        <p:nvPicPr>
          <p:cNvPr id="4" name="Picture 3">
            <a:extLst>
              <a:ext uri="{FF2B5EF4-FFF2-40B4-BE49-F238E27FC236}">
                <a16:creationId xmlns:a16="http://schemas.microsoft.com/office/drawing/2014/main" id="{9D1EE247-8720-369E-D138-3C3878816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178178"/>
            <a:ext cx="6765757" cy="4501643"/>
          </a:xfrm>
          <a:prstGeom prst="rect">
            <a:avLst/>
          </a:prstGeom>
          <a:noFill/>
          <a:ln>
            <a:noFill/>
          </a:ln>
        </p:spPr>
      </p:pic>
    </p:spTree>
    <p:extLst>
      <p:ext uri="{BB962C8B-B14F-4D97-AF65-F5344CB8AC3E}">
        <p14:creationId xmlns:p14="http://schemas.microsoft.com/office/powerpoint/2010/main" val="281305235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42943"/>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Subspace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219</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4"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the appropriate boxes, hit save, and close the screen.</a:t>
            </a:r>
          </a:p>
        </p:txBody>
      </p:sp>
      <p:pic>
        <p:nvPicPr>
          <p:cNvPr id="2" name="Picture 1">
            <a:extLst>
              <a:ext uri="{FF2B5EF4-FFF2-40B4-BE49-F238E27FC236}">
                <a16:creationId xmlns:a16="http://schemas.microsoft.com/office/drawing/2014/main" id="{4D390EC6-4B7A-6F48-9385-975B002EE0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1" y="866274"/>
            <a:ext cx="6721642" cy="5249857"/>
          </a:xfrm>
          <a:prstGeom prst="rect">
            <a:avLst/>
          </a:prstGeom>
          <a:noFill/>
          <a:ln>
            <a:noFill/>
          </a:ln>
        </p:spPr>
      </p:pic>
    </p:spTree>
    <p:extLst>
      <p:ext uri="{BB962C8B-B14F-4D97-AF65-F5344CB8AC3E}">
        <p14:creationId xmlns:p14="http://schemas.microsoft.com/office/powerpoint/2010/main" val="355700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5130-94EB-0CDE-4C80-C98CB501E894}"/>
              </a:ext>
            </a:extLst>
          </p:cNvPr>
          <p:cNvSpPr>
            <a:spLocks noGrp="1"/>
          </p:cNvSpPr>
          <p:nvPr>
            <p:ph type="title"/>
          </p:nvPr>
        </p:nvSpPr>
        <p:spPr>
          <a:xfrm>
            <a:off x="364317" y="256350"/>
            <a:ext cx="11150021" cy="590931"/>
          </a:xfrm>
        </p:spPr>
        <p:txBody>
          <a:bodyPr/>
          <a:lstStyle/>
          <a:p>
            <a:r>
              <a:rPr lang="en-US" sz="3600" dirty="0">
                <a:latin typeface="+mn-lt"/>
              </a:rPr>
              <a:t>No Income Source</a:t>
            </a:r>
          </a:p>
        </p:txBody>
      </p:sp>
      <p:sp>
        <p:nvSpPr>
          <p:cNvPr id="3" name="Text Placeholder 2">
            <a:extLst>
              <a:ext uri="{FF2B5EF4-FFF2-40B4-BE49-F238E27FC236}">
                <a16:creationId xmlns:a16="http://schemas.microsoft.com/office/drawing/2014/main" id="{15B5AC67-CD8A-05D2-787F-15440B040242}"/>
              </a:ext>
            </a:extLst>
          </p:cNvPr>
          <p:cNvSpPr>
            <a:spLocks noGrp="1"/>
          </p:cNvSpPr>
          <p:nvPr>
            <p:ph type="body" sz="quarter" idx="18"/>
          </p:nvPr>
        </p:nvSpPr>
        <p:spPr>
          <a:xfrm>
            <a:off x="533400" y="3687941"/>
            <a:ext cx="7074763" cy="2992259"/>
          </a:xfrm>
        </p:spPr>
        <p:txBody>
          <a:bodyPr/>
          <a:lstStyle/>
          <a:p>
            <a:pPr marL="285750" indent="-285750">
              <a:buFont typeface="Wingdings" panose="05000000000000000000" pitchFamily="2" charset="2"/>
              <a:buChar char="Ø"/>
            </a:pPr>
            <a:r>
              <a:rPr lang="en-US" sz="1800" dirty="0"/>
              <a:t>If one of the household members does not have an income, you may indicate this by clicking on the </a:t>
            </a:r>
            <a:r>
              <a:rPr lang="en-US" sz="1800" b="1" dirty="0"/>
              <a:t>Household Member Filter</a:t>
            </a:r>
            <a:r>
              <a:rPr lang="en-US" sz="1800" dirty="0"/>
              <a:t> Drop-Down, selecting the client’s name, and then clicking  “</a:t>
            </a:r>
            <a:r>
              <a:rPr lang="en-US" sz="1800" b="1" dirty="0"/>
              <a:t>No Income Source</a:t>
            </a:r>
            <a:r>
              <a:rPr lang="en-US" sz="1800" dirty="0"/>
              <a:t>” on the middle blue bar</a:t>
            </a:r>
            <a:r>
              <a:rPr lang="en-US" sz="1600" dirty="0"/>
              <a:t>.</a:t>
            </a:r>
          </a:p>
          <a:p>
            <a:endParaRPr lang="en-US" sz="700" dirty="0"/>
          </a:p>
          <a:p>
            <a:pPr marL="285750" indent="-285750">
              <a:buFont typeface="Wingdings" panose="05000000000000000000" pitchFamily="2" charset="2"/>
              <a:buChar char="Ø"/>
            </a:pPr>
            <a:r>
              <a:rPr lang="en-US" sz="1800" dirty="0"/>
              <a:t>It will ask if you’d like to fill out a no income form.</a:t>
            </a:r>
          </a:p>
          <a:p>
            <a:pPr marL="285750" indent="-285750">
              <a:buFont typeface="Wingdings" panose="05000000000000000000" pitchFamily="2" charset="2"/>
              <a:buChar char="Ø"/>
            </a:pPr>
            <a:endParaRPr lang="en-US" sz="800" dirty="0"/>
          </a:p>
          <a:p>
            <a:pPr marL="285750" indent="-285750">
              <a:buFont typeface="Wingdings" panose="05000000000000000000" pitchFamily="2" charset="2"/>
              <a:buChar char="Ø"/>
            </a:pPr>
            <a:r>
              <a:rPr lang="en-US" sz="1800" dirty="0"/>
              <a:t>Answer “No” if you would like to complete, scan and upload a paper copy of the Zero Income Form. Answer “Yes” if you will use the zero-income functionality in LITT.</a:t>
            </a:r>
          </a:p>
        </p:txBody>
      </p:sp>
      <p:sp>
        <p:nvSpPr>
          <p:cNvPr id="4" name="Slide Number Placeholder 3">
            <a:extLst>
              <a:ext uri="{FF2B5EF4-FFF2-40B4-BE49-F238E27FC236}">
                <a16:creationId xmlns:a16="http://schemas.microsoft.com/office/drawing/2014/main" id="{4EC6DEE2-430E-C292-3BCE-3859EAE2E8F2}"/>
              </a:ext>
            </a:extLst>
          </p:cNvPr>
          <p:cNvSpPr>
            <a:spLocks noGrp="1"/>
          </p:cNvSpPr>
          <p:nvPr>
            <p:ph type="sldNum" sz="quarter" idx="12"/>
          </p:nvPr>
        </p:nvSpPr>
        <p:spPr/>
        <p:txBody>
          <a:bodyPr/>
          <a:lstStyle/>
          <a:p>
            <a:fld id="{C263D6C4-4840-40CC-AC84-17E24B3B7BDE}" type="slidenum">
              <a:rPr lang="en-US" noProof="0" smtClean="0"/>
              <a:pPr/>
              <a:t>22</a:t>
            </a:fld>
            <a:endParaRPr lang="en-US" noProof="0" dirty="0"/>
          </a:p>
        </p:txBody>
      </p:sp>
      <p:pic>
        <p:nvPicPr>
          <p:cNvPr id="8" name="Picture 7">
            <a:extLst>
              <a:ext uri="{FF2B5EF4-FFF2-40B4-BE49-F238E27FC236}">
                <a16:creationId xmlns:a16="http://schemas.microsoft.com/office/drawing/2014/main" id="{E98D3EDF-C1CC-492A-19D0-E6CB4706342D}"/>
              </a:ext>
            </a:extLst>
          </p:cNvPr>
          <p:cNvPicPr>
            <a:picLocks noChangeAspect="1"/>
          </p:cNvPicPr>
          <p:nvPr/>
        </p:nvPicPr>
        <p:blipFill rotWithShape="1">
          <a:blip r:embed="rId2"/>
          <a:srcRect t="-1304" b="59855"/>
          <a:stretch/>
        </p:blipFill>
        <p:spPr>
          <a:xfrm>
            <a:off x="1083411" y="726229"/>
            <a:ext cx="9552040" cy="2818669"/>
          </a:xfrm>
          <a:prstGeom prst="rect">
            <a:avLst/>
          </a:prstGeom>
        </p:spPr>
      </p:pic>
      <p:pic>
        <p:nvPicPr>
          <p:cNvPr id="10" name="Picture 9">
            <a:extLst>
              <a:ext uri="{FF2B5EF4-FFF2-40B4-BE49-F238E27FC236}">
                <a16:creationId xmlns:a16="http://schemas.microsoft.com/office/drawing/2014/main" id="{59EF60FE-51A5-BF22-1E1D-B1C5375D0517}"/>
              </a:ext>
            </a:extLst>
          </p:cNvPr>
          <p:cNvPicPr>
            <a:picLocks noChangeAspect="1"/>
          </p:cNvPicPr>
          <p:nvPr/>
        </p:nvPicPr>
        <p:blipFill rotWithShape="1">
          <a:blip r:embed="rId3"/>
          <a:srcRect l="13669" t="17621" r="27309" b="8968"/>
          <a:stretch/>
        </p:blipFill>
        <p:spPr>
          <a:xfrm>
            <a:off x="7674992" y="3952036"/>
            <a:ext cx="3839346" cy="1998027"/>
          </a:xfrm>
          <a:prstGeom prst="rect">
            <a:avLst/>
          </a:prstGeom>
        </p:spPr>
      </p:pic>
      <p:sp>
        <p:nvSpPr>
          <p:cNvPr id="13" name="Rectangle: Rounded Corners 12">
            <a:extLst>
              <a:ext uri="{FF2B5EF4-FFF2-40B4-BE49-F238E27FC236}">
                <a16:creationId xmlns:a16="http://schemas.microsoft.com/office/drawing/2014/main" id="{9853F1C5-0736-3155-B1CD-AD5660AA17A1}"/>
              </a:ext>
            </a:extLst>
          </p:cNvPr>
          <p:cNvSpPr/>
          <p:nvPr/>
        </p:nvSpPr>
        <p:spPr>
          <a:xfrm>
            <a:off x="7315199" y="2317072"/>
            <a:ext cx="2681057" cy="590931"/>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6C0B612-5798-38B2-8211-CF5413400E62}"/>
              </a:ext>
            </a:extLst>
          </p:cNvPr>
          <p:cNvSpPr/>
          <p:nvPr/>
        </p:nvSpPr>
        <p:spPr>
          <a:xfrm>
            <a:off x="4518903" y="1972146"/>
            <a:ext cx="1659956" cy="433704"/>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rsor outline">
            <a:extLst>
              <a:ext uri="{FF2B5EF4-FFF2-40B4-BE49-F238E27FC236}">
                <a16:creationId xmlns:a16="http://schemas.microsoft.com/office/drawing/2014/main" id="{2B9C3D89-D759-7FC0-AC0B-BD5ACACCB6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3615" y="2007921"/>
            <a:ext cx="653414" cy="653414"/>
          </a:xfrm>
          <a:prstGeom prst="rect">
            <a:avLst/>
          </a:prstGeom>
          <a:effectLst>
            <a:glow rad="101600">
              <a:schemeClr val="bg1"/>
            </a:glow>
          </a:effectLst>
        </p:spPr>
      </p:pic>
      <p:pic>
        <p:nvPicPr>
          <p:cNvPr id="16" name="Graphic 15" descr="Cursor outline">
            <a:extLst>
              <a:ext uri="{FF2B5EF4-FFF2-40B4-BE49-F238E27FC236}">
                <a16:creationId xmlns:a16="http://schemas.microsoft.com/office/drawing/2014/main" id="{0EFB3670-E1F9-9F92-4C23-46DF788B4D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2285" y="2573037"/>
            <a:ext cx="653414" cy="653414"/>
          </a:xfrm>
          <a:prstGeom prst="rect">
            <a:avLst/>
          </a:prstGeom>
          <a:effectLst>
            <a:glow rad="101600">
              <a:schemeClr val="bg1"/>
            </a:glow>
          </a:effectLst>
        </p:spPr>
      </p:pic>
      <p:pic>
        <p:nvPicPr>
          <p:cNvPr id="17" name="Graphic 16" descr="Badge 1 with solid fill">
            <a:extLst>
              <a:ext uri="{FF2B5EF4-FFF2-40B4-BE49-F238E27FC236}">
                <a16:creationId xmlns:a16="http://schemas.microsoft.com/office/drawing/2014/main" id="{94E41BF0-9C81-696F-642C-973F515628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9093" y="2254590"/>
            <a:ext cx="537199" cy="537199"/>
          </a:xfrm>
          <a:prstGeom prst="rect">
            <a:avLst/>
          </a:prstGeom>
        </p:spPr>
      </p:pic>
      <p:pic>
        <p:nvPicPr>
          <p:cNvPr id="18" name="Graphic 17" descr="Badge with solid fill">
            <a:extLst>
              <a:ext uri="{FF2B5EF4-FFF2-40B4-BE49-F238E27FC236}">
                <a16:creationId xmlns:a16="http://schemas.microsoft.com/office/drawing/2014/main" id="{93A86C40-8593-A281-94C0-519B58BCF2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9139" y="1651799"/>
            <a:ext cx="537199" cy="537199"/>
          </a:xfrm>
          <a:prstGeom prst="rect">
            <a:avLst/>
          </a:prstGeom>
        </p:spPr>
      </p:pic>
      <p:sp>
        <p:nvSpPr>
          <p:cNvPr id="19" name="Arrow: Left 18">
            <a:extLst>
              <a:ext uri="{FF2B5EF4-FFF2-40B4-BE49-F238E27FC236}">
                <a16:creationId xmlns:a16="http://schemas.microsoft.com/office/drawing/2014/main" id="{EE84B731-6102-09AA-47BD-C756C9734749}"/>
              </a:ext>
            </a:extLst>
          </p:cNvPr>
          <p:cNvSpPr/>
          <p:nvPr/>
        </p:nvSpPr>
        <p:spPr>
          <a:xfrm rot="10800000">
            <a:off x="5633282" y="4791621"/>
            <a:ext cx="1877227" cy="718983"/>
          </a:xfrm>
          <a:prstGeom prst="leftArrow">
            <a:avLst/>
          </a:prstGeom>
          <a:ln w="57150">
            <a:solidFill>
              <a:schemeClr val="bg1"/>
            </a:solid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0379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7578754" y="1442943"/>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Corrections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220</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578754" y="3064042"/>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Add anything you feel is relevant to the job. Click save and close the screen.</a:t>
            </a:r>
          </a:p>
        </p:txBody>
      </p:sp>
      <p:pic>
        <p:nvPicPr>
          <p:cNvPr id="4" name="Picture 3">
            <a:extLst>
              <a:ext uri="{FF2B5EF4-FFF2-40B4-BE49-F238E27FC236}">
                <a16:creationId xmlns:a16="http://schemas.microsoft.com/office/drawing/2014/main" id="{F37A99DA-416F-D6D3-180B-667D0601DA21}"/>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087" r="732" b="1173"/>
          <a:stretch/>
        </p:blipFill>
        <p:spPr bwMode="auto">
          <a:xfrm>
            <a:off x="372862" y="896645"/>
            <a:ext cx="6986726" cy="5060272"/>
          </a:xfrm>
          <a:prstGeom prst="rect">
            <a:avLst/>
          </a:prstGeom>
          <a:noFill/>
          <a:ln>
            <a:solidFill>
              <a:schemeClr val="bg1"/>
            </a:solidFill>
          </a:ln>
        </p:spPr>
      </p:pic>
    </p:spTree>
    <p:extLst>
      <p:ext uri="{BB962C8B-B14F-4D97-AF65-F5344CB8AC3E}">
        <p14:creationId xmlns:p14="http://schemas.microsoft.com/office/powerpoint/2010/main" val="28748825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295637" y="1268114"/>
            <a:ext cx="3775045" cy="1380880"/>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Job Images tab.</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221</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295638" y="2847680"/>
            <a:ext cx="3775045" cy="3052089"/>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Here you can view the Pre and post photos for the job.</a:t>
            </a:r>
          </a:p>
        </p:txBody>
      </p:sp>
      <p:pic>
        <p:nvPicPr>
          <p:cNvPr id="2" name="Picture 1">
            <a:extLst>
              <a:ext uri="{FF2B5EF4-FFF2-40B4-BE49-F238E27FC236}">
                <a16:creationId xmlns:a16="http://schemas.microsoft.com/office/drawing/2014/main" id="{C1900B86-B651-0773-938B-12FCF8F7BE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314" y="721804"/>
            <a:ext cx="7158010" cy="5414392"/>
          </a:xfrm>
          <a:prstGeom prst="rect">
            <a:avLst/>
          </a:prstGeom>
          <a:noFill/>
          <a:ln>
            <a:noFill/>
          </a:ln>
        </p:spPr>
      </p:pic>
    </p:spTree>
    <p:extLst>
      <p:ext uri="{BB962C8B-B14F-4D97-AF65-F5344CB8AC3E}">
        <p14:creationId xmlns:p14="http://schemas.microsoft.com/office/powerpoint/2010/main" val="16664112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263553" y="1490688"/>
            <a:ext cx="4083858" cy="218377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If you click on the Audit Screens tab, it will bring you back to this screen and you can check anything you need to here.</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222</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1262174" y="4275425"/>
            <a:ext cx="3775045" cy="131172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You can now close out this screen.</a:t>
            </a:r>
          </a:p>
        </p:txBody>
      </p:sp>
      <p:pic>
        <p:nvPicPr>
          <p:cNvPr id="4" name="Picture 3">
            <a:extLst>
              <a:ext uri="{FF2B5EF4-FFF2-40B4-BE49-F238E27FC236}">
                <a16:creationId xmlns:a16="http://schemas.microsoft.com/office/drawing/2014/main" id="{70F2235D-4466-CF81-FF0A-6973294ADE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9100" y="732154"/>
            <a:ext cx="6288505" cy="5119488"/>
          </a:xfrm>
          <a:prstGeom prst="rect">
            <a:avLst/>
          </a:prstGeom>
          <a:noFill/>
          <a:ln>
            <a:noFill/>
          </a:ln>
        </p:spPr>
      </p:pic>
    </p:spTree>
    <p:extLst>
      <p:ext uri="{BB962C8B-B14F-4D97-AF65-F5344CB8AC3E}">
        <p14:creationId xmlns:p14="http://schemas.microsoft.com/office/powerpoint/2010/main" val="4867126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897788" y="1181700"/>
            <a:ext cx="3775045" cy="1850165"/>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inspection screen and you can verify all the information on this screen.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223</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323711" y="4239433"/>
            <a:ext cx="3775045" cy="131172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Save and close out this screen.</a:t>
            </a:r>
          </a:p>
        </p:txBody>
      </p:sp>
      <p:pic>
        <p:nvPicPr>
          <p:cNvPr id="2" name="Picture 1">
            <a:extLst>
              <a:ext uri="{FF2B5EF4-FFF2-40B4-BE49-F238E27FC236}">
                <a16:creationId xmlns:a16="http://schemas.microsoft.com/office/drawing/2014/main" id="{5E001151-E2DA-8C0F-767D-800E9B03E3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7219" y="759559"/>
            <a:ext cx="6701093" cy="5356572"/>
          </a:xfrm>
          <a:prstGeom prst="rect">
            <a:avLst/>
          </a:prstGeom>
          <a:noFill/>
          <a:ln>
            <a:noFill/>
          </a:ln>
        </p:spPr>
      </p:pic>
    </p:spTree>
    <p:extLst>
      <p:ext uri="{BB962C8B-B14F-4D97-AF65-F5344CB8AC3E}">
        <p14:creationId xmlns:p14="http://schemas.microsoft.com/office/powerpoint/2010/main" val="20585967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533401" y="1364125"/>
            <a:ext cx="3775045" cy="74335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Click on the Client screen.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224</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98955" y="3721769"/>
            <a:ext cx="3972710" cy="1772106"/>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On this screen you can verify they have all the required information. When complete, close this screen.</a:t>
            </a:r>
          </a:p>
        </p:txBody>
      </p:sp>
      <p:pic>
        <p:nvPicPr>
          <p:cNvPr id="4" name="Picture 3">
            <a:extLst>
              <a:ext uri="{FF2B5EF4-FFF2-40B4-BE49-F238E27FC236}">
                <a16:creationId xmlns:a16="http://schemas.microsoft.com/office/drawing/2014/main" id="{F4EF3304-AF4F-3B67-22BB-9D9C32A104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9227" y="1010653"/>
            <a:ext cx="6885071" cy="4965784"/>
          </a:xfrm>
          <a:prstGeom prst="rect">
            <a:avLst/>
          </a:prstGeom>
          <a:noFill/>
          <a:ln>
            <a:noFill/>
          </a:ln>
        </p:spPr>
      </p:pic>
    </p:spTree>
    <p:extLst>
      <p:ext uri="{BB962C8B-B14F-4D97-AF65-F5344CB8AC3E}">
        <p14:creationId xmlns:p14="http://schemas.microsoft.com/office/powerpoint/2010/main" val="28257468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8094677" y="1026695"/>
            <a:ext cx="3775045" cy="111286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You will be left with the QCI screen.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225</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6629401" y="2664540"/>
            <a:ext cx="5297045" cy="3713201"/>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Put in your inspection date and verify the rest of the information is correctly filled out. Put in your Name, Date, and your signature. Click on the final two boxes and click save and close out the screen. The QCI portion is now complete!</a:t>
            </a:r>
          </a:p>
        </p:txBody>
      </p:sp>
      <p:pic>
        <p:nvPicPr>
          <p:cNvPr id="2" name="Picture 1">
            <a:extLst>
              <a:ext uri="{FF2B5EF4-FFF2-40B4-BE49-F238E27FC236}">
                <a16:creationId xmlns:a16="http://schemas.microsoft.com/office/drawing/2014/main" id="{4D20375F-53F1-AD19-4BA4-4993EDD99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278" y="804862"/>
            <a:ext cx="6096000" cy="5248275"/>
          </a:xfrm>
          <a:prstGeom prst="rect">
            <a:avLst/>
          </a:prstGeom>
          <a:noFill/>
          <a:ln>
            <a:noFill/>
          </a:ln>
        </p:spPr>
      </p:pic>
    </p:spTree>
    <p:extLst>
      <p:ext uri="{BB962C8B-B14F-4D97-AF65-F5344CB8AC3E}">
        <p14:creationId xmlns:p14="http://schemas.microsoft.com/office/powerpoint/2010/main" val="30277885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E77A52-9932-69D5-745C-B3C9DD1B3605}"/>
              </a:ext>
            </a:extLst>
          </p:cNvPr>
          <p:cNvSpPr/>
          <p:nvPr/>
        </p:nvSpPr>
        <p:spPr>
          <a:xfrm>
            <a:off x="572365" y="1186597"/>
            <a:ext cx="3775045" cy="111286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Now you are back to this audit screen (again). </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226</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378424" y="3429000"/>
            <a:ext cx="3648144" cy="224240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Change the current stage to completed and hit save. A new tab will pop up below Housing Items named “Close Job.”</a:t>
            </a:r>
          </a:p>
        </p:txBody>
      </p:sp>
      <p:pic>
        <p:nvPicPr>
          <p:cNvPr id="4" name="Picture 3">
            <a:extLst>
              <a:ext uri="{FF2B5EF4-FFF2-40B4-BE49-F238E27FC236}">
                <a16:creationId xmlns:a16="http://schemas.microsoft.com/office/drawing/2014/main" id="{2768A3DF-BB55-EB5A-E9C0-C27C922DE5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8253" y="526364"/>
            <a:ext cx="7145323" cy="5589767"/>
          </a:xfrm>
          <a:prstGeom prst="rect">
            <a:avLst/>
          </a:prstGeom>
          <a:noFill/>
          <a:ln>
            <a:noFill/>
          </a:ln>
        </p:spPr>
      </p:pic>
      <p:sp>
        <p:nvSpPr>
          <p:cNvPr id="6" name="Arrow: Up 5">
            <a:extLst>
              <a:ext uri="{FF2B5EF4-FFF2-40B4-BE49-F238E27FC236}">
                <a16:creationId xmlns:a16="http://schemas.microsoft.com/office/drawing/2014/main" id="{AA826E7A-A1AE-8FB0-EAC0-6D25653D3237}"/>
              </a:ext>
            </a:extLst>
          </p:cNvPr>
          <p:cNvSpPr/>
          <p:nvPr/>
        </p:nvSpPr>
        <p:spPr>
          <a:xfrm>
            <a:off x="7186863" y="3677721"/>
            <a:ext cx="539367" cy="1077132"/>
          </a:xfrm>
          <a:prstGeom prst="upArrow">
            <a:avLst/>
          </a:prstGeom>
          <a:ln>
            <a:solidFill>
              <a:schemeClr val="bg1"/>
            </a:solidFill>
          </a:ln>
          <a:effectLst>
            <a:glow rad="101600">
              <a:schemeClr val="tx2">
                <a:lumMod val="75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4945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E4513D-CC51-BE5E-3667-96957C7D1D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711" y="310564"/>
            <a:ext cx="6707900" cy="5805567"/>
          </a:xfrm>
          <a:prstGeom prst="rect">
            <a:avLst/>
          </a:prstGeom>
          <a:noFill/>
          <a:ln>
            <a:noFill/>
          </a:ln>
        </p:spPr>
      </p:pic>
      <p:sp>
        <p:nvSpPr>
          <p:cNvPr id="11" name="Rectangle: Rounded Corners 10">
            <a:extLst>
              <a:ext uri="{FF2B5EF4-FFF2-40B4-BE49-F238E27FC236}">
                <a16:creationId xmlns:a16="http://schemas.microsoft.com/office/drawing/2014/main" id="{AFE77A52-9932-69D5-745C-B3C9DD1B3605}"/>
              </a:ext>
            </a:extLst>
          </p:cNvPr>
          <p:cNvSpPr/>
          <p:nvPr/>
        </p:nvSpPr>
        <p:spPr>
          <a:xfrm>
            <a:off x="7241301" y="218649"/>
            <a:ext cx="2832286" cy="111286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 Job Close Out screen will open.</a:t>
            </a:r>
            <a:endParaRPr lang="en-US" sz="2400"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p:txBody>
          <a:bodyPr/>
          <a:lstStyle/>
          <a:p>
            <a:fld id="{C263D6C4-4840-40CC-AC84-17E24B3B7BDE}" type="slidenum">
              <a:rPr lang="en-US" noProof="0" smtClean="0"/>
              <a:pPr/>
              <a:t>227</a:t>
            </a:fld>
            <a:endParaRPr lang="en-US" noProof="0" dirty="0"/>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r>
              <a:rPr lang="en-US" sz="2800" b="1" dirty="0">
                <a:solidFill>
                  <a:schemeClr val="bg1"/>
                </a:solidFill>
                <a:latin typeface="+mn-lt"/>
              </a:rPr>
              <a:t>QCI to Closeout</a:t>
            </a:r>
            <a:endParaRPr lang="en-US" sz="2800" dirty="0"/>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7241301" y="1519813"/>
            <a:ext cx="4768219" cy="5201661"/>
          </a:xfrm>
          <a:prstGeom prst="roundRect">
            <a:avLst>
              <a:gd name="adj" fmla="val 10958"/>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You are verifying all the information is correct. Click on each Measure. It will now populate in the box down below. If you click on the Measure in the lower box, the assigned fund will populate in the box to the right of it. </a:t>
            </a:r>
            <a:r>
              <a:rPr lang="en-US" sz="2400" b="1" kern="1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If the Assigned Fund or Assigned Funding amount  are incorrect, </a:t>
            </a: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you can change it here. If you made any changes, click save. When you are finished, click close job.</a:t>
            </a:r>
          </a:p>
        </p:txBody>
      </p:sp>
    </p:spTree>
    <p:extLst>
      <p:ext uri="{BB962C8B-B14F-4D97-AF65-F5344CB8AC3E}">
        <p14:creationId xmlns:p14="http://schemas.microsoft.com/office/powerpoint/2010/main" val="327793761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BFD2B8EF-B567-C4A0-8D48-51A2B0251099}"/>
              </a:ext>
            </a:extLst>
          </p:cNvPr>
          <p:cNvSpPr/>
          <p:nvPr/>
        </p:nvSpPr>
        <p:spPr>
          <a:xfrm>
            <a:off x="195308" y="1516249"/>
            <a:ext cx="9499107" cy="4145102"/>
          </a:xfrm>
          <a:prstGeom prst="triangle">
            <a:avLst>
              <a:gd name="adj" fmla="val 13006"/>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F61DA3C-A3D6-C802-A4DE-8994AA3227F7}"/>
              </a:ext>
            </a:extLst>
          </p:cNvPr>
          <p:cNvSpPr>
            <a:spLocks noGrp="1"/>
          </p:cNvSpPr>
          <p:nvPr>
            <p:ph type="ctrTitle"/>
          </p:nvPr>
        </p:nvSpPr>
        <p:spPr>
          <a:xfrm>
            <a:off x="842772" y="2015230"/>
            <a:ext cx="10506455" cy="2967208"/>
          </a:xfrm>
        </p:spPr>
        <p:txBody>
          <a:bodyPr>
            <a:normAutofit/>
          </a:bodyPr>
          <a:lstStyle/>
          <a:p>
            <a:pPr algn="l"/>
            <a:r>
              <a:rPr lang="en-US" sz="7200" dirty="0">
                <a:solidFill>
                  <a:schemeClr val="bg1"/>
                </a:solidFill>
              </a:rPr>
              <a:t>LITT Module</a:t>
            </a:r>
          </a:p>
        </p:txBody>
      </p:sp>
      <p:sp>
        <p:nvSpPr>
          <p:cNvPr id="3" name="Subtitle 2">
            <a:extLst>
              <a:ext uri="{FF2B5EF4-FFF2-40B4-BE49-F238E27FC236}">
                <a16:creationId xmlns:a16="http://schemas.microsoft.com/office/drawing/2014/main" id="{E1F61B72-6FED-7818-5480-C5465BBA9594}"/>
              </a:ext>
            </a:extLst>
          </p:cNvPr>
          <p:cNvSpPr>
            <a:spLocks noGrp="1"/>
          </p:cNvSpPr>
          <p:nvPr>
            <p:ph type="subTitle" idx="1"/>
          </p:nvPr>
        </p:nvSpPr>
        <p:spPr>
          <a:xfrm>
            <a:off x="842772" y="4982438"/>
            <a:ext cx="5913135" cy="1038225"/>
          </a:xfrm>
        </p:spPr>
        <p:txBody>
          <a:bodyPr>
            <a:normAutofit/>
          </a:bodyPr>
          <a:lstStyle/>
          <a:p>
            <a:pPr algn="l"/>
            <a:r>
              <a:rPr lang="en-US" sz="2400" dirty="0">
                <a:solidFill>
                  <a:schemeClr val="bg1"/>
                </a:solidFill>
              </a:rPr>
              <a:t>Locking the Job</a:t>
            </a:r>
          </a:p>
        </p:txBody>
      </p:sp>
      <p:cxnSp>
        <p:nvCxnSpPr>
          <p:cNvPr id="6" name="Straight Connector 5">
            <a:extLst>
              <a:ext uri="{FF2B5EF4-FFF2-40B4-BE49-F238E27FC236}">
                <a16:creationId xmlns:a16="http://schemas.microsoft.com/office/drawing/2014/main" id="{ABF4F269-C87C-9B8B-DE31-43678F813027}"/>
              </a:ext>
            </a:extLst>
          </p:cNvPr>
          <p:cNvCxnSpPr>
            <a:cxnSpLocks/>
          </p:cNvCxnSpPr>
          <p:nvPr/>
        </p:nvCxnSpPr>
        <p:spPr>
          <a:xfrm>
            <a:off x="674703" y="4982438"/>
            <a:ext cx="66848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58343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16F6C-94BC-D04C-6200-37D0DEC6994F}"/>
              </a:ext>
            </a:extLst>
          </p:cNvPr>
          <p:cNvSpPr>
            <a:spLocks noGrp="1"/>
          </p:cNvSpPr>
          <p:nvPr>
            <p:ph type="title"/>
          </p:nvPr>
        </p:nvSpPr>
        <p:spPr/>
        <p:txBody>
          <a:bodyPr>
            <a:normAutofit/>
          </a:bodyPr>
          <a:lstStyle/>
          <a:p>
            <a:r>
              <a:rPr lang="en-US" sz="7200" b="1" dirty="0">
                <a:solidFill>
                  <a:schemeClr val="bg1"/>
                </a:solidFill>
                <a:latin typeface="+mn-lt"/>
              </a:rPr>
              <a:t>Locking the Job</a:t>
            </a:r>
          </a:p>
        </p:txBody>
      </p:sp>
      <p:sp>
        <p:nvSpPr>
          <p:cNvPr id="2" name="Slide Number Placeholder 1">
            <a:extLst>
              <a:ext uri="{FF2B5EF4-FFF2-40B4-BE49-F238E27FC236}">
                <a16:creationId xmlns:a16="http://schemas.microsoft.com/office/drawing/2014/main" id="{5FBE6A4C-87C9-2091-4C60-B69C59684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9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B89354D-E4DB-B825-20A9-1497F120F79C}"/>
              </a:ext>
            </a:extLst>
          </p:cNvPr>
          <p:cNvSpPr/>
          <p:nvPr/>
        </p:nvSpPr>
        <p:spPr>
          <a:xfrm>
            <a:off x="271426" y="1316433"/>
            <a:ext cx="3775045" cy="447764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D6028F-FC22-15B3-4837-9CC740FB32C7}"/>
              </a:ext>
            </a:extLst>
          </p:cNvPr>
          <p:cNvSpPr>
            <a:spLocks noGrp="1"/>
          </p:cNvSpPr>
          <p:nvPr>
            <p:ph type="title"/>
          </p:nvPr>
        </p:nvSpPr>
        <p:spPr/>
        <p:txBody>
          <a:bodyPr/>
          <a:lstStyle/>
          <a:p>
            <a:r>
              <a:rPr lang="en-US" dirty="0"/>
              <a:t>No Income Form</a:t>
            </a:r>
          </a:p>
        </p:txBody>
      </p:sp>
      <p:sp>
        <p:nvSpPr>
          <p:cNvPr id="3" name="Text Placeholder 2">
            <a:extLst>
              <a:ext uri="{FF2B5EF4-FFF2-40B4-BE49-F238E27FC236}">
                <a16:creationId xmlns:a16="http://schemas.microsoft.com/office/drawing/2014/main" id="{B1E5E54A-5CE7-BA0E-B06E-1CCCD2F548F0}"/>
              </a:ext>
            </a:extLst>
          </p:cNvPr>
          <p:cNvSpPr>
            <a:spLocks noGrp="1"/>
          </p:cNvSpPr>
          <p:nvPr>
            <p:ph type="body" sz="quarter" idx="18"/>
          </p:nvPr>
        </p:nvSpPr>
        <p:spPr>
          <a:xfrm>
            <a:off x="402412" y="1599622"/>
            <a:ext cx="3513071" cy="3911268"/>
          </a:xfrm>
        </p:spPr>
        <p:txBody>
          <a:bodyPr/>
          <a:lstStyle/>
          <a:p>
            <a:r>
              <a:rPr lang="en-US" sz="1600" dirty="0">
                <a:solidFill>
                  <a:schemeClr val="tx2"/>
                </a:solidFill>
              </a:rPr>
              <a:t>Once you click on “Yes” A screen titled “No Income Entry Form” will appear.</a:t>
            </a:r>
          </a:p>
          <a:p>
            <a:endParaRPr lang="en-US" sz="1600" dirty="0">
              <a:solidFill>
                <a:schemeClr val="tx2"/>
              </a:solidFill>
            </a:endParaRPr>
          </a:p>
          <a:p>
            <a:r>
              <a:rPr lang="en-US" sz="1600" dirty="0">
                <a:solidFill>
                  <a:schemeClr val="tx2"/>
                </a:solidFill>
              </a:rPr>
              <a:t>If you have a tablet or touch screen computer, the signature fields can be signed. </a:t>
            </a:r>
          </a:p>
          <a:p>
            <a:r>
              <a:rPr lang="en-US" sz="1600" dirty="0">
                <a:solidFill>
                  <a:schemeClr val="tx2"/>
                </a:solidFill>
              </a:rPr>
              <a:t>once “complete form” is selected, a .pdf will be created that is automatically uploaded to the client file on the Required Documents tab.</a:t>
            </a:r>
          </a:p>
          <a:p>
            <a:endParaRPr lang="en-US" sz="1600" dirty="0">
              <a:solidFill>
                <a:schemeClr val="tx2"/>
              </a:solidFill>
            </a:endParaRPr>
          </a:p>
          <a:p>
            <a:r>
              <a:rPr lang="en-US" sz="1600" dirty="0">
                <a:solidFill>
                  <a:schemeClr val="tx2"/>
                </a:solidFill>
              </a:rPr>
              <a:t>The .pdf file will be sent to My Reports on the left taskbar as well, so that you may download the form or print it.</a:t>
            </a:r>
          </a:p>
        </p:txBody>
      </p:sp>
      <p:sp>
        <p:nvSpPr>
          <p:cNvPr id="4" name="Slide Number Placeholder 3">
            <a:extLst>
              <a:ext uri="{FF2B5EF4-FFF2-40B4-BE49-F238E27FC236}">
                <a16:creationId xmlns:a16="http://schemas.microsoft.com/office/drawing/2014/main" id="{2C9181CA-3019-0BD8-4226-4DD8C0622D9C}"/>
              </a:ext>
            </a:extLst>
          </p:cNvPr>
          <p:cNvSpPr>
            <a:spLocks noGrp="1"/>
          </p:cNvSpPr>
          <p:nvPr>
            <p:ph type="sldNum" sz="quarter" idx="12"/>
          </p:nvPr>
        </p:nvSpPr>
        <p:spPr/>
        <p:txBody>
          <a:bodyPr/>
          <a:lstStyle/>
          <a:p>
            <a:fld id="{C263D6C4-4840-40CC-AC84-17E24B3B7BDE}" type="slidenum">
              <a:rPr lang="en-US" noProof="0" smtClean="0"/>
              <a:pPr/>
              <a:t>23</a:t>
            </a:fld>
            <a:endParaRPr lang="en-US" noProof="0" dirty="0"/>
          </a:p>
        </p:txBody>
      </p:sp>
      <p:pic>
        <p:nvPicPr>
          <p:cNvPr id="7" name="Picture 6">
            <a:extLst>
              <a:ext uri="{FF2B5EF4-FFF2-40B4-BE49-F238E27FC236}">
                <a16:creationId xmlns:a16="http://schemas.microsoft.com/office/drawing/2014/main" id="{BF213EB1-E559-A563-53C5-AA8E9821E449}"/>
              </a:ext>
            </a:extLst>
          </p:cNvPr>
          <p:cNvPicPr>
            <a:picLocks noChangeAspect="1"/>
          </p:cNvPicPr>
          <p:nvPr/>
        </p:nvPicPr>
        <p:blipFill>
          <a:blip r:embed="rId2"/>
          <a:stretch>
            <a:fillRect/>
          </a:stretch>
        </p:blipFill>
        <p:spPr>
          <a:xfrm>
            <a:off x="4705626" y="304948"/>
            <a:ext cx="6952974" cy="6248104"/>
          </a:xfrm>
          <a:prstGeom prst="rect">
            <a:avLst/>
          </a:prstGeom>
        </p:spPr>
      </p:pic>
    </p:spTree>
    <p:extLst>
      <p:ext uri="{BB962C8B-B14F-4D97-AF65-F5344CB8AC3E}">
        <p14:creationId xmlns:p14="http://schemas.microsoft.com/office/powerpoint/2010/main" val="393213404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E5E16D-8FD3-7E6A-F629-6328751E6127}"/>
              </a:ext>
            </a:extLst>
          </p:cNvPr>
          <p:cNvSpPr>
            <a:spLocks noGrp="1"/>
          </p:cNvSpPr>
          <p:nvPr>
            <p:ph type="title"/>
          </p:nvPr>
        </p:nvSpPr>
        <p:spPr>
          <a:xfrm>
            <a:off x="444500" y="542925"/>
            <a:ext cx="11214100" cy="646331"/>
          </a:xfrm>
        </p:spPr>
        <p:txBody>
          <a:bodyPr/>
          <a:lstStyle/>
          <a:p>
            <a:pPr algn="ctr"/>
            <a:r>
              <a:rPr lang="en-US" sz="4000" dirty="0">
                <a:latin typeface="+mn-lt"/>
              </a:rPr>
              <a:t>Locking the Job</a:t>
            </a:r>
          </a:p>
        </p:txBody>
      </p:sp>
      <p:sp>
        <p:nvSpPr>
          <p:cNvPr id="4" name="Slide Number Placeholder 3">
            <a:extLst>
              <a:ext uri="{FF2B5EF4-FFF2-40B4-BE49-F238E27FC236}">
                <a16:creationId xmlns:a16="http://schemas.microsoft.com/office/drawing/2014/main" id="{8DEFC8BA-994C-F877-AADA-70F91FE2D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10" name="Text Placeholder 9">
            <a:extLst>
              <a:ext uri="{FF2B5EF4-FFF2-40B4-BE49-F238E27FC236}">
                <a16:creationId xmlns:a16="http://schemas.microsoft.com/office/drawing/2014/main" id="{2D33EC53-DCC8-D499-FBF3-E34DFFBCBFED}"/>
              </a:ext>
            </a:extLst>
          </p:cNvPr>
          <p:cNvSpPr>
            <a:spLocks noGrp="1"/>
          </p:cNvSpPr>
          <p:nvPr>
            <p:ph type="body" sz="quarter" idx="13"/>
          </p:nvPr>
        </p:nvSpPr>
        <p:spPr>
          <a:xfrm>
            <a:off x="444498" y="1189256"/>
            <a:ext cx="9285427" cy="5125819"/>
          </a:xfrm>
        </p:spPr>
        <p:txBody>
          <a:bodyPr/>
          <a:lstStyle/>
          <a:p>
            <a:r>
              <a:rPr lang="en-US" sz="3200" dirty="0"/>
              <a:t>After allocating all the funds on the Closeout Screen, you are ready to lock the job. </a:t>
            </a:r>
          </a:p>
          <a:p>
            <a:r>
              <a:rPr lang="en-US" sz="3200" dirty="0"/>
              <a:t>Once the job is locked, you will need to contact OEO to unlock the job. </a:t>
            </a:r>
          </a:p>
        </p:txBody>
      </p:sp>
    </p:spTree>
    <p:extLst>
      <p:ext uri="{BB962C8B-B14F-4D97-AF65-F5344CB8AC3E}">
        <p14:creationId xmlns:p14="http://schemas.microsoft.com/office/powerpoint/2010/main" val="402298346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2413756"/>
            <a:ext cx="3579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To lock the job, click the ‘Lock’ button.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Locking the Job</a:t>
            </a:r>
          </a:p>
        </p:txBody>
      </p:sp>
      <p:pic>
        <p:nvPicPr>
          <p:cNvPr id="7" name="Picture 6" descr="A screenshot of a computer&#10;&#10;Description automatically generated">
            <a:extLst>
              <a:ext uri="{FF2B5EF4-FFF2-40B4-BE49-F238E27FC236}">
                <a16:creationId xmlns:a16="http://schemas.microsoft.com/office/drawing/2014/main" id="{9B92395E-50F2-575A-D945-0AD88DAA1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733" y="662700"/>
            <a:ext cx="6774767" cy="5532599"/>
          </a:xfrm>
          <a:prstGeom prst="rect">
            <a:avLst/>
          </a:prstGeom>
        </p:spPr>
      </p:pic>
    </p:spTree>
    <p:extLst>
      <p:ext uri="{BB962C8B-B14F-4D97-AF65-F5344CB8AC3E}">
        <p14:creationId xmlns:p14="http://schemas.microsoft.com/office/powerpoint/2010/main" val="356689690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1859759"/>
            <a:ext cx="35797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A message will display asking if you wish to lock the job. Click the ‘Yes’ button.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Locking the Job</a:t>
            </a:r>
          </a:p>
        </p:txBody>
      </p:sp>
      <p:pic>
        <p:nvPicPr>
          <p:cNvPr id="8" name="Picture 7" descr="A screenshot of a computer&#10;&#10;Description automatically generated">
            <a:extLst>
              <a:ext uri="{FF2B5EF4-FFF2-40B4-BE49-F238E27FC236}">
                <a16:creationId xmlns:a16="http://schemas.microsoft.com/office/drawing/2014/main" id="{EF445A89-E07A-D9AB-16C8-689C7F5C1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254" y="666510"/>
            <a:ext cx="6767146" cy="5524979"/>
          </a:xfrm>
          <a:prstGeom prst="rect">
            <a:avLst/>
          </a:prstGeom>
        </p:spPr>
      </p:pic>
    </p:spTree>
    <p:extLst>
      <p:ext uri="{BB962C8B-B14F-4D97-AF65-F5344CB8AC3E}">
        <p14:creationId xmlns:p14="http://schemas.microsoft.com/office/powerpoint/2010/main" val="300478805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1490427"/>
            <a:ext cx="35797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After locking the job, you can adjust the ‘Locked Date’. The ‘Locked Date’ is like the Final Closeout Date in DBA and will be used in reporting to DOE.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Locking the Job</a:t>
            </a:r>
          </a:p>
        </p:txBody>
      </p:sp>
      <p:pic>
        <p:nvPicPr>
          <p:cNvPr id="7" name="Picture 6" descr="A screenshot of a computer&#10;&#10;Description automatically generated">
            <a:extLst>
              <a:ext uri="{FF2B5EF4-FFF2-40B4-BE49-F238E27FC236}">
                <a16:creationId xmlns:a16="http://schemas.microsoft.com/office/drawing/2014/main" id="{57F69B21-0CCF-150E-2C96-7B4195E85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595" y="655079"/>
            <a:ext cx="6751905" cy="5547841"/>
          </a:xfrm>
          <a:prstGeom prst="rect">
            <a:avLst/>
          </a:prstGeom>
        </p:spPr>
      </p:pic>
    </p:spTree>
    <p:extLst>
      <p:ext uri="{BB962C8B-B14F-4D97-AF65-F5344CB8AC3E}">
        <p14:creationId xmlns:p14="http://schemas.microsoft.com/office/powerpoint/2010/main" val="134325421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1366088"/>
            <a:ext cx="35797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There are two ways to change the lock date:</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Enter the date in MM/DD/YYYY format.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Click on the calendar and select the date.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Once you change the lock date, it will update. You do not need to save on this screen.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Locking the Job</a:t>
            </a:r>
          </a:p>
        </p:txBody>
      </p:sp>
      <p:pic>
        <p:nvPicPr>
          <p:cNvPr id="8" name="Picture 7" descr="A screenshot of a computer&#10;&#10;Description automatically generated">
            <a:extLst>
              <a:ext uri="{FF2B5EF4-FFF2-40B4-BE49-F238E27FC236}">
                <a16:creationId xmlns:a16="http://schemas.microsoft.com/office/drawing/2014/main" id="{CDC687EC-2095-F8B8-DB04-812F0AACC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695" y="782476"/>
            <a:ext cx="6751905" cy="5532599"/>
          </a:xfrm>
          <a:prstGeom prst="rect">
            <a:avLst/>
          </a:prstGeom>
        </p:spPr>
      </p:pic>
    </p:spTree>
    <p:extLst>
      <p:ext uri="{BB962C8B-B14F-4D97-AF65-F5344CB8AC3E}">
        <p14:creationId xmlns:p14="http://schemas.microsoft.com/office/powerpoint/2010/main" val="292372931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16F6C-94BC-D04C-6200-37D0DEC6994F}"/>
              </a:ext>
            </a:extLst>
          </p:cNvPr>
          <p:cNvSpPr>
            <a:spLocks noGrp="1"/>
          </p:cNvSpPr>
          <p:nvPr>
            <p:ph type="title"/>
          </p:nvPr>
        </p:nvSpPr>
        <p:spPr/>
        <p:txBody>
          <a:bodyPr>
            <a:normAutofit/>
          </a:bodyPr>
          <a:lstStyle/>
          <a:p>
            <a:r>
              <a:rPr lang="en-US" sz="7200" b="1" dirty="0">
                <a:solidFill>
                  <a:schemeClr val="bg1"/>
                </a:solidFill>
                <a:latin typeface="+mn-lt"/>
              </a:rPr>
              <a:t>1071 Report</a:t>
            </a:r>
          </a:p>
        </p:txBody>
      </p:sp>
      <p:sp>
        <p:nvSpPr>
          <p:cNvPr id="2" name="Slide Number Placeholder 1">
            <a:extLst>
              <a:ext uri="{FF2B5EF4-FFF2-40B4-BE49-F238E27FC236}">
                <a16:creationId xmlns:a16="http://schemas.microsoft.com/office/drawing/2014/main" id="{5FBE6A4C-87C9-2091-4C60-B69C59684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38411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BF1483-2650-2F1D-2CDE-56EC3E882E68}"/>
              </a:ext>
            </a:extLst>
          </p:cNvPr>
          <p:cNvPicPr>
            <a:picLocks noChangeAspect="1"/>
          </p:cNvPicPr>
          <p:nvPr/>
        </p:nvPicPr>
        <p:blipFill>
          <a:blip r:embed="rId2"/>
          <a:stretch>
            <a:fillRect/>
          </a:stretch>
        </p:blipFill>
        <p:spPr>
          <a:xfrm>
            <a:off x="2968841" y="557915"/>
            <a:ext cx="8103713" cy="5427429"/>
          </a:xfrm>
          <a:prstGeom prst="rect">
            <a:avLst/>
          </a:prstGeom>
        </p:spPr>
      </p:pic>
      <p:sp>
        <p:nvSpPr>
          <p:cNvPr id="11" name="Rectangle: Rounded Corners 10">
            <a:extLst>
              <a:ext uri="{FF2B5EF4-FFF2-40B4-BE49-F238E27FC236}">
                <a16:creationId xmlns:a16="http://schemas.microsoft.com/office/drawing/2014/main" id="{AFE77A52-9932-69D5-745C-B3C9DD1B3605}"/>
              </a:ext>
            </a:extLst>
          </p:cNvPr>
          <p:cNvSpPr/>
          <p:nvPr/>
        </p:nvSpPr>
        <p:spPr>
          <a:xfrm>
            <a:off x="7586063" y="1174362"/>
            <a:ext cx="3775045" cy="1850165"/>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Under My Reports, Click New.</a:t>
            </a:r>
            <a:endParaRPr kumimoji="0" lang="en-US" sz="2400" b="0"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a:xfrm>
            <a:off x="8737386" y="62823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1071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8221464" y="3865749"/>
            <a:ext cx="3775045" cy="131172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Go to the Weatherization Group and click 1071 Report.</a:t>
            </a:r>
          </a:p>
        </p:txBody>
      </p:sp>
      <p:sp>
        <p:nvSpPr>
          <p:cNvPr id="12" name="Rectangle: Rounded Corners 11">
            <a:extLst>
              <a:ext uri="{FF2B5EF4-FFF2-40B4-BE49-F238E27FC236}">
                <a16:creationId xmlns:a16="http://schemas.microsoft.com/office/drawing/2014/main" id="{798E19E3-F01B-E7F6-F02F-53D7EE57EB81}"/>
              </a:ext>
            </a:extLst>
          </p:cNvPr>
          <p:cNvSpPr/>
          <p:nvPr/>
        </p:nvSpPr>
        <p:spPr>
          <a:xfrm>
            <a:off x="2962093" y="990657"/>
            <a:ext cx="739895" cy="365126"/>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hart, histogram&#10;&#10;Description automatically generated">
            <a:extLst>
              <a:ext uri="{FF2B5EF4-FFF2-40B4-BE49-F238E27FC236}">
                <a16:creationId xmlns:a16="http://schemas.microsoft.com/office/drawing/2014/main" id="{B0790E6E-7BEB-A0D6-5969-E0461243B73B}"/>
              </a:ext>
            </a:extLst>
          </p:cNvPr>
          <p:cNvPicPr>
            <a:picLocks noChangeAspect="1"/>
          </p:cNvPicPr>
          <p:nvPr/>
        </p:nvPicPr>
        <p:blipFill>
          <a:blip r:embed="rId3"/>
          <a:stretch>
            <a:fillRect/>
          </a:stretch>
        </p:blipFill>
        <p:spPr>
          <a:xfrm rot="20682828">
            <a:off x="3486737" y="962751"/>
            <a:ext cx="456729" cy="630241"/>
          </a:xfrm>
          <a:prstGeom prst="rect">
            <a:avLst/>
          </a:prstGeom>
          <a:effectLst>
            <a:glow rad="101600">
              <a:schemeClr val="tx1">
                <a:lumMod val="85000"/>
                <a:lumOff val="15000"/>
                <a:alpha val="60000"/>
              </a:schemeClr>
            </a:glow>
          </a:effectLst>
        </p:spPr>
      </p:pic>
      <p:sp>
        <p:nvSpPr>
          <p:cNvPr id="14" name="Rectangle: Rounded Corners 13">
            <a:extLst>
              <a:ext uri="{FF2B5EF4-FFF2-40B4-BE49-F238E27FC236}">
                <a16:creationId xmlns:a16="http://schemas.microsoft.com/office/drawing/2014/main" id="{BAB0AE56-EFBE-57C5-8DB3-9053E290E8F1}"/>
              </a:ext>
            </a:extLst>
          </p:cNvPr>
          <p:cNvSpPr/>
          <p:nvPr/>
        </p:nvSpPr>
        <p:spPr>
          <a:xfrm>
            <a:off x="4356707" y="2201933"/>
            <a:ext cx="1165203" cy="365126"/>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hart, histogram&#10;&#10;Description automatically generated">
            <a:extLst>
              <a:ext uri="{FF2B5EF4-FFF2-40B4-BE49-F238E27FC236}">
                <a16:creationId xmlns:a16="http://schemas.microsoft.com/office/drawing/2014/main" id="{CB36F33E-4651-DE6D-2B47-D84D90B17527}"/>
              </a:ext>
            </a:extLst>
          </p:cNvPr>
          <p:cNvPicPr>
            <a:picLocks noChangeAspect="1"/>
          </p:cNvPicPr>
          <p:nvPr/>
        </p:nvPicPr>
        <p:blipFill>
          <a:blip r:embed="rId3"/>
          <a:stretch>
            <a:fillRect/>
          </a:stretch>
        </p:blipFill>
        <p:spPr>
          <a:xfrm rot="20682828">
            <a:off x="5174976" y="2255975"/>
            <a:ext cx="456729" cy="630241"/>
          </a:xfrm>
          <a:prstGeom prst="rect">
            <a:avLst/>
          </a:prstGeom>
          <a:effectLst>
            <a:glow rad="101600">
              <a:schemeClr val="tx1">
                <a:lumMod val="85000"/>
                <a:lumOff val="15000"/>
                <a:alpha val="60000"/>
              </a:schemeClr>
            </a:glow>
          </a:effectLst>
        </p:spPr>
      </p:pic>
      <p:pic>
        <p:nvPicPr>
          <p:cNvPr id="16" name="Picture 15">
            <a:extLst>
              <a:ext uri="{FF2B5EF4-FFF2-40B4-BE49-F238E27FC236}">
                <a16:creationId xmlns:a16="http://schemas.microsoft.com/office/drawing/2014/main" id="{61071328-4AFA-6E50-1CAC-D86A71CA5674}"/>
              </a:ext>
            </a:extLst>
          </p:cNvPr>
          <p:cNvPicPr>
            <a:picLocks noChangeAspect="1"/>
          </p:cNvPicPr>
          <p:nvPr/>
        </p:nvPicPr>
        <p:blipFill rotWithShape="1">
          <a:blip r:embed="rId4"/>
          <a:srcRect t="3024"/>
          <a:stretch/>
        </p:blipFill>
        <p:spPr>
          <a:xfrm>
            <a:off x="439309" y="533568"/>
            <a:ext cx="2133600" cy="3131752"/>
          </a:xfrm>
          <a:prstGeom prst="rect">
            <a:avLst/>
          </a:prstGeom>
        </p:spPr>
      </p:pic>
      <p:sp>
        <p:nvSpPr>
          <p:cNvPr id="17" name="Rectangle: Rounded Corners 16">
            <a:extLst>
              <a:ext uri="{FF2B5EF4-FFF2-40B4-BE49-F238E27FC236}">
                <a16:creationId xmlns:a16="http://schemas.microsoft.com/office/drawing/2014/main" id="{FFA6D48C-0896-1D9D-CE30-41C670CE1F9C}"/>
              </a:ext>
            </a:extLst>
          </p:cNvPr>
          <p:cNvSpPr/>
          <p:nvPr/>
        </p:nvSpPr>
        <p:spPr>
          <a:xfrm>
            <a:off x="533402" y="2936346"/>
            <a:ext cx="1131938" cy="365126"/>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Chart, histogram&#10;&#10;Description automatically generated">
            <a:extLst>
              <a:ext uri="{FF2B5EF4-FFF2-40B4-BE49-F238E27FC236}">
                <a16:creationId xmlns:a16="http://schemas.microsoft.com/office/drawing/2014/main" id="{A2C42230-E93A-ED26-419E-6C42B85A2841}"/>
              </a:ext>
            </a:extLst>
          </p:cNvPr>
          <p:cNvPicPr>
            <a:picLocks noChangeAspect="1"/>
          </p:cNvPicPr>
          <p:nvPr/>
        </p:nvPicPr>
        <p:blipFill>
          <a:blip r:embed="rId3"/>
          <a:stretch>
            <a:fillRect/>
          </a:stretch>
        </p:blipFill>
        <p:spPr>
          <a:xfrm rot="20682828">
            <a:off x="1450088" y="2908440"/>
            <a:ext cx="456729" cy="630241"/>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35148792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759CAB-F590-2ECE-23B8-548C678EAB0E}"/>
              </a:ext>
            </a:extLst>
          </p:cNvPr>
          <p:cNvPicPr>
            <a:picLocks noChangeAspect="1"/>
          </p:cNvPicPr>
          <p:nvPr/>
        </p:nvPicPr>
        <p:blipFill>
          <a:blip r:embed="rId2"/>
          <a:stretch>
            <a:fillRect/>
          </a:stretch>
        </p:blipFill>
        <p:spPr>
          <a:xfrm>
            <a:off x="938767" y="287692"/>
            <a:ext cx="9013101" cy="5828439"/>
          </a:xfrm>
          <a:prstGeom prst="rect">
            <a:avLst/>
          </a:prstGeom>
        </p:spPr>
      </p:pic>
      <p:sp>
        <p:nvSpPr>
          <p:cNvPr id="11" name="Rectangle: Rounded Corners 10">
            <a:extLst>
              <a:ext uri="{FF2B5EF4-FFF2-40B4-BE49-F238E27FC236}">
                <a16:creationId xmlns:a16="http://schemas.microsoft.com/office/drawing/2014/main" id="{AFE77A52-9932-69D5-745C-B3C9DD1B3605}"/>
              </a:ext>
            </a:extLst>
          </p:cNvPr>
          <p:cNvSpPr/>
          <p:nvPr/>
        </p:nvSpPr>
        <p:spPr>
          <a:xfrm>
            <a:off x="1670272" y="4252393"/>
            <a:ext cx="3775045" cy="1850165"/>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Click on the lines to fill in criteria. Start and End dates are required.</a:t>
            </a:r>
            <a:endParaRPr kumimoji="0" lang="en-US" sz="2400" b="0"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a:xfrm>
            <a:off x="8737386" y="62823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1071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8064345" y="3429000"/>
            <a:ext cx="3775045" cy="131172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Once the criteria is filled in, the option to submit will appear.</a:t>
            </a:r>
          </a:p>
        </p:txBody>
      </p:sp>
    </p:spTree>
    <p:extLst>
      <p:ext uri="{BB962C8B-B14F-4D97-AF65-F5344CB8AC3E}">
        <p14:creationId xmlns:p14="http://schemas.microsoft.com/office/powerpoint/2010/main" val="370638455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9FC086-863A-3C9F-3D6B-AE35C906CF17}"/>
              </a:ext>
            </a:extLst>
          </p:cNvPr>
          <p:cNvPicPr>
            <a:picLocks noChangeAspect="1"/>
          </p:cNvPicPr>
          <p:nvPr/>
        </p:nvPicPr>
        <p:blipFill>
          <a:blip r:embed="rId2"/>
          <a:stretch>
            <a:fillRect/>
          </a:stretch>
        </p:blipFill>
        <p:spPr>
          <a:xfrm>
            <a:off x="4075928" y="587068"/>
            <a:ext cx="7844060" cy="5120751"/>
          </a:xfrm>
          <a:prstGeom prst="rect">
            <a:avLst/>
          </a:prstGeom>
        </p:spPr>
      </p:pic>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a:xfrm>
            <a:off x="8737386" y="62823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1071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272012" y="474732"/>
            <a:ext cx="3775045" cy="543724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Once the criteria is filled in, the option to submit will appear. Select “Submit Report Request” to send it to your My Reports Screen. You can also choose for the report to be run at a scheduled time, or for a copy to be sent to your email.</a:t>
            </a:r>
          </a:p>
        </p:txBody>
      </p:sp>
    </p:spTree>
    <p:extLst>
      <p:ext uri="{BB962C8B-B14F-4D97-AF65-F5344CB8AC3E}">
        <p14:creationId xmlns:p14="http://schemas.microsoft.com/office/powerpoint/2010/main" val="21230676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9FC086-863A-3C9F-3D6B-AE35C906CF17}"/>
              </a:ext>
            </a:extLst>
          </p:cNvPr>
          <p:cNvPicPr>
            <a:picLocks noChangeAspect="1"/>
          </p:cNvPicPr>
          <p:nvPr/>
        </p:nvPicPr>
        <p:blipFill>
          <a:blip r:embed="rId2"/>
          <a:stretch>
            <a:fillRect/>
          </a:stretch>
        </p:blipFill>
        <p:spPr>
          <a:xfrm>
            <a:off x="4075928" y="587068"/>
            <a:ext cx="7844060" cy="5120751"/>
          </a:xfrm>
          <a:prstGeom prst="rect">
            <a:avLst/>
          </a:prstGeom>
        </p:spPr>
      </p:pic>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a:xfrm>
            <a:off x="8737386" y="62823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1071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272012" y="474732"/>
            <a:ext cx="3775045" cy="543724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Once the criteria is filled in, the option to submit will appear. Select “Submit Report Request” to send it to your My Reports Screen. You can also choose for the report to be run at a scheduled time, or for a copy to be sent to your email.</a:t>
            </a:r>
          </a:p>
        </p:txBody>
      </p:sp>
    </p:spTree>
    <p:extLst>
      <p:ext uri="{BB962C8B-B14F-4D97-AF65-F5344CB8AC3E}">
        <p14:creationId xmlns:p14="http://schemas.microsoft.com/office/powerpoint/2010/main" val="3351616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8B3A7-633A-5C12-8039-B67DD5CE61DC}"/>
              </a:ext>
            </a:extLst>
          </p:cNvPr>
          <p:cNvSpPr>
            <a:spLocks noGrp="1"/>
          </p:cNvSpPr>
          <p:nvPr>
            <p:ph type="title"/>
          </p:nvPr>
        </p:nvSpPr>
        <p:spPr>
          <a:xfrm>
            <a:off x="139700" y="866688"/>
            <a:ext cx="11214100" cy="535531"/>
          </a:xfrm>
        </p:spPr>
        <p:txBody>
          <a:bodyPr/>
          <a:lstStyle/>
          <a:p>
            <a:r>
              <a:rPr lang="en-US" dirty="0"/>
              <a:t>Required Documents</a:t>
            </a:r>
          </a:p>
        </p:txBody>
      </p:sp>
      <p:sp>
        <p:nvSpPr>
          <p:cNvPr id="3" name="Text Placeholder 2">
            <a:extLst>
              <a:ext uri="{FF2B5EF4-FFF2-40B4-BE49-F238E27FC236}">
                <a16:creationId xmlns:a16="http://schemas.microsoft.com/office/drawing/2014/main" id="{09880A17-0448-657B-36A8-99BFA4CCEBD8}"/>
              </a:ext>
            </a:extLst>
          </p:cNvPr>
          <p:cNvSpPr>
            <a:spLocks noGrp="1"/>
          </p:cNvSpPr>
          <p:nvPr>
            <p:ph type="body" sz="quarter" idx="18"/>
          </p:nvPr>
        </p:nvSpPr>
        <p:spPr>
          <a:xfrm>
            <a:off x="472523" y="1329090"/>
            <a:ext cx="3293306" cy="4662222"/>
          </a:xfrm>
        </p:spPr>
        <p:txBody>
          <a:bodyPr/>
          <a:lstStyle/>
          <a:p>
            <a:pPr marL="285750" indent="-285750">
              <a:buFont typeface="Wingdings" panose="05000000000000000000" pitchFamily="2" charset="2"/>
              <a:buChar char="Ø"/>
            </a:pPr>
            <a:r>
              <a:rPr lang="en-US" sz="1600" dirty="0"/>
              <a:t>Select New to upload a document.</a:t>
            </a:r>
          </a:p>
          <a:p>
            <a:pPr marL="285750" indent="-285750">
              <a:buFont typeface="Wingdings" panose="05000000000000000000" pitchFamily="2" charset="2"/>
              <a:buChar char="Ø"/>
            </a:pPr>
            <a:r>
              <a:rPr lang="en-US" sz="1600" dirty="0"/>
              <a:t>Select the Document Type from the drop-down (ID, Verification of income).</a:t>
            </a:r>
          </a:p>
          <a:p>
            <a:pPr marL="285750" indent="-285750">
              <a:buFont typeface="Wingdings" panose="05000000000000000000" pitchFamily="2" charset="2"/>
              <a:buChar char="Ø"/>
            </a:pPr>
            <a:r>
              <a:rPr lang="en-US" sz="1600" dirty="0"/>
              <a:t>Feel free to add a brief description of the document.</a:t>
            </a:r>
          </a:p>
          <a:p>
            <a:pPr marL="285750" indent="-285750">
              <a:buFont typeface="Wingdings" panose="05000000000000000000" pitchFamily="2" charset="2"/>
              <a:buChar char="Ø"/>
            </a:pPr>
            <a:r>
              <a:rPr lang="en-US" sz="1600" dirty="0"/>
              <a:t>Select Browse to open your computer files and selected a document to upload. You also may drag a file from its location on the computer into the target.</a:t>
            </a:r>
          </a:p>
          <a:p>
            <a:pPr marL="285750" indent="-285750">
              <a:buFont typeface="Wingdings" panose="05000000000000000000" pitchFamily="2" charset="2"/>
              <a:buChar char="Ø"/>
            </a:pPr>
            <a:r>
              <a:rPr lang="en-US" sz="1600" dirty="0"/>
              <a:t>If you notice that the document you have been given is expired, you can select “Mark Expired” to keep the document on the record until up-to-date information is provided.</a:t>
            </a:r>
          </a:p>
          <a:p>
            <a:pPr marL="285750" indent="-285750">
              <a:buFont typeface="Wingdings" panose="05000000000000000000" pitchFamily="2" charset="2"/>
              <a:buChar char="Ø"/>
            </a:pPr>
            <a:r>
              <a:rPr lang="en-US" sz="1600" b="1" dirty="0"/>
              <a:t>Click </a:t>
            </a:r>
            <a:r>
              <a:rPr lang="en-US" sz="1800" b="1" dirty="0"/>
              <a:t>Save.</a:t>
            </a:r>
          </a:p>
          <a:p>
            <a:pPr marL="285750" indent="-285750">
              <a:buFont typeface="Wingdings" panose="05000000000000000000" pitchFamily="2" charset="2"/>
              <a:buChar char="Ø"/>
            </a:pPr>
            <a:endParaRPr lang="en-US" sz="1800" b="1" dirty="0"/>
          </a:p>
        </p:txBody>
      </p:sp>
      <p:sp>
        <p:nvSpPr>
          <p:cNvPr id="4" name="Slide Number Placeholder 3">
            <a:extLst>
              <a:ext uri="{FF2B5EF4-FFF2-40B4-BE49-F238E27FC236}">
                <a16:creationId xmlns:a16="http://schemas.microsoft.com/office/drawing/2014/main" id="{0CD2519D-7538-4BE3-8C59-1433745E3C5C}"/>
              </a:ext>
            </a:extLst>
          </p:cNvPr>
          <p:cNvSpPr>
            <a:spLocks noGrp="1"/>
          </p:cNvSpPr>
          <p:nvPr>
            <p:ph type="sldNum" sz="quarter" idx="12"/>
          </p:nvPr>
        </p:nvSpPr>
        <p:spPr/>
        <p:txBody>
          <a:bodyPr/>
          <a:lstStyle/>
          <a:p>
            <a:fld id="{C263D6C4-4840-40CC-AC84-17E24B3B7BDE}" type="slidenum">
              <a:rPr lang="en-US" noProof="0" smtClean="0"/>
              <a:pPr/>
              <a:t>24</a:t>
            </a:fld>
            <a:endParaRPr lang="en-US" noProof="0" dirty="0"/>
          </a:p>
        </p:txBody>
      </p:sp>
      <p:pic>
        <p:nvPicPr>
          <p:cNvPr id="10" name="Picture 9">
            <a:extLst>
              <a:ext uri="{FF2B5EF4-FFF2-40B4-BE49-F238E27FC236}">
                <a16:creationId xmlns:a16="http://schemas.microsoft.com/office/drawing/2014/main" id="{2D7AF332-3583-FFD5-C8CA-A0695D079763}"/>
              </a:ext>
            </a:extLst>
          </p:cNvPr>
          <p:cNvPicPr>
            <a:picLocks noChangeAspect="1"/>
          </p:cNvPicPr>
          <p:nvPr/>
        </p:nvPicPr>
        <p:blipFill>
          <a:blip r:embed="rId2"/>
          <a:stretch>
            <a:fillRect/>
          </a:stretch>
        </p:blipFill>
        <p:spPr>
          <a:xfrm>
            <a:off x="4174577" y="350083"/>
            <a:ext cx="7685292" cy="5353050"/>
          </a:xfrm>
          <a:prstGeom prst="rect">
            <a:avLst/>
          </a:prstGeom>
        </p:spPr>
      </p:pic>
      <p:pic>
        <p:nvPicPr>
          <p:cNvPr id="11" name="Graphic 10" descr="Cursor outline">
            <a:extLst>
              <a:ext uri="{FF2B5EF4-FFF2-40B4-BE49-F238E27FC236}">
                <a16:creationId xmlns:a16="http://schemas.microsoft.com/office/drawing/2014/main" id="{EDA128BD-4265-7B27-D2FF-45BA13ADE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0734" y="1436320"/>
            <a:ext cx="543739" cy="543739"/>
          </a:xfrm>
          <a:prstGeom prst="rect">
            <a:avLst/>
          </a:prstGeom>
          <a:effectLst>
            <a:glow rad="101600">
              <a:schemeClr val="bg1"/>
            </a:glow>
          </a:effectLst>
        </p:spPr>
      </p:pic>
      <p:sp>
        <p:nvSpPr>
          <p:cNvPr id="6" name="Oval 5">
            <a:extLst>
              <a:ext uri="{FF2B5EF4-FFF2-40B4-BE49-F238E27FC236}">
                <a16:creationId xmlns:a16="http://schemas.microsoft.com/office/drawing/2014/main" id="{F805F5EA-7741-ADC8-5760-F3C51225035D}"/>
              </a:ext>
            </a:extLst>
          </p:cNvPr>
          <p:cNvSpPr/>
          <p:nvPr/>
        </p:nvSpPr>
        <p:spPr>
          <a:xfrm>
            <a:off x="6418613" y="5270545"/>
            <a:ext cx="3344656" cy="1408915"/>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Finally, VERIFY your file at the bottom right corner.</a:t>
            </a:r>
          </a:p>
        </p:txBody>
      </p:sp>
      <p:sp>
        <p:nvSpPr>
          <p:cNvPr id="7" name="Arrow: Down 6">
            <a:extLst>
              <a:ext uri="{FF2B5EF4-FFF2-40B4-BE49-F238E27FC236}">
                <a16:creationId xmlns:a16="http://schemas.microsoft.com/office/drawing/2014/main" id="{C80C20D0-4137-E689-417E-2209BB49B2F0}"/>
              </a:ext>
            </a:extLst>
          </p:cNvPr>
          <p:cNvSpPr/>
          <p:nvPr/>
        </p:nvSpPr>
        <p:spPr>
          <a:xfrm rot="15368901">
            <a:off x="10050381" y="5173298"/>
            <a:ext cx="879537" cy="1245260"/>
          </a:xfrm>
          <a:prstGeom prst="downArrow">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31202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a:xfrm>
            <a:off x="8737386" y="62823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1071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227624" y="138166"/>
            <a:ext cx="3279056" cy="5977965"/>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It will appear here, and you will be able to select “view” to view the report. You can also download it directly to your desktop with the “download” option.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solidFill>
                  <a:srgbClr val="242852">
                    <a:lumMod val="75000"/>
                  </a:srgbClr>
                </a:solidFill>
                <a:latin typeface="Calibri" panose="020F0502020204030204" pitchFamily="34" charset="0"/>
                <a:ea typeface="Calibri" panose="020F0502020204030204" pitchFamily="34" charset="0"/>
                <a:cs typeface="Times New Roman" panose="02020603050405020304" pitchFamily="18" charset="0"/>
              </a:rPr>
              <a:t>If you know you will need it later, you can select “extend” in the bottom-right corner.</a:t>
            </a:r>
          </a:p>
        </p:txBody>
      </p:sp>
      <p:pic>
        <p:nvPicPr>
          <p:cNvPr id="4" name="Picture 3">
            <a:extLst>
              <a:ext uri="{FF2B5EF4-FFF2-40B4-BE49-F238E27FC236}">
                <a16:creationId xmlns:a16="http://schemas.microsoft.com/office/drawing/2014/main" id="{0E0E9277-16D6-EDD8-FD91-82DF9AC81E09}"/>
              </a:ext>
            </a:extLst>
          </p:cNvPr>
          <p:cNvPicPr>
            <a:picLocks noChangeAspect="1"/>
          </p:cNvPicPr>
          <p:nvPr/>
        </p:nvPicPr>
        <p:blipFill>
          <a:blip r:embed="rId2"/>
          <a:stretch>
            <a:fillRect/>
          </a:stretch>
        </p:blipFill>
        <p:spPr>
          <a:xfrm>
            <a:off x="3665644" y="474732"/>
            <a:ext cx="8069379" cy="5437243"/>
          </a:xfrm>
          <a:prstGeom prst="rect">
            <a:avLst/>
          </a:prstGeom>
        </p:spPr>
      </p:pic>
    </p:spTree>
    <p:extLst>
      <p:ext uri="{BB962C8B-B14F-4D97-AF65-F5344CB8AC3E}">
        <p14:creationId xmlns:p14="http://schemas.microsoft.com/office/powerpoint/2010/main" val="4663157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C753BC-4BA1-37B4-BA6F-15A3C231CCBF}"/>
              </a:ext>
            </a:extLst>
          </p:cNvPr>
          <p:cNvSpPr>
            <a:spLocks noGrp="1"/>
          </p:cNvSpPr>
          <p:nvPr>
            <p:ph type="sldNum" sz="quarter" idx="12"/>
          </p:nvPr>
        </p:nvSpPr>
        <p:spPr>
          <a:xfrm>
            <a:off x="8737386" y="62823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448C6A-DEC0-8468-B562-3A8615E5C574}"/>
              </a:ext>
            </a:extLst>
          </p:cNvPr>
          <p:cNvSpPr txBox="1"/>
          <p:nvPr/>
        </p:nvSpPr>
        <p:spPr>
          <a:xfrm>
            <a:off x="533401" y="611613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1071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E9013-5D1B-E4A8-772C-9382E39D7F32}"/>
              </a:ext>
            </a:extLst>
          </p:cNvPr>
          <p:cNvSpPr/>
          <p:nvPr/>
        </p:nvSpPr>
        <p:spPr>
          <a:xfrm>
            <a:off x="387657" y="2625861"/>
            <a:ext cx="3279056" cy="1606275"/>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242852">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This is how the 1071 will appear.</a:t>
            </a:r>
            <a:endParaRPr lang="en-US" sz="2400" b="1" kern="100" dirty="0">
              <a:solidFill>
                <a:srgbClr val="242852">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E5D5818-4ADA-05A0-3196-3A4B9F01A6C3}"/>
              </a:ext>
            </a:extLst>
          </p:cNvPr>
          <p:cNvPicPr>
            <a:picLocks noChangeAspect="1"/>
          </p:cNvPicPr>
          <p:nvPr/>
        </p:nvPicPr>
        <p:blipFill>
          <a:blip r:embed="rId2"/>
          <a:stretch>
            <a:fillRect/>
          </a:stretch>
        </p:blipFill>
        <p:spPr>
          <a:xfrm>
            <a:off x="3874364" y="1018712"/>
            <a:ext cx="7929979" cy="4820575"/>
          </a:xfrm>
          <a:prstGeom prst="rect">
            <a:avLst/>
          </a:prstGeom>
        </p:spPr>
      </p:pic>
    </p:spTree>
    <p:extLst>
      <p:ext uri="{BB962C8B-B14F-4D97-AF65-F5344CB8AC3E}">
        <p14:creationId xmlns:p14="http://schemas.microsoft.com/office/powerpoint/2010/main" val="330450624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367D079-59BE-3261-A06B-C2A572189A3B}"/>
              </a:ext>
            </a:extLst>
          </p:cNvPr>
          <p:cNvSpPr/>
          <p:nvPr/>
        </p:nvSpPr>
        <p:spPr>
          <a:xfrm>
            <a:off x="2361461" y="2831975"/>
            <a:ext cx="9028590" cy="2547891"/>
          </a:xfrm>
          <a:prstGeom prst="roundRect">
            <a:avLst/>
          </a:prstGeom>
          <a:solidFill>
            <a:schemeClr val="accent5"/>
          </a:solidFill>
          <a:ln w="76200">
            <a:solidFill>
              <a:schemeClr val="accent2"/>
            </a:solidFill>
          </a:ln>
          <a:effectLst>
            <a:glow rad="101600">
              <a:schemeClr val="accent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570480" y="2077948"/>
            <a:ext cx="9028590" cy="2946854"/>
          </a:xfrm>
        </p:spPr>
        <p:txBody>
          <a:bodyPr/>
          <a:lstStyle/>
          <a:p>
            <a:r>
              <a:rPr lang="en-US" dirty="0">
                <a:solidFill>
                  <a:schemeClr val="bg1"/>
                </a:solidFill>
              </a:rPr>
              <a:t>Adding Group / Measures Cost in LITT</a:t>
            </a:r>
          </a:p>
        </p:txBody>
      </p:sp>
    </p:spTree>
    <p:extLst>
      <p:ext uri="{BB962C8B-B14F-4D97-AF65-F5344CB8AC3E}">
        <p14:creationId xmlns:p14="http://schemas.microsoft.com/office/powerpoint/2010/main" val="767201010"/>
      </p:ext>
    </p:extLst>
  </p:cSld>
  <p:clrMapOvr>
    <a:masterClrMapping/>
  </p:clrMapOvr>
  <p:transition spd="slow">
    <p:wip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5" name="Picture 4">
            <a:extLst>
              <a:ext uri="{FF2B5EF4-FFF2-40B4-BE49-F238E27FC236}">
                <a16:creationId xmlns:a16="http://schemas.microsoft.com/office/drawing/2014/main" id="{C89F8DBE-97A9-F198-C9B9-D12FEE339C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4433" y="3429000"/>
            <a:ext cx="5369191" cy="2886075"/>
          </a:xfrm>
          <a:custGeom>
            <a:avLst/>
            <a:gdLst>
              <a:gd name="connsiteX0" fmla="*/ 0 w 5369191"/>
              <a:gd name="connsiteY0" fmla="*/ 0 h 2886075"/>
              <a:gd name="connsiteX1" fmla="*/ 5369191 w 5369191"/>
              <a:gd name="connsiteY1" fmla="*/ 0 h 2886075"/>
              <a:gd name="connsiteX2" fmla="*/ 5369191 w 5369191"/>
              <a:gd name="connsiteY2" fmla="*/ 2886075 h 2886075"/>
              <a:gd name="connsiteX3" fmla="*/ 0 w 5369191"/>
              <a:gd name="connsiteY3" fmla="*/ 2886075 h 2886075"/>
              <a:gd name="connsiteX4" fmla="*/ 0 w 5369191"/>
              <a:gd name="connsiteY4" fmla="*/ 0 h 288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9191" h="2886075" extrusionOk="0">
                <a:moveTo>
                  <a:pt x="0" y="0"/>
                </a:moveTo>
                <a:cubicBezTo>
                  <a:pt x="1230798" y="-5264"/>
                  <a:pt x="3555357" y="84467"/>
                  <a:pt x="5369191" y="0"/>
                </a:cubicBezTo>
                <a:cubicBezTo>
                  <a:pt x="5241018" y="1021352"/>
                  <a:pt x="5498341" y="1787413"/>
                  <a:pt x="5369191" y="2886075"/>
                </a:cubicBezTo>
                <a:cubicBezTo>
                  <a:pt x="3628920" y="2992395"/>
                  <a:pt x="2641026" y="2878426"/>
                  <a:pt x="0" y="2886075"/>
                </a:cubicBezTo>
                <a:cubicBezTo>
                  <a:pt x="160128" y="2521457"/>
                  <a:pt x="25049" y="507244"/>
                  <a:pt x="0" y="0"/>
                </a:cubicBezTo>
                <a:close/>
              </a:path>
            </a:pathLst>
          </a:custGeom>
          <a:noFill/>
          <a:ln w="76200">
            <a:solidFill>
              <a:srgbClr val="63B7C6"/>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pic>
      <p:pic>
        <p:nvPicPr>
          <p:cNvPr id="6" name="Picture 5">
            <a:extLst>
              <a:ext uri="{FF2B5EF4-FFF2-40B4-BE49-F238E27FC236}">
                <a16:creationId xmlns:a16="http://schemas.microsoft.com/office/drawing/2014/main" id="{2B945E59-B5A1-0FCF-DD1F-BEC835B3DED5}"/>
              </a:ext>
            </a:extLst>
          </p:cNvPr>
          <p:cNvPicPr>
            <a:picLocks noChangeAspect="1"/>
          </p:cNvPicPr>
          <p:nvPr/>
        </p:nvPicPr>
        <p:blipFill rotWithShape="1">
          <a:blip r:embed="rId3">
            <a:extLst>
              <a:ext uri="{28A0092B-C50C-407E-A947-70E740481C1C}">
                <a14:useLocalDpi xmlns:a14="http://schemas.microsoft.com/office/drawing/2010/main" val="0"/>
              </a:ext>
            </a:extLst>
          </a:blip>
          <a:srcRect r="4968" b="3798"/>
          <a:stretch/>
        </p:blipFill>
        <p:spPr bwMode="auto">
          <a:xfrm>
            <a:off x="1747777" y="0"/>
            <a:ext cx="2203509" cy="6864656"/>
          </a:xfrm>
          <a:prstGeom prst="rect">
            <a:avLst/>
          </a:prstGeom>
          <a:noFill/>
          <a:ln>
            <a:solidFill>
              <a:schemeClr val="accent2"/>
            </a:solidFill>
          </a:ln>
        </p:spPr>
      </p:pic>
      <p:pic>
        <p:nvPicPr>
          <p:cNvPr id="15" name="Picture 14" descr="A picture containing text&#10;&#10;Description automatically generated">
            <a:extLst>
              <a:ext uri="{FF2B5EF4-FFF2-40B4-BE49-F238E27FC236}">
                <a16:creationId xmlns:a16="http://schemas.microsoft.com/office/drawing/2014/main" id="{F0D7F0C2-6A13-7F4A-FE82-B0B9C123FA11}"/>
              </a:ext>
            </a:extLst>
          </p:cNvPr>
          <p:cNvPicPr>
            <a:picLocks noChangeAspect="1"/>
          </p:cNvPicPr>
          <p:nvPr/>
        </p:nvPicPr>
        <p:blipFill>
          <a:blip r:embed="rId4"/>
          <a:stretch>
            <a:fillRect/>
          </a:stretch>
        </p:blipFill>
        <p:spPr>
          <a:xfrm>
            <a:off x="3397929" y="3065559"/>
            <a:ext cx="1106713" cy="1274396"/>
          </a:xfrm>
          <a:prstGeom prst="rect">
            <a:avLst/>
          </a:prstGeom>
        </p:spPr>
      </p:pic>
      <p:cxnSp>
        <p:nvCxnSpPr>
          <p:cNvPr id="27" name="Straight Connector 26">
            <a:extLst>
              <a:ext uri="{FF2B5EF4-FFF2-40B4-BE49-F238E27FC236}">
                <a16:creationId xmlns:a16="http://schemas.microsoft.com/office/drawing/2014/main" id="{211DC0AA-EF22-0F1D-1807-363B6F347830}"/>
              </a:ext>
            </a:extLst>
          </p:cNvPr>
          <p:cNvCxnSpPr>
            <a:cxnSpLocks/>
          </p:cNvCxnSpPr>
          <p:nvPr/>
        </p:nvCxnSpPr>
        <p:spPr>
          <a:xfrm>
            <a:off x="2286000" y="3688080"/>
            <a:ext cx="9875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25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8" name="Picture 7">
            <a:extLst>
              <a:ext uri="{FF2B5EF4-FFF2-40B4-BE49-F238E27FC236}">
                <a16:creationId xmlns:a16="http://schemas.microsoft.com/office/drawing/2014/main" id="{4D26C435-77BC-B662-BEF1-B4295A7D98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7663" y="3665577"/>
            <a:ext cx="5409481" cy="2594664"/>
          </a:xfrm>
          <a:custGeom>
            <a:avLst/>
            <a:gdLst>
              <a:gd name="connsiteX0" fmla="*/ 0 w 5409481"/>
              <a:gd name="connsiteY0" fmla="*/ 0 h 2594664"/>
              <a:gd name="connsiteX1" fmla="*/ 5409481 w 5409481"/>
              <a:gd name="connsiteY1" fmla="*/ 0 h 2594664"/>
              <a:gd name="connsiteX2" fmla="*/ 5409481 w 5409481"/>
              <a:gd name="connsiteY2" fmla="*/ 2594664 h 2594664"/>
              <a:gd name="connsiteX3" fmla="*/ 0 w 5409481"/>
              <a:gd name="connsiteY3" fmla="*/ 2594664 h 2594664"/>
              <a:gd name="connsiteX4" fmla="*/ 0 w 5409481"/>
              <a:gd name="connsiteY4" fmla="*/ 0 h 25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481" h="2594664" extrusionOk="0">
                <a:moveTo>
                  <a:pt x="0" y="0"/>
                </a:moveTo>
                <a:cubicBezTo>
                  <a:pt x="1869374" y="-42219"/>
                  <a:pt x="4640288" y="63140"/>
                  <a:pt x="5409481" y="0"/>
                </a:cubicBezTo>
                <a:cubicBezTo>
                  <a:pt x="5537114" y="362732"/>
                  <a:pt x="5355301" y="1494324"/>
                  <a:pt x="5409481" y="2594664"/>
                </a:cubicBezTo>
                <a:cubicBezTo>
                  <a:pt x="3667700" y="2688319"/>
                  <a:pt x="1358128" y="2528862"/>
                  <a:pt x="0" y="2594664"/>
                </a:cubicBezTo>
                <a:cubicBezTo>
                  <a:pt x="-19792" y="1636665"/>
                  <a:pt x="164427" y="729092"/>
                  <a:pt x="0" y="0"/>
                </a:cubicBezTo>
                <a:close/>
              </a:path>
            </a:pathLst>
          </a:custGeom>
          <a:noFill/>
          <a:ln w="76200">
            <a:solidFill>
              <a:schemeClr val="accent2"/>
            </a:solidFill>
            <a:extLst>
              <a:ext uri="{C807C97D-BFC1-408E-A445-0C87EB9F89A2}">
                <ask:lineSketchStyleProps xmlns:ask="http://schemas.microsoft.com/office/drawing/2018/sketchyshapes" sd="879248734">
                  <a:prstGeom prst="rect">
                    <a:avLst/>
                  </a:prstGeom>
                  <ask:type>
                    <ask:lineSketchCurved/>
                  </ask:type>
                </ask:lineSketchStyleProps>
              </a:ext>
            </a:extLst>
          </a:ln>
        </p:spPr>
      </p:pic>
      <p:pic>
        <p:nvPicPr>
          <p:cNvPr id="16" name="Picture 15">
            <a:extLst>
              <a:ext uri="{FF2B5EF4-FFF2-40B4-BE49-F238E27FC236}">
                <a16:creationId xmlns:a16="http://schemas.microsoft.com/office/drawing/2014/main" id="{AFBB1198-9658-F472-3B21-ED6C2861CD69}"/>
              </a:ext>
            </a:extLst>
          </p:cNvPr>
          <p:cNvPicPr>
            <a:picLocks noChangeAspect="1"/>
          </p:cNvPicPr>
          <p:nvPr/>
        </p:nvPicPr>
        <p:blipFill rotWithShape="1">
          <a:blip r:embed="rId3">
            <a:extLst>
              <a:ext uri="{28A0092B-C50C-407E-A947-70E740481C1C}">
                <a14:useLocalDpi xmlns:a14="http://schemas.microsoft.com/office/drawing/2010/main" val="0"/>
              </a:ext>
            </a:extLst>
          </a:blip>
          <a:srcRect l="98" t="46766" r="1122" b="2101"/>
          <a:stretch/>
        </p:blipFill>
        <p:spPr bwMode="auto">
          <a:xfrm>
            <a:off x="1247616" y="597758"/>
            <a:ext cx="2978700" cy="5662483"/>
          </a:xfrm>
          <a:prstGeom prst="rect">
            <a:avLst/>
          </a:prstGeom>
          <a:noFill/>
          <a:ln>
            <a:solidFill>
              <a:schemeClr val="accent2"/>
            </a:solidFill>
          </a:ln>
        </p:spPr>
      </p:pic>
      <p:pic>
        <p:nvPicPr>
          <p:cNvPr id="19" name="Picture 18" descr="A picture containing text&#10;&#10;Description automatically generated">
            <a:extLst>
              <a:ext uri="{FF2B5EF4-FFF2-40B4-BE49-F238E27FC236}">
                <a16:creationId xmlns:a16="http://schemas.microsoft.com/office/drawing/2014/main" id="{B1084FBF-3ED7-2FE9-358A-D558C4C18297}"/>
              </a:ext>
            </a:extLst>
          </p:cNvPr>
          <p:cNvPicPr>
            <a:picLocks noChangeAspect="1"/>
          </p:cNvPicPr>
          <p:nvPr/>
        </p:nvPicPr>
        <p:blipFill>
          <a:blip r:embed="rId4"/>
          <a:stretch>
            <a:fillRect/>
          </a:stretch>
        </p:blipFill>
        <p:spPr>
          <a:xfrm>
            <a:off x="3546834" y="1133158"/>
            <a:ext cx="1095483" cy="1261465"/>
          </a:xfrm>
          <a:prstGeom prst="rect">
            <a:avLst/>
          </a:prstGeom>
        </p:spPr>
      </p:pic>
      <p:cxnSp>
        <p:nvCxnSpPr>
          <p:cNvPr id="3" name="Straight Connector 2">
            <a:extLst>
              <a:ext uri="{FF2B5EF4-FFF2-40B4-BE49-F238E27FC236}">
                <a16:creationId xmlns:a16="http://schemas.microsoft.com/office/drawing/2014/main" id="{3B990789-7575-F2AB-9B3F-BC87D4D64F0A}"/>
              </a:ext>
            </a:extLst>
          </p:cNvPr>
          <p:cNvCxnSpPr>
            <a:cxnSpLocks/>
          </p:cNvCxnSpPr>
          <p:nvPr/>
        </p:nvCxnSpPr>
        <p:spPr>
          <a:xfrm>
            <a:off x="2072640" y="1847088"/>
            <a:ext cx="9875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4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9" name="Picture 8">
            <a:extLst>
              <a:ext uri="{FF2B5EF4-FFF2-40B4-BE49-F238E27FC236}">
                <a16:creationId xmlns:a16="http://schemas.microsoft.com/office/drawing/2014/main" id="{2070F279-E452-0A17-2F16-49646B4007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1200" y="3518704"/>
            <a:ext cx="4944393" cy="2624332"/>
          </a:xfrm>
          <a:custGeom>
            <a:avLst/>
            <a:gdLst>
              <a:gd name="connsiteX0" fmla="*/ 0 w 4944393"/>
              <a:gd name="connsiteY0" fmla="*/ 0 h 2624332"/>
              <a:gd name="connsiteX1" fmla="*/ 4944393 w 4944393"/>
              <a:gd name="connsiteY1" fmla="*/ 0 h 2624332"/>
              <a:gd name="connsiteX2" fmla="*/ 4944393 w 4944393"/>
              <a:gd name="connsiteY2" fmla="*/ 2624332 h 2624332"/>
              <a:gd name="connsiteX3" fmla="*/ 0 w 4944393"/>
              <a:gd name="connsiteY3" fmla="*/ 2624332 h 2624332"/>
              <a:gd name="connsiteX4" fmla="*/ 0 w 4944393"/>
              <a:gd name="connsiteY4" fmla="*/ 0 h 26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393" h="2624332" extrusionOk="0">
                <a:moveTo>
                  <a:pt x="0" y="0"/>
                </a:moveTo>
                <a:cubicBezTo>
                  <a:pt x="896035" y="-73391"/>
                  <a:pt x="3155559" y="-16766"/>
                  <a:pt x="4944393" y="0"/>
                </a:cubicBezTo>
                <a:cubicBezTo>
                  <a:pt x="4796414" y="688801"/>
                  <a:pt x="5047984" y="1554948"/>
                  <a:pt x="4944393" y="2624332"/>
                </a:cubicBezTo>
                <a:cubicBezTo>
                  <a:pt x="4362239" y="2696944"/>
                  <a:pt x="999080" y="2509023"/>
                  <a:pt x="0" y="2624332"/>
                </a:cubicBezTo>
                <a:cubicBezTo>
                  <a:pt x="-130129" y="1386761"/>
                  <a:pt x="-159192" y="378032"/>
                  <a:pt x="0" y="0"/>
                </a:cubicBezTo>
                <a:close/>
              </a:path>
            </a:pathLst>
          </a:custGeom>
          <a:noFill/>
          <a:ln w="76200">
            <a:solidFill>
              <a:schemeClr val="accent2"/>
            </a:solidFill>
            <a:extLst>
              <a:ext uri="{C807C97D-BFC1-408E-A445-0C87EB9F89A2}">
                <ask:lineSketchStyleProps xmlns:ask="http://schemas.microsoft.com/office/drawing/2018/sketchyshapes" sd="14836949">
                  <a:prstGeom prst="rect">
                    <a:avLst/>
                  </a:prstGeom>
                  <ask:type>
                    <ask:lineSketchCurved/>
                  </ask:type>
                </ask:lineSketchStyleProps>
              </a:ext>
            </a:extLst>
          </a:ln>
        </p:spPr>
      </p:pic>
      <p:pic>
        <p:nvPicPr>
          <p:cNvPr id="17" name="Picture 16">
            <a:extLst>
              <a:ext uri="{FF2B5EF4-FFF2-40B4-BE49-F238E27FC236}">
                <a16:creationId xmlns:a16="http://schemas.microsoft.com/office/drawing/2014/main" id="{4F73C197-A9B4-85F0-EA24-4B12775E1B27}"/>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49678" r="-1292" b="4575"/>
          <a:stretch/>
        </p:blipFill>
        <p:spPr bwMode="auto">
          <a:xfrm>
            <a:off x="974524" y="700974"/>
            <a:ext cx="3325908" cy="5442062"/>
          </a:xfrm>
          <a:prstGeom prst="rect">
            <a:avLst/>
          </a:prstGeom>
          <a:noFill/>
          <a:ln>
            <a:noFill/>
          </a:ln>
        </p:spPr>
      </p:pic>
      <p:pic>
        <p:nvPicPr>
          <p:cNvPr id="20" name="Picture 19" descr="A picture containing text&#10;&#10;Description automatically generated">
            <a:extLst>
              <a:ext uri="{FF2B5EF4-FFF2-40B4-BE49-F238E27FC236}">
                <a16:creationId xmlns:a16="http://schemas.microsoft.com/office/drawing/2014/main" id="{6CA6C733-6964-7148-DAD6-BB336515EE9D}"/>
              </a:ext>
            </a:extLst>
          </p:cNvPr>
          <p:cNvPicPr>
            <a:picLocks noChangeAspect="1"/>
          </p:cNvPicPr>
          <p:nvPr/>
        </p:nvPicPr>
        <p:blipFill>
          <a:blip r:embed="rId4"/>
          <a:stretch>
            <a:fillRect/>
          </a:stretch>
        </p:blipFill>
        <p:spPr>
          <a:xfrm rot="768961">
            <a:off x="3442981" y="2003871"/>
            <a:ext cx="1105693" cy="1273222"/>
          </a:xfrm>
          <a:prstGeom prst="rect">
            <a:avLst/>
          </a:prstGeom>
        </p:spPr>
      </p:pic>
      <p:cxnSp>
        <p:nvCxnSpPr>
          <p:cNvPr id="3" name="Straight Connector 2">
            <a:extLst>
              <a:ext uri="{FF2B5EF4-FFF2-40B4-BE49-F238E27FC236}">
                <a16:creationId xmlns:a16="http://schemas.microsoft.com/office/drawing/2014/main" id="{A0958277-1683-C519-BE5F-D9DCAA059B23}"/>
              </a:ext>
            </a:extLst>
          </p:cNvPr>
          <p:cNvCxnSpPr>
            <a:cxnSpLocks/>
          </p:cNvCxnSpPr>
          <p:nvPr/>
        </p:nvCxnSpPr>
        <p:spPr>
          <a:xfrm>
            <a:off x="2005584" y="2663952"/>
            <a:ext cx="9875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91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11" name="Picture 10">
            <a:extLst>
              <a:ext uri="{FF2B5EF4-FFF2-40B4-BE49-F238E27FC236}">
                <a16:creationId xmlns:a16="http://schemas.microsoft.com/office/drawing/2014/main" id="{6B0AEE7A-4650-98DF-6711-00920AA988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0878" y="3655709"/>
            <a:ext cx="5576090" cy="2659366"/>
          </a:xfrm>
          <a:custGeom>
            <a:avLst/>
            <a:gdLst>
              <a:gd name="connsiteX0" fmla="*/ 0 w 5576090"/>
              <a:gd name="connsiteY0" fmla="*/ 0 h 2659366"/>
              <a:gd name="connsiteX1" fmla="*/ 5576090 w 5576090"/>
              <a:gd name="connsiteY1" fmla="*/ 0 h 2659366"/>
              <a:gd name="connsiteX2" fmla="*/ 5576090 w 5576090"/>
              <a:gd name="connsiteY2" fmla="*/ 2659366 h 2659366"/>
              <a:gd name="connsiteX3" fmla="*/ 0 w 5576090"/>
              <a:gd name="connsiteY3" fmla="*/ 2659366 h 2659366"/>
              <a:gd name="connsiteX4" fmla="*/ 0 w 5576090"/>
              <a:gd name="connsiteY4" fmla="*/ 0 h 265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090" h="2659366" extrusionOk="0">
                <a:moveTo>
                  <a:pt x="0" y="0"/>
                </a:moveTo>
                <a:cubicBezTo>
                  <a:pt x="2696674" y="18878"/>
                  <a:pt x="4002575" y="-67542"/>
                  <a:pt x="5576090" y="0"/>
                </a:cubicBezTo>
                <a:cubicBezTo>
                  <a:pt x="5737338" y="1095127"/>
                  <a:pt x="5741960" y="1416354"/>
                  <a:pt x="5576090" y="2659366"/>
                </a:cubicBezTo>
                <a:cubicBezTo>
                  <a:pt x="3690055" y="2699167"/>
                  <a:pt x="2042312" y="2697028"/>
                  <a:pt x="0" y="2659366"/>
                </a:cubicBezTo>
                <a:cubicBezTo>
                  <a:pt x="53904" y="1577606"/>
                  <a:pt x="-60255" y="409841"/>
                  <a:pt x="0" y="0"/>
                </a:cubicBezTo>
                <a:close/>
              </a:path>
            </a:pathLst>
          </a:custGeom>
          <a:noFill/>
          <a:ln w="76200">
            <a:solidFill>
              <a:schemeClr val="accent2"/>
            </a:solidFill>
            <a:extLst>
              <a:ext uri="{C807C97D-BFC1-408E-A445-0C87EB9F89A2}">
                <ask:lineSketchStyleProps xmlns:ask="http://schemas.microsoft.com/office/drawing/2018/sketchyshapes" sd="2898223189">
                  <a:prstGeom prst="rect">
                    <a:avLst/>
                  </a:prstGeom>
                  <ask:type>
                    <ask:lineSketchCurved/>
                  </ask:type>
                </ask:lineSketchStyleProps>
              </a:ext>
            </a:extLst>
          </a:ln>
        </p:spPr>
      </p:pic>
      <p:pic>
        <p:nvPicPr>
          <p:cNvPr id="18" name="Picture 17">
            <a:extLst>
              <a:ext uri="{FF2B5EF4-FFF2-40B4-BE49-F238E27FC236}">
                <a16:creationId xmlns:a16="http://schemas.microsoft.com/office/drawing/2014/main" id="{134CB649-79F1-5CAC-821D-B68CAC95C16E}"/>
              </a:ext>
            </a:extLst>
          </p:cNvPr>
          <p:cNvPicPr>
            <a:picLocks noChangeAspect="1"/>
          </p:cNvPicPr>
          <p:nvPr/>
        </p:nvPicPr>
        <p:blipFill rotWithShape="1">
          <a:blip r:embed="rId3">
            <a:extLst>
              <a:ext uri="{28A0092B-C50C-407E-A947-70E740481C1C}">
                <a14:useLocalDpi xmlns:a14="http://schemas.microsoft.com/office/drawing/2010/main" val="0"/>
              </a:ext>
            </a:extLst>
          </a:blip>
          <a:srcRect t="47004" b="15042"/>
          <a:stretch/>
        </p:blipFill>
        <p:spPr bwMode="auto">
          <a:xfrm>
            <a:off x="698148" y="914400"/>
            <a:ext cx="3853870" cy="5400675"/>
          </a:xfrm>
          <a:prstGeom prst="rect">
            <a:avLst/>
          </a:prstGeom>
          <a:noFill/>
          <a:ln>
            <a:solidFill>
              <a:schemeClr val="accent2"/>
            </a:solidFill>
          </a:ln>
        </p:spPr>
      </p:pic>
      <p:pic>
        <p:nvPicPr>
          <p:cNvPr id="21" name="Picture 20" descr="A picture containing text&#10;&#10;Description automatically generated">
            <a:extLst>
              <a:ext uri="{FF2B5EF4-FFF2-40B4-BE49-F238E27FC236}">
                <a16:creationId xmlns:a16="http://schemas.microsoft.com/office/drawing/2014/main" id="{FC8D7367-7C78-9A4C-2748-3ECF3D319CF0}"/>
              </a:ext>
            </a:extLst>
          </p:cNvPr>
          <p:cNvPicPr>
            <a:picLocks noChangeAspect="1"/>
          </p:cNvPicPr>
          <p:nvPr/>
        </p:nvPicPr>
        <p:blipFill>
          <a:blip r:embed="rId4"/>
          <a:stretch>
            <a:fillRect/>
          </a:stretch>
        </p:blipFill>
        <p:spPr>
          <a:xfrm rot="757596">
            <a:off x="3777017" y="2910823"/>
            <a:ext cx="781761" cy="900209"/>
          </a:xfrm>
          <a:prstGeom prst="rect">
            <a:avLst/>
          </a:prstGeom>
        </p:spPr>
      </p:pic>
      <p:cxnSp>
        <p:nvCxnSpPr>
          <p:cNvPr id="3" name="Straight Connector 2">
            <a:extLst>
              <a:ext uri="{FF2B5EF4-FFF2-40B4-BE49-F238E27FC236}">
                <a16:creationId xmlns:a16="http://schemas.microsoft.com/office/drawing/2014/main" id="{C1FD1413-3F34-B087-921C-B0F236FD0B4B}"/>
              </a:ext>
            </a:extLst>
          </p:cNvPr>
          <p:cNvCxnSpPr>
            <a:cxnSpLocks/>
          </p:cNvCxnSpPr>
          <p:nvPr/>
        </p:nvCxnSpPr>
        <p:spPr>
          <a:xfrm>
            <a:off x="2255520" y="3360928"/>
            <a:ext cx="15341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3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18" name="Picture 17">
            <a:extLst>
              <a:ext uri="{FF2B5EF4-FFF2-40B4-BE49-F238E27FC236}">
                <a16:creationId xmlns:a16="http://schemas.microsoft.com/office/drawing/2014/main" id="{815FA82D-1C81-0EC8-5D4F-689EF8DFC6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 y="34973"/>
            <a:ext cx="9128761" cy="6788054"/>
          </a:xfrm>
          <a:prstGeom prst="rect">
            <a:avLst/>
          </a:prstGeom>
          <a:noFill/>
          <a:ln>
            <a:solidFill>
              <a:schemeClr val="accent2"/>
            </a:solidFill>
          </a:ln>
        </p:spPr>
      </p:pic>
      <p:sp>
        <p:nvSpPr>
          <p:cNvPr id="19" name="TextBox 18">
            <a:extLst>
              <a:ext uri="{FF2B5EF4-FFF2-40B4-BE49-F238E27FC236}">
                <a16:creationId xmlns:a16="http://schemas.microsoft.com/office/drawing/2014/main" id="{661FCE4D-FEB6-E170-F6D6-147319A15029}"/>
              </a:ext>
            </a:extLst>
          </p:cNvPr>
          <p:cNvSpPr txBox="1"/>
          <p:nvPr/>
        </p:nvSpPr>
        <p:spPr>
          <a:xfrm>
            <a:off x="8940800" y="1625606"/>
            <a:ext cx="2938780" cy="3669195"/>
          </a:xfrm>
          <a:custGeom>
            <a:avLst/>
            <a:gdLst>
              <a:gd name="connsiteX0" fmla="*/ 0 w 2938780"/>
              <a:gd name="connsiteY0" fmla="*/ 0 h 3669195"/>
              <a:gd name="connsiteX1" fmla="*/ 2938780 w 2938780"/>
              <a:gd name="connsiteY1" fmla="*/ 0 h 3669195"/>
              <a:gd name="connsiteX2" fmla="*/ 2938780 w 2938780"/>
              <a:gd name="connsiteY2" fmla="*/ 3669195 h 3669195"/>
              <a:gd name="connsiteX3" fmla="*/ 0 w 2938780"/>
              <a:gd name="connsiteY3" fmla="*/ 3669195 h 3669195"/>
              <a:gd name="connsiteX4" fmla="*/ 0 w 2938780"/>
              <a:gd name="connsiteY4" fmla="*/ 0 h 3669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780" h="3669195" fill="none" extrusionOk="0">
                <a:moveTo>
                  <a:pt x="0" y="0"/>
                </a:moveTo>
                <a:cubicBezTo>
                  <a:pt x="640497" y="-169601"/>
                  <a:pt x="1603159" y="149356"/>
                  <a:pt x="2938780" y="0"/>
                </a:cubicBezTo>
                <a:cubicBezTo>
                  <a:pt x="2938903" y="1587816"/>
                  <a:pt x="2964612" y="2279796"/>
                  <a:pt x="2938780" y="3669195"/>
                </a:cubicBezTo>
                <a:cubicBezTo>
                  <a:pt x="1586762" y="3558086"/>
                  <a:pt x="485134" y="3658153"/>
                  <a:pt x="0" y="3669195"/>
                </a:cubicBezTo>
                <a:cubicBezTo>
                  <a:pt x="-95878" y="1901577"/>
                  <a:pt x="-148734" y="1409640"/>
                  <a:pt x="0" y="0"/>
                </a:cubicBezTo>
                <a:close/>
              </a:path>
              <a:path w="2938780" h="3669195" stroke="0" extrusionOk="0">
                <a:moveTo>
                  <a:pt x="0" y="0"/>
                </a:moveTo>
                <a:cubicBezTo>
                  <a:pt x="485261" y="59169"/>
                  <a:pt x="2163055" y="-85323"/>
                  <a:pt x="2938780" y="0"/>
                </a:cubicBezTo>
                <a:cubicBezTo>
                  <a:pt x="3000370" y="1384356"/>
                  <a:pt x="2824647" y="1912673"/>
                  <a:pt x="2938780" y="3669195"/>
                </a:cubicBezTo>
                <a:cubicBezTo>
                  <a:pt x="1723383" y="3750668"/>
                  <a:pt x="1258868" y="3652405"/>
                  <a:pt x="0" y="3669195"/>
                </a:cubicBezTo>
                <a:cubicBezTo>
                  <a:pt x="-49445" y="2198492"/>
                  <a:pt x="-126328" y="1258071"/>
                  <a:pt x="0" y="0"/>
                </a:cubicBezTo>
                <a:close/>
              </a:path>
            </a:pathLst>
          </a:custGeom>
          <a:solidFill>
            <a:schemeClr val="bg1"/>
          </a:solidFill>
          <a:ln w="76200">
            <a:solidFill>
              <a:schemeClr val="accent2"/>
            </a:solidFill>
            <a:extLst>
              <a:ext uri="{C807C97D-BFC1-408E-A445-0C87EB9F89A2}">
                <ask:lineSketchStyleProps xmlns:ask="http://schemas.microsoft.com/office/drawing/2018/sketchyshapes" sd="2390362697">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This will open up the box for you to add your Agency. Click on the New Button.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Add your Agency Name to the Blank Box. If you are putting in prices for NEAT, Click on the NEAT Box. If you are doing MHEA Prices, do not click on any other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 name="Picture 19" descr="A picture containing text&#10;&#10;Description automatically generated">
            <a:extLst>
              <a:ext uri="{FF2B5EF4-FFF2-40B4-BE49-F238E27FC236}">
                <a16:creationId xmlns:a16="http://schemas.microsoft.com/office/drawing/2014/main" id="{C31E6BB9-5393-1B8B-ED0F-631A00857A5D}"/>
              </a:ext>
            </a:extLst>
          </p:cNvPr>
          <p:cNvPicPr>
            <a:picLocks noChangeAspect="1"/>
          </p:cNvPicPr>
          <p:nvPr/>
        </p:nvPicPr>
        <p:blipFill>
          <a:blip r:embed="rId3"/>
          <a:stretch>
            <a:fillRect/>
          </a:stretch>
        </p:blipFill>
        <p:spPr>
          <a:xfrm>
            <a:off x="2585130" y="1767839"/>
            <a:ext cx="831442" cy="957417"/>
          </a:xfrm>
          <a:prstGeom prst="rect">
            <a:avLst/>
          </a:prstGeom>
        </p:spPr>
      </p:pic>
      <p:cxnSp>
        <p:nvCxnSpPr>
          <p:cNvPr id="21" name="Straight Connector 20">
            <a:extLst>
              <a:ext uri="{FF2B5EF4-FFF2-40B4-BE49-F238E27FC236}">
                <a16:creationId xmlns:a16="http://schemas.microsoft.com/office/drawing/2014/main" id="{D0C9E8AB-CA51-3E1C-CE57-C1B12D0EA007}"/>
              </a:ext>
            </a:extLst>
          </p:cNvPr>
          <p:cNvCxnSpPr>
            <a:cxnSpLocks/>
          </p:cNvCxnSpPr>
          <p:nvPr/>
        </p:nvCxnSpPr>
        <p:spPr>
          <a:xfrm>
            <a:off x="5440090" y="2901696"/>
            <a:ext cx="266759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DDA6E7-75FF-C1A4-A5A9-564511EB0921}"/>
              </a:ext>
            </a:extLst>
          </p:cNvPr>
          <p:cNvCxnSpPr>
            <a:cxnSpLocks/>
          </p:cNvCxnSpPr>
          <p:nvPr/>
        </p:nvCxnSpPr>
        <p:spPr>
          <a:xfrm>
            <a:off x="2463210" y="2464816"/>
            <a:ext cx="4267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17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18" name="Picture 17">
            <a:extLst>
              <a:ext uri="{FF2B5EF4-FFF2-40B4-BE49-F238E27FC236}">
                <a16:creationId xmlns:a16="http://schemas.microsoft.com/office/drawing/2014/main" id="{815FA82D-1C81-0EC8-5D4F-689EF8DFC665}"/>
              </a:ext>
            </a:extLst>
          </p:cNvPr>
          <p:cNvPicPr>
            <a:picLocks noChangeAspect="1"/>
          </p:cNvPicPr>
          <p:nvPr/>
        </p:nvPicPr>
        <p:blipFill>
          <a:blip r:embed="rId2"/>
          <a:srcRect/>
          <a:stretch/>
        </p:blipFill>
        <p:spPr bwMode="auto">
          <a:xfrm>
            <a:off x="312420" y="435884"/>
            <a:ext cx="9128761" cy="5533433"/>
          </a:xfrm>
          <a:prstGeom prst="rect">
            <a:avLst/>
          </a:prstGeom>
          <a:noFill/>
          <a:ln>
            <a:solidFill>
              <a:schemeClr val="accent2"/>
            </a:solidFill>
          </a:ln>
        </p:spPr>
      </p:pic>
      <p:sp>
        <p:nvSpPr>
          <p:cNvPr id="19" name="TextBox 18">
            <a:extLst>
              <a:ext uri="{FF2B5EF4-FFF2-40B4-BE49-F238E27FC236}">
                <a16:creationId xmlns:a16="http://schemas.microsoft.com/office/drawing/2014/main" id="{661FCE4D-FEB6-E170-F6D6-147319A15029}"/>
              </a:ext>
            </a:extLst>
          </p:cNvPr>
          <p:cNvSpPr txBox="1"/>
          <p:nvPr/>
        </p:nvSpPr>
        <p:spPr>
          <a:xfrm>
            <a:off x="7884160" y="3429000"/>
            <a:ext cx="3263900" cy="832023"/>
          </a:xfrm>
          <a:custGeom>
            <a:avLst/>
            <a:gdLst>
              <a:gd name="connsiteX0" fmla="*/ 0 w 3263900"/>
              <a:gd name="connsiteY0" fmla="*/ 0 h 832023"/>
              <a:gd name="connsiteX1" fmla="*/ 3263900 w 3263900"/>
              <a:gd name="connsiteY1" fmla="*/ 0 h 832023"/>
              <a:gd name="connsiteX2" fmla="*/ 3263900 w 3263900"/>
              <a:gd name="connsiteY2" fmla="*/ 832023 h 832023"/>
              <a:gd name="connsiteX3" fmla="*/ 0 w 3263900"/>
              <a:gd name="connsiteY3" fmla="*/ 832023 h 832023"/>
              <a:gd name="connsiteX4" fmla="*/ 0 w 3263900"/>
              <a:gd name="connsiteY4" fmla="*/ 0 h 83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900" h="832023" fill="none" extrusionOk="0">
                <a:moveTo>
                  <a:pt x="0" y="0"/>
                </a:moveTo>
                <a:cubicBezTo>
                  <a:pt x="522765" y="-169601"/>
                  <a:pt x="2473908" y="149356"/>
                  <a:pt x="3263900" y="0"/>
                </a:cubicBezTo>
                <a:cubicBezTo>
                  <a:pt x="3222898" y="378960"/>
                  <a:pt x="3229053" y="477195"/>
                  <a:pt x="3263900" y="832023"/>
                </a:cubicBezTo>
                <a:cubicBezTo>
                  <a:pt x="2495973" y="720914"/>
                  <a:pt x="665960" y="820981"/>
                  <a:pt x="0" y="832023"/>
                </a:cubicBezTo>
                <a:cubicBezTo>
                  <a:pt x="50569" y="635565"/>
                  <a:pt x="-73867" y="217865"/>
                  <a:pt x="0" y="0"/>
                </a:cubicBezTo>
                <a:close/>
              </a:path>
              <a:path w="3263900" h="832023" stroke="0" extrusionOk="0">
                <a:moveTo>
                  <a:pt x="0" y="0"/>
                </a:moveTo>
                <a:cubicBezTo>
                  <a:pt x="916149" y="59169"/>
                  <a:pt x="2359252" y="-85323"/>
                  <a:pt x="3263900" y="0"/>
                </a:cubicBezTo>
                <a:cubicBezTo>
                  <a:pt x="3284765" y="345401"/>
                  <a:pt x="3233007" y="539717"/>
                  <a:pt x="3263900" y="832023"/>
                </a:cubicBezTo>
                <a:cubicBezTo>
                  <a:pt x="1910127" y="913496"/>
                  <a:pt x="1392744" y="815233"/>
                  <a:pt x="0" y="832023"/>
                </a:cubicBezTo>
                <a:cubicBezTo>
                  <a:pt x="64631" y="725243"/>
                  <a:pt x="-25101" y="142914"/>
                  <a:pt x="0" y="0"/>
                </a:cubicBezTo>
                <a:close/>
              </a:path>
            </a:pathLst>
          </a:custGeom>
          <a:solidFill>
            <a:schemeClr val="bg1"/>
          </a:solidFill>
          <a:ln w="76200">
            <a:solidFill>
              <a:schemeClr val="accent2"/>
            </a:solidFill>
            <a:extLst>
              <a:ext uri="{C807C97D-BFC1-408E-A445-0C87EB9F89A2}">
                <ask:lineSketchStyleProps xmlns:ask="http://schemas.microsoft.com/office/drawing/2018/sketchyshapes" sd="2390362697">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Click on the Save Button.</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 name="Picture 19" descr="A picture containing text&#10;&#10;Description automatically generated">
            <a:extLst>
              <a:ext uri="{FF2B5EF4-FFF2-40B4-BE49-F238E27FC236}">
                <a16:creationId xmlns:a16="http://schemas.microsoft.com/office/drawing/2014/main" id="{C31E6BB9-5393-1B8B-ED0F-631A00857A5D}"/>
              </a:ext>
            </a:extLst>
          </p:cNvPr>
          <p:cNvPicPr>
            <a:picLocks noChangeAspect="1"/>
          </p:cNvPicPr>
          <p:nvPr/>
        </p:nvPicPr>
        <p:blipFill>
          <a:blip r:embed="rId3"/>
          <a:stretch>
            <a:fillRect/>
          </a:stretch>
        </p:blipFill>
        <p:spPr>
          <a:xfrm>
            <a:off x="1497668" y="777915"/>
            <a:ext cx="1006181" cy="1158631"/>
          </a:xfrm>
          <a:prstGeom prst="rect">
            <a:avLst/>
          </a:prstGeom>
        </p:spPr>
      </p:pic>
      <p:cxnSp>
        <p:nvCxnSpPr>
          <p:cNvPr id="6" name="Straight Connector 5">
            <a:extLst>
              <a:ext uri="{FF2B5EF4-FFF2-40B4-BE49-F238E27FC236}">
                <a16:creationId xmlns:a16="http://schemas.microsoft.com/office/drawing/2014/main" id="{1C8E57DF-AC9F-78D7-46BA-5C8B61F86CDD}"/>
              </a:ext>
            </a:extLst>
          </p:cNvPr>
          <p:cNvCxnSpPr>
            <a:cxnSpLocks/>
          </p:cNvCxnSpPr>
          <p:nvPr/>
        </p:nvCxnSpPr>
        <p:spPr>
          <a:xfrm>
            <a:off x="1192868" y="1430528"/>
            <a:ext cx="5486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05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DED7C-FCB5-0E6A-0E2A-6F5413EC5E3B}"/>
              </a:ext>
            </a:extLst>
          </p:cNvPr>
          <p:cNvPicPr>
            <a:picLocks noChangeAspect="1"/>
          </p:cNvPicPr>
          <p:nvPr/>
        </p:nvPicPr>
        <p:blipFill rotWithShape="1">
          <a:blip r:embed="rId2">
            <a:extLst>
              <a:ext uri="{28A0092B-C50C-407E-A947-70E740481C1C}">
                <a14:useLocalDpi xmlns:a14="http://schemas.microsoft.com/office/drawing/2010/main" val="0"/>
              </a:ext>
            </a:extLst>
          </a:blip>
          <a:srcRect l="1212" t="1608" r="1182" b="2378"/>
          <a:stretch/>
        </p:blipFill>
        <p:spPr bwMode="auto">
          <a:xfrm>
            <a:off x="538480" y="873761"/>
            <a:ext cx="8585200" cy="5069840"/>
          </a:xfrm>
          <a:prstGeom prst="rect">
            <a:avLst/>
          </a:prstGeom>
          <a:noFill/>
          <a:ln>
            <a:solidFill>
              <a:srgbClr val="63B7C6"/>
            </a:solidFill>
          </a:ln>
        </p:spPr>
      </p:pic>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19" name="TextBox 18">
            <a:extLst>
              <a:ext uri="{FF2B5EF4-FFF2-40B4-BE49-F238E27FC236}">
                <a16:creationId xmlns:a16="http://schemas.microsoft.com/office/drawing/2014/main" id="{661FCE4D-FEB6-E170-F6D6-147319A15029}"/>
              </a:ext>
            </a:extLst>
          </p:cNvPr>
          <p:cNvSpPr txBox="1"/>
          <p:nvPr/>
        </p:nvSpPr>
        <p:spPr>
          <a:xfrm>
            <a:off x="8117840" y="4069080"/>
            <a:ext cx="3263900" cy="1391791"/>
          </a:xfrm>
          <a:custGeom>
            <a:avLst/>
            <a:gdLst>
              <a:gd name="connsiteX0" fmla="*/ 0 w 3263900"/>
              <a:gd name="connsiteY0" fmla="*/ 0 h 1391791"/>
              <a:gd name="connsiteX1" fmla="*/ 3263900 w 3263900"/>
              <a:gd name="connsiteY1" fmla="*/ 0 h 1391791"/>
              <a:gd name="connsiteX2" fmla="*/ 3263900 w 3263900"/>
              <a:gd name="connsiteY2" fmla="*/ 1391791 h 1391791"/>
              <a:gd name="connsiteX3" fmla="*/ 0 w 3263900"/>
              <a:gd name="connsiteY3" fmla="*/ 1391791 h 1391791"/>
              <a:gd name="connsiteX4" fmla="*/ 0 w 3263900"/>
              <a:gd name="connsiteY4" fmla="*/ 0 h 1391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900" h="1391791" fill="none" extrusionOk="0">
                <a:moveTo>
                  <a:pt x="0" y="0"/>
                </a:moveTo>
                <a:cubicBezTo>
                  <a:pt x="522765" y="-169601"/>
                  <a:pt x="2473908" y="149356"/>
                  <a:pt x="3263900" y="0"/>
                </a:cubicBezTo>
                <a:cubicBezTo>
                  <a:pt x="3336284" y="622416"/>
                  <a:pt x="3154208" y="870493"/>
                  <a:pt x="3263900" y="1391791"/>
                </a:cubicBezTo>
                <a:cubicBezTo>
                  <a:pt x="2495973" y="1280682"/>
                  <a:pt x="665960" y="1380749"/>
                  <a:pt x="0" y="1391791"/>
                </a:cubicBezTo>
                <a:cubicBezTo>
                  <a:pt x="72924" y="884751"/>
                  <a:pt x="2532" y="583179"/>
                  <a:pt x="0" y="0"/>
                </a:cubicBezTo>
                <a:close/>
              </a:path>
              <a:path w="3263900" h="1391791" stroke="0" extrusionOk="0">
                <a:moveTo>
                  <a:pt x="0" y="0"/>
                </a:moveTo>
                <a:cubicBezTo>
                  <a:pt x="916149" y="59169"/>
                  <a:pt x="2359252" y="-85323"/>
                  <a:pt x="3263900" y="0"/>
                </a:cubicBezTo>
                <a:cubicBezTo>
                  <a:pt x="3190265" y="375973"/>
                  <a:pt x="3281143" y="836781"/>
                  <a:pt x="3263900" y="1391791"/>
                </a:cubicBezTo>
                <a:cubicBezTo>
                  <a:pt x="1910127" y="1473264"/>
                  <a:pt x="1392744" y="1375001"/>
                  <a:pt x="0" y="1391791"/>
                </a:cubicBezTo>
                <a:cubicBezTo>
                  <a:pt x="17092" y="962748"/>
                  <a:pt x="-51379" y="200275"/>
                  <a:pt x="0" y="0"/>
                </a:cubicBezTo>
                <a:close/>
              </a:path>
            </a:pathLst>
          </a:custGeom>
          <a:solidFill>
            <a:schemeClr val="bg1"/>
          </a:solidFill>
          <a:ln w="76200">
            <a:solidFill>
              <a:schemeClr val="accent2"/>
            </a:solidFill>
            <a:extLst>
              <a:ext uri="{C807C97D-BFC1-408E-A445-0C87EB9F89A2}">
                <ask:lineSketchStyleProps xmlns:ask="http://schemas.microsoft.com/office/drawing/2018/sketchyshapes" sd="2390362697">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Your Agency will now be populated in the Setting Group Name Section.</a:t>
            </a:r>
            <a:endParaRPr kumimoji="0" lang="en-US"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208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886C56A-8917-AC0B-4CD8-E358817E75CA}"/>
              </a:ext>
            </a:extLst>
          </p:cNvPr>
          <p:cNvSpPr/>
          <p:nvPr/>
        </p:nvSpPr>
        <p:spPr>
          <a:xfrm>
            <a:off x="7072051" y="1311071"/>
            <a:ext cx="4707360" cy="5369129"/>
          </a:xfrm>
          <a:prstGeom prst="roundRect">
            <a:avLst>
              <a:gd name="adj" fmla="val 1233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6FE77-17A0-5115-BF61-6B630D20961E}"/>
              </a:ext>
            </a:extLst>
          </p:cNvPr>
          <p:cNvSpPr>
            <a:spLocks noGrp="1"/>
          </p:cNvSpPr>
          <p:nvPr>
            <p:ph type="title"/>
          </p:nvPr>
        </p:nvSpPr>
        <p:spPr>
          <a:xfrm>
            <a:off x="7281127" y="609340"/>
            <a:ext cx="4127973" cy="701731"/>
          </a:xfrm>
        </p:spPr>
        <p:txBody>
          <a:bodyPr/>
          <a:lstStyle/>
          <a:p>
            <a:r>
              <a:rPr lang="en-US" sz="4400" dirty="0"/>
              <a:t>Verifying a Client</a:t>
            </a:r>
          </a:p>
        </p:txBody>
      </p:sp>
      <p:sp>
        <p:nvSpPr>
          <p:cNvPr id="3" name="Text Placeholder 2">
            <a:extLst>
              <a:ext uri="{FF2B5EF4-FFF2-40B4-BE49-F238E27FC236}">
                <a16:creationId xmlns:a16="http://schemas.microsoft.com/office/drawing/2014/main" id="{4F2D3EAA-E840-8A2C-E300-845823933E0A}"/>
              </a:ext>
            </a:extLst>
          </p:cNvPr>
          <p:cNvSpPr>
            <a:spLocks noGrp="1"/>
          </p:cNvSpPr>
          <p:nvPr>
            <p:ph type="body" sz="quarter" idx="18"/>
          </p:nvPr>
        </p:nvSpPr>
        <p:spPr>
          <a:xfrm>
            <a:off x="7281126" y="1429336"/>
            <a:ext cx="4289209" cy="5109978"/>
          </a:xfrm>
        </p:spPr>
        <p:txBody>
          <a:bodyPr/>
          <a:lstStyle/>
          <a:p>
            <a:pPr marL="342900" indent="-342900">
              <a:buFont typeface="Arial" panose="020B0604020202020204" pitchFamily="34" charset="0"/>
              <a:buChar char="•"/>
            </a:pPr>
            <a:r>
              <a:rPr lang="en-US" sz="1800" dirty="0">
                <a:solidFill>
                  <a:schemeClr val="tx1"/>
                </a:solidFill>
              </a:rPr>
              <a:t>The “</a:t>
            </a:r>
            <a:r>
              <a:rPr lang="en-US" sz="1800" b="1" dirty="0">
                <a:solidFill>
                  <a:schemeClr val="tx1"/>
                </a:solidFill>
              </a:rPr>
              <a:t>Verification</a:t>
            </a:r>
            <a:r>
              <a:rPr lang="en-US" sz="1800" dirty="0">
                <a:solidFill>
                  <a:schemeClr val="tx1"/>
                </a:solidFill>
              </a:rPr>
              <a:t>” system is intended to catch errors in a client file. It will tell you if fields are incomplete or nonsensical. It is best to verify at the end of entering a client’s information.</a:t>
            </a: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US" sz="1800" dirty="0">
                <a:solidFill>
                  <a:schemeClr val="tx1"/>
                </a:solidFill>
              </a:rPr>
              <a:t>A client must be “</a:t>
            </a:r>
            <a:r>
              <a:rPr lang="en-US" sz="1800" b="1" dirty="0">
                <a:solidFill>
                  <a:schemeClr val="tx1"/>
                </a:solidFill>
              </a:rPr>
              <a:t>verified</a:t>
            </a:r>
            <a:r>
              <a:rPr lang="en-US" sz="1800" dirty="0">
                <a:solidFill>
                  <a:schemeClr val="tx1"/>
                </a:solidFill>
              </a:rPr>
              <a:t>” before they can be </a:t>
            </a:r>
            <a:r>
              <a:rPr lang="en-US" sz="1800" b="1" dirty="0">
                <a:solidFill>
                  <a:schemeClr val="tx1"/>
                </a:solidFill>
              </a:rPr>
              <a:t>enrolled in a program</a:t>
            </a:r>
            <a:r>
              <a:rPr lang="en-US" sz="1800" dirty="0">
                <a:solidFill>
                  <a:schemeClr val="tx1"/>
                </a:solidFill>
              </a:rPr>
              <a:t>. </a:t>
            </a: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US" sz="1800" dirty="0">
                <a:solidFill>
                  <a:schemeClr val="tx1"/>
                </a:solidFill>
              </a:rPr>
              <a:t>Once enrolled in a program, their name will display on the </a:t>
            </a:r>
            <a:r>
              <a:rPr lang="en-US" sz="1800" b="1" dirty="0" err="1">
                <a:solidFill>
                  <a:schemeClr val="tx1"/>
                </a:solidFill>
              </a:rPr>
              <a:t>WAPLink</a:t>
            </a:r>
            <a:r>
              <a:rPr lang="en-US" sz="1800" b="1" dirty="0">
                <a:solidFill>
                  <a:schemeClr val="tx1"/>
                </a:solidFill>
              </a:rPr>
              <a:t> Home Queue </a:t>
            </a:r>
            <a:r>
              <a:rPr lang="en-US" sz="1800" dirty="0">
                <a:solidFill>
                  <a:schemeClr val="tx1"/>
                </a:solidFill>
              </a:rPr>
              <a:t>and the file will be able to be </a:t>
            </a:r>
            <a:r>
              <a:rPr lang="en-US" sz="1800" b="1" dirty="0">
                <a:solidFill>
                  <a:schemeClr val="tx1"/>
                </a:solidFill>
              </a:rPr>
              <a:t>audited.</a:t>
            </a:r>
            <a:endParaRPr lang="en-US"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US" sz="1800" dirty="0">
                <a:solidFill>
                  <a:schemeClr val="tx1"/>
                </a:solidFill>
              </a:rPr>
              <a:t>Verification can be overridden. However, a verified client without minimum fields completed cannot be enrolled in a program.</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29FB2DB5-D0E7-5FA2-44AC-0154FC4573F0}"/>
              </a:ext>
            </a:extLst>
          </p:cNvPr>
          <p:cNvSpPr>
            <a:spLocks noGrp="1"/>
          </p:cNvSpPr>
          <p:nvPr>
            <p:ph type="sldNum" sz="quarter" idx="12"/>
          </p:nvPr>
        </p:nvSpPr>
        <p:spPr/>
        <p:txBody>
          <a:bodyPr/>
          <a:lstStyle/>
          <a:p>
            <a:fld id="{C263D6C4-4840-40CC-AC84-17E24B3B7BDE}" type="slidenum">
              <a:rPr lang="en-US" noProof="0" smtClean="0"/>
              <a:pPr/>
              <a:t>25</a:t>
            </a:fld>
            <a:endParaRPr lang="en-US" noProof="0" dirty="0"/>
          </a:p>
        </p:txBody>
      </p:sp>
      <p:pic>
        <p:nvPicPr>
          <p:cNvPr id="9" name="Picture 8">
            <a:extLst>
              <a:ext uri="{FF2B5EF4-FFF2-40B4-BE49-F238E27FC236}">
                <a16:creationId xmlns:a16="http://schemas.microsoft.com/office/drawing/2014/main" id="{CF6830FF-9AB8-FF5A-9A7C-B978A32FCDF7}"/>
              </a:ext>
            </a:extLst>
          </p:cNvPr>
          <p:cNvPicPr>
            <a:picLocks noChangeAspect="1"/>
          </p:cNvPicPr>
          <p:nvPr/>
        </p:nvPicPr>
        <p:blipFill rotWithShape="1">
          <a:blip r:embed="rId2"/>
          <a:srcRect l="2159" t="-125" r="2333" b="125"/>
          <a:stretch/>
        </p:blipFill>
        <p:spPr>
          <a:xfrm>
            <a:off x="204226" y="360730"/>
            <a:ext cx="6765297" cy="613654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E9EA56FA-2CE4-8785-9A5C-6A68287BE439}"/>
              </a:ext>
            </a:extLst>
          </p:cNvPr>
          <p:cNvPicPr>
            <a:picLocks noChangeAspect="1"/>
          </p:cNvPicPr>
          <p:nvPr/>
        </p:nvPicPr>
        <p:blipFill>
          <a:blip r:embed="rId3"/>
          <a:stretch>
            <a:fillRect/>
          </a:stretch>
        </p:blipFill>
        <p:spPr>
          <a:xfrm>
            <a:off x="912775" y="2258026"/>
            <a:ext cx="5348200" cy="2341948"/>
          </a:xfrm>
          <a:prstGeom prst="rect">
            <a:avLst/>
          </a:prstGeom>
          <a:solidFill>
            <a:srgbClr val="FEF3CD"/>
          </a:solidFill>
        </p:spPr>
      </p:pic>
      <p:pic>
        <p:nvPicPr>
          <p:cNvPr id="7" name="Graphic 6" descr="Cursor outline">
            <a:extLst>
              <a:ext uri="{FF2B5EF4-FFF2-40B4-BE49-F238E27FC236}">
                <a16:creationId xmlns:a16="http://schemas.microsoft.com/office/drawing/2014/main" id="{04FA4CF2-CB1A-7410-197A-608D4500B3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7236" y="5871165"/>
            <a:ext cx="543739" cy="543739"/>
          </a:xfrm>
          <a:prstGeom prst="rect">
            <a:avLst/>
          </a:prstGeom>
          <a:effectLst>
            <a:glow rad="101600">
              <a:schemeClr val="bg1"/>
            </a:glow>
          </a:effectLst>
        </p:spPr>
      </p:pic>
      <p:sp>
        <p:nvSpPr>
          <p:cNvPr id="8" name="Text Placeholder 2">
            <a:extLst>
              <a:ext uri="{FF2B5EF4-FFF2-40B4-BE49-F238E27FC236}">
                <a16:creationId xmlns:a16="http://schemas.microsoft.com/office/drawing/2014/main" id="{7B79E751-1512-0D21-FD6A-7DB93BFA8A71}"/>
              </a:ext>
            </a:extLst>
          </p:cNvPr>
          <p:cNvSpPr txBox="1">
            <a:spLocks/>
          </p:cNvSpPr>
          <p:nvPr/>
        </p:nvSpPr>
        <p:spPr>
          <a:xfrm>
            <a:off x="7676034" y="1511468"/>
            <a:ext cx="3982566" cy="146304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75187168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4" name="Picture 3">
            <a:extLst>
              <a:ext uri="{FF2B5EF4-FFF2-40B4-BE49-F238E27FC236}">
                <a16:creationId xmlns:a16="http://schemas.microsoft.com/office/drawing/2014/main" id="{2069A7C4-D18A-CE2A-324B-4E6B2B37EC6D}"/>
              </a:ext>
            </a:extLst>
          </p:cNvPr>
          <p:cNvPicPr>
            <a:picLocks noChangeAspect="1"/>
          </p:cNvPicPr>
          <p:nvPr/>
        </p:nvPicPr>
        <p:blipFill rotWithShape="1">
          <a:blip r:embed="rId2">
            <a:extLst>
              <a:ext uri="{28A0092B-C50C-407E-A947-70E740481C1C}">
                <a14:useLocalDpi xmlns:a14="http://schemas.microsoft.com/office/drawing/2010/main" val="0"/>
              </a:ext>
            </a:extLst>
          </a:blip>
          <a:srcRect l="1" t="30038" r="2005" b="10449"/>
          <a:stretch/>
        </p:blipFill>
        <p:spPr bwMode="auto">
          <a:xfrm>
            <a:off x="1174114" y="112576"/>
            <a:ext cx="3062606" cy="6632847"/>
          </a:xfrm>
          <a:prstGeom prst="rect">
            <a:avLst/>
          </a:prstGeom>
          <a:noFill/>
          <a:ln>
            <a:solidFill>
              <a:schemeClr val="accent2"/>
            </a:solidFill>
          </a:ln>
        </p:spPr>
      </p:pic>
      <p:pic>
        <p:nvPicPr>
          <p:cNvPr id="5" name="Picture 4">
            <a:extLst>
              <a:ext uri="{FF2B5EF4-FFF2-40B4-BE49-F238E27FC236}">
                <a16:creationId xmlns:a16="http://schemas.microsoft.com/office/drawing/2014/main" id="{59AA93A3-B01F-07C0-F1C1-7212304AA0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432" y="3119120"/>
            <a:ext cx="5413884" cy="2303144"/>
          </a:xfrm>
          <a:custGeom>
            <a:avLst/>
            <a:gdLst>
              <a:gd name="connsiteX0" fmla="*/ 0 w 5413884"/>
              <a:gd name="connsiteY0" fmla="*/ 0 h 2303144"/>
              <a:gd name="connsiteX1" fmla="*/ 5413884 w 5413884"/>
              <a:gd name="connsiteY1" fmla="*/ 0 h 2303144"/>
              <a:gd name="connsiteX2" fmla="*/ 5413884 w 5413884"/>
              <a:gd name="connsiteY2" fmla="*/ 2303144 h 2303144"/>
              <a:gd name="connsiteX3" fmla="*/ 0 w 5413884"/>
              <a:gd name="connsiteY3" fmla="*/ 2303144 h 2303144"/>
              <a:gd name="connsiteX4" fmla="*/ 0 w 5413884"/>
              <a:gd name="connsiteY4" fmla="*/ 0 h 230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884" h="2303144" extrusionOk="0">
                <a:moveTo>
                  <a:pt x="0" y="0"/>
                </a:moveTo>
                <a:cubicBezTo>
                  <a:pt x="2131406" y="-159845"/>
                  <a:pt x="4327848" y="-40779"/>
                  <a:pt x="5413884" y="0"/>
                </a:cubicBezTo>
                <a:cubicBezTo>
                  <a:pt x="5476621" y="282574"/>
                  <a:pt x="5446332" y="1342729"/>
                  <a:pt x="5413884" y="2303144"/>
                </a:cubicBezTo>
                <a:cubicBezTo>
                  <a:pt x="3002380" y="2152212"/>
                  <a:pt x="1610146" y="2441908"/>
                  <a:pt x="0" y="2303144"/>
                </a:cubicBezTo>
                <a:cubicBezTo>
                  <a:pt x="-153207" y="1653236"/>
                  <a:pt x="-132542" y="263835"/>
                  <a:pt x="0" y="0"/>
                </a:cubicBezTo>
                <a:close/>
              </a:path>
            </a:pathLst>
          </a:custGeom>
          <a:noFill/>
          <a:ln w="57150">
            <a:solidFill>
              <a:schemeClr val="accent2"/>
            </a:solidFill>
            <a:extLst>
              <a:ext uri="{C807C97D-BFC1-408E-A445-0C87EB9F89A2}">
                <ask:lineSketchStyleProps xmlns:ask="http://schemas.microsoft.com/office/drawing/2018/sketchyshapes" sd="2777666106">
                  <a:prstGeom prst="rect">
                    <a:avLst/>
                  </a:prstGeom>
                  <ask:type>
                    <ask:lineSketchCurved/>
                  </ask:type>
                </ask:lineSketchStyleProps>
              </a:ext>
            </a:extLst>
          </a:ln>
        </p:spPr>
      </p:pic>
    </p:spTree>
    <p:extLst>
      <p:ext uri="{BB962C8B-B14F-4D97-AF65-F5344CB8AC3E}">
        <p14:creationId xmlns:p14="http://schemas.microsoft.com/office/powerpoint/2010/main" val="24574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F4C6BDE9-60C4-D54B-AA3B-E93F97F072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298" y="470752"/>
            <a:ext cx="8009473" cy="4864728"/>
          </a:xfrm>
          <a:prstGeom prst="rect">
            <a:avLst/>
          </a:prstGeom>
          <a:noFill/>
          <a:ln w="28575">
            <a:solidFill>
              <a:schemeClr val="accent2"/>
            </a:solidFill>
          </a:ln>
        </p:spPr>
      </p:pic>
      <p:sp>
        <p:nvSpPr>
          <p:cNvPr id="6" name="TextBox 5">
            <a:extLst>
              <a:ext uri="{FF2B5EF4-FFF2-40B4-BE49-F238E27FC236}">
                <a16:creationId xmlns:a16="http://schemas.microsoft.com/office/drawing/2014/main" id="{B7EEF4F3-FF1A-9564-9429-6F85501AB5DC}"/>
              </a:ext>
            </a:extLst>
          </p:cNvPr>
          <p:cNvSpPr txBox="1"/>
          <p:nvPr/>
        </p:nvSpPr>
        <p:spPr>
          <a:xfrm>
            <a:off x="6096000" y="4153288"/>
            <a:ext cx="5400583" cy="1688219"/>
          </a:xfrm>
          <a:custGeom>
            <a:avLst/>
            <a:gdLst>
              <a:gd name="connsiteX0" fmla="*/ 0 w 5400583"/>
              <a:gd name="connsiteY0" fmla="*/ 0 h 1688219"/>
              <a:gd name="connsiteX1" fmla="*/ 5400583 w 5400583"/>
              <a:gd name="connsiteY1" fmla="*/ 0 h 1688219"/>
              <a:gd name="connsiteX2" fmla="*/ 5400583 w 5400583"/>
              <a:gd name="connsiteY2" fmla="*/ 1688219 h 1688219"/>
              <a:gd name="connsiteX3" fmla="*/ 0 w 5400583"/>
              <a:gd name="connsiteY3" fmla="*/ 1688219 h 1688219"/>
              <a:gd name="connsiteX4" fmla="*/ 0 w 5400583"/>
              <a:gd name="connsiteY4" fmla="*/ 0 h 1688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583" h="1688219" fill="none" extrusionOk="0">
                <a:moveTo>
                  <a:pt x="0" y="0"/>
                </a:moveTo>
                <a:cubicBezTo>
                  <a:pt x="937088" y="-169601"/>
                  <a:pt x="3185213" y="149356"/>
                  <a:pt x="5400583" y="0"/>
                </a:cubicBezTo>
                <a:cubicBezTo>
                  <a:pt x="5298054" y="795697"/>
                  <a:pt x="5275261" y="882752"/>
                  <a:pt x="5400583" y="1688219"/>
                </a:cubicBezTo>
                <a:cubicBezTo>
                  <a:pt x="3733649" y="1577110"/>
                  <a:pt x="1155767" y="1677177"/>
                  <a:pt x="0" y="1688219"/>
                </a:cubicBezTo>
                <a:cubicBezTo>
                  <a:pt x="-88161" y="1317225"/>
                  <a:pt x="32038" y="813918"/>
                  <a:pt x="0" y="0"/>
                </a:cubicBezTo>
                <a:close/>
              </a:path>
              <a:path w="5400583" h="1688219" stroke="0" extrusionOk="0">
                <a:moveTo>
                  <a:pt x="0" y="0"/>
                </a:moveTo>
                <a:cubicBezTo>
                  <a:pt x="1747917" y="59169"/>
                  <a:pt x="4065829" y="-85323"/>
                  <a:pt x="5400583" y="0"/>
                </a:cubicBezTo>
                <a:cubicBezTo>
                  <a:pt x="5510495" y="354197"/>
                  <a:pt x="5452898" y="1140436"/>
                  <a:pt x="5400583" y="1688219"/>
                </a:cubicBezTo>
                <a:cubicBezTo>
                  <a:pt x="3660161" y="1769692"/>
                  <a:pt x="2241356" y="1671429"/>
                  <a:pt x="0" y="1688219"/>
                </a:cubicBezTo>
                <a:cubicBezTo>
                  <a:pt x="55117" y="1371983"/>
                  <a:pt x="102630" y="810423"/>
                  <a:pt x="0" y="0"/>
                </a:cubicBezTo>
                <a:close/>
              </a:path>
            </a:pathLst>
          </a:custGeom>
          <a:solidFill>
            <a:schemeClr val="bg1"/>
          </a:solidFill>
          <a:ln w="76200">
            <a:solidFill>
              <a:schemeClr val="accent2"/>
            </a:solidFill>
            <a:extLst>
              <a:ext uri="{C807C97D-BFC1-408E-A445-0C87EB9F89A2}">
                <ask:lineSketchStyleProps xmlns:ask="http://schemas.microsoft.com/office/drawing/2018/sketchyshapes" sd="2390362697">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This is the Box that will pop up. Click on the Arrow under the Setting Grouping and choose your Agency.</a:t>
            </a:r>
            <a:endParaRPr kumimoji="0" lang="en-US"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34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4" name="Picture 3">
            <a:extLst>
              <a:ext uri="{FF2B5EF4-FFF2-40B4-BE49-F238E27FC236}">
                <a16:creationId xmlns:a16="http://schemas.microsoft.com/office/drawing/2014/main" id="{EEEC4F4D-3A30-40A1-F8EB-C6B32A4502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92" y="246433"/>
            <a:ext cx="6943725" cy="5842076"/>
          </a:xfrm>
          <a:prstGeom prst="rect">
            <a:avLst/>
          </a:prstGeom>
          <a:noFill/>
          <a:ln w="28575">
            <a:solidFill>
              <a:schemeClr val="accent2"/>
            </a:solidFill>
          </a:ln>
        </p:spPr>
      </p:pic>
      <p:sp>
        <p:nvSpPr>
          <p:cNvPr id="6" name="TextBox 5">
            <a:extLst>
              <a:ext uri="{FF2B5EF4-FFF2-40B4-BE49-F238E27FC236}">
                <a16:creationId xmlns:a16="http://schemas.microsoft.com/office/drawing/2014/main" id="{B7EEF4F3-FF1A-9564-9429-6F85501AB5DC}"/>
              </a:ext>
            </a:extLst>
          </p:cNvPr>
          <p:cNvSpPr txBox="1"/>
          <p:nvPr/>
        </p:nvSpPr>
        <p:spPr>
          <a:xfrm>
            <a:off x="7269517" y="3623902"/>
            <a:ext cx="4540682" cy="2873735"/>
          </a:xfrm>
          <a:custGeom>
            <a:avLst/>
            <a:gdLst>
              <a:gd name="connsiteX0" fmla="*/ 0 w 4540682"/>
              <a:gd name="connsiteY0" fmla="*/ 0 h 2873735"/>
              <a:gd name="connsiteX1" fmla="*/ 4540682 w 4540682"/>
              <a:gd name="connsiteY1" fmla="*/ 0 h 2873735"/>
              <a:gd name="connsiteX2" fmla="*/ 4540682 w 4540682"/>
              <a:gd name="connsiteY2" fmla="*/ 2873735 h 2873735"/>
              <a:gd name="connsiteX3" fmla="*/ 0 w 4540682"/>
              <a:gd name="connsiteY3" fmla="*/ 2873735 h 2873735"/>
              <a:gd name="connsiteX4" fmla="*/ 0 w 4540682"/>
              <a:gd name="connsiteY4" fmla="*/ 0 h 2873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682" h="2873735" fill="none" extrusionOk="0">
                <a:moveTo>
                  <a:pt x="0" y="0"/>
                </a:moveTo>
                <a:cubicBezTo>
                  <a:pt x="1573202" y="-169601"/>
                  <a:pt x="4001251" y="149356"/>
                  <a:pt x="4540682" y="0"/>
                </a:cubicBezTo>
                <a:cubicBezTo>
                  <a:pt x="4540805" y="688682"/>
                  <a:pt x="4566514" y="2317212"/>
                  <a:pt x="4540682" y="2873735"/>
                </a:cubicBezTo>
                <a:cubicBezTo>
                  <a:pt x="2510359" y="2762626"/>
                  <a:pt x="1224865" y="2862693"/>
                  <a:pt x="0" y="2873735"/>
                </a:cubicBezTo>
                <a:cubicBezTo>
                  <a:pt x="-95878" y="2198339"/>
                  <a:pt x="-148734" y="1013765"/>
                  <a:pt x="0" y="0"/>
                </a:cubicBezTo>
                <a:close/>
              </a:path>
              <a:path w="4540682" h="2873735" stroke="0" extrusionOk="0">
                <a:moveTo>
                  <a:pt x="0" y="0"/>
                </a:moveTo>
                <a:cubicBezTo>
                  <a:pt x="2002217" y="59169"/>
                  <a:pt x="3053378" y="-85323"/>
                  <a:pt x="4540682" y="0"/>
                </a:cubicBezTo>
                <a:cubicBezTo>
                  <a:pt x="4602272" y="1403872"/>
                  <a:pt x="4426549" y="2084339"/>
                  <a:pt x="4540682" y="2873735"/>
                </a:cubicBezTo>
                <a:cubicBezTo>
                  <a:pt x="3250170" y="2955208"/>
                  <a:pt x="1617257" y="2856945"/>
                  <a:pt x="0" y="2873735"/>
                </a:cubicBezTo>
                <a:cubicBezTo>
                  <a:pt x="-49445" y="1890364"/>
                  <a:pt x="-126328" y="1014754"/>
                  <a:pt x="0" y="0"/>
                </a:cubicBezTo>
                <a:close/>
              </a:path>
            </a:pathLst>
          </a:custGeom>
          <a:solidFill>
            <a:schemeClr val="bg1"/>
          </a:solidFill>
          <a:ln w="76200">
            <a:solidFill>
              <a:schemeClr val="accent2"/>
            </a:solidFill>
            <a:extLst>
              <a:ext uri="{C807C97D-BFC1-408E-A445-0C87EB9F89A2}">
                <ask:lineSketchStyleProps xmlns:ask="http://schemas.microsoft.com/office/drawing/2018/sketchyshapes" sd="2390362697">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All the Measures that you can add a price to will populate. Click on the first one and you can add the Material Cost, Labor Cost, and any other Cost. Click on save and work your way through the list.</a:t>
            </a:r>
            <a:endParaRPr kumimoji="0" lang="en-US"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711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06059F10-6642-E912-39A6-BCCD89908BF2}"/>
              </a:ext>
            </a:extLst>
          </p:cNvPr>
          <p:cNvPicPr>
            <a:picLocks noChangeAspect="1"/>
          </p:cNvPicPr>
          <p:nvPr/>
        </p:nvPicPr>
        <p:blipFill rotWithShape="1">
          <a:blip r:embed="rId2">
            <a:extLst>
              <a:ext uri="{28A0092B-C50C-407E-A947-70E740481C1C}">
                <a14:useLocalDpi xmlns:a14="http://schemas.microsoft.com/office/drawing/2010/main" val="0"/>
              </a:ext>
            </a:extLst>
          </a:blip>
          <a:srcRect r="2407"/>
          <a:stretch/>
        </p:blipFill>
        <p:spPr bwMode="auto">
          <a:xfrm>
            <a:off x="363985" y="299275"/>
            <a:ext cx="6631619" cy="5673538"/>
          </a:xfrm>
          <a:prstGeom prst="rect">
            <a:avLst/>
          </a:prstGeom>
          <a:noFill/>
          <a:ln w="19050">
            <a:solidFill>
              <a:schemeClr val="accent2"/>
            </a:solidFill>
          </a:ln>
        </p:spPr>
      </p:pic>
      <p:sp>
        <p:nvSpPr>
          <p:cNvPr id="6" name="TextBox 5">
            <a:extLst>
              <a:ext uri="{FF2B5EF4-FFF2-40B4-BE49-F238E27FC236}">
                <a16:creationId xmlns:a16="http://schemas.microsoft.com/office/drawing/2014/main" id="{B7EEF4F3-FF1A-9564-9429-6F85501AB5DC}"/>
              </a:ext>
            </a:extLst>
          </p:cNvPr>
          <p:cNvSpPr txBox="1"/>
          <p:nvPr/>
        </p:nvSpPr>
        <p:spPr>
          <a:xfrm>
            <a:off x="6995604" y="4150841"/>
            <a:ext cx="4540682" cy="2346796"/>
          </a:xfrm>
          <a:custGeom>
            <a:avLst/>
            <a:gdLst>
              <a:gd name="connsiteX0" fmla="*/ 0 w 4540682"/>
              <a:gd name="connsiteY0" fmla="*/ 0 h 2346796"/>
              <a:gd name="connsiteX1" fmla="*/ 4540682 w 4540682"/>
              <a:gd name="connsiteY1" fmla="*/ 0 h 2346796"/>
              <a:gd name="connsiteX2" fmla="*/ 4540682 w 4540682"/>
              <a:gd name="connsiteY2" fmla="*/ 2346796 h 2346796"/>
              <a:gd name="connsiteX3" fmla="*/ 0 w 4540682"/>
              <a:gd name="connsiteY3" fmla="*/ 2346796 h 2346796"/>
              <a:gd name="connsiteX4" fmla="*/ 0 w 4540682"/>
              <a:gd name="connsiteY4" fmla="*/ 0 h 234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682" h="2346796" fill="none" extrusionOk="0">
                <a:moveTo>
                  <a:pt x="0" y="0"/>
                </a:moveTo>
                <a:cubicBezTo>
                  <a:pt x="1573202" y="-169601"/>
                  <a:pt x="4001251" y="149356"/>
                  <a:pt x="4540682" y="0"/>
                </a:cubicBezTo>
                <a:cubicBezTo>
                  <a:pt x="4540805" y="893334"/>
                  <a:pt x="4566514" y="1466618"/>
                  <a:pt x="4540682" y="2346796"/>
                </a:cubicBezTo>
                <a:cubicBezTo>
                  <a:pt x="2510359" y="2235687"/>
                  <a:pt x="1224865" y="2335754"/>
                  <a:pt x="0" y="2346796"/>
                </a:cubicBezTo>
                <a:cubicBezTo>
                  <a:pt x="-95878" y="1725539"/>
                  <a:pt x="-148734" y="587120"/>
                  <a:pt x="0" y="0"/>
                </a:cubicBezTo>
                <a:close/>
              </a:path>
              <a:path w="4540682" h="2346796" stroke="0" extrusionOk="0">
                <a:moveTo>
                  <a:pt x="0" y="0"/>
                </a:moveTo>
                <a:cubicBezTo>
                  <a:pt x="2002217" y="59169"/>
                  <a:pt x="3053378" y="-85323"/>
                  <a:pt x="4540682" y="0"/>
                </a:cubicBezTo>
                <a:cubicBezTo>
                  <a:pt x="4602272" y="809410"/>
                  <a:pt x="4426549" y="1659555"/>
                  <a:pt x="4540682" y="2346796"/>
                </a:cubicBezTo>
                <a:cubicBezTo>
                  <a:pt x="3250170" y="2428269"/>
                  <a:pt x="1617257" y="2330006"/>
                  <a:pt x="0" y="2346796"/>
                </a:cubicBezTo>
                <a:cubicBezTo>
                  <a:pt x="-49445" y="1351221"/>
                  <a:pt x="-126328" y="1022852"/>
                  <a:pt x="0" y="0"/>
                </a:cubicBezTo>
                <a:close/>
              </a:path>
            </a:pathLst>
          </a:custGeom>
          <a:solidFill>
            <a:schemeClr val="bg1"/>
          </a:solidFill>
          <a:ln w="76200">
            <a:solidFill>
              <a:schemeClr val="accent2"/>
            </a:solidFill>
            <a:extLst>
              <a:ext uri="{C807C97D-BFC1-408E-A445-0C87EB9F89A2}">
                <ask:lineSketchStyleProps xmlns:ask="http://schemas.microsoft.com/office/drawing/2018/sketchyshapes" sd="2390362697">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This is what it will look like after you add everything. You will have to repeat all these steps for MHEA.</a:t>
            </a:r>
            <a:endParaRPr kumimoji="0" lang="en-US"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234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219501" y="872066"/>
            <a:ext cx="8001000" cy="2971801"/>
          </a:xfrm>
        </p:spPr>
        <p:txBody>
          <a:bodyPr/>
          <a:lstStyle/>
          <a:p>
            <a:r>
              <a:rPr lang="en-US" dirty="0"/>
              <a:t>LITT Training: Add People</a:t>
            </a:r>
          </a:p>
        </p:txBody>
      </p:sp>
    </p:spTree>
    <p:extLst>
      <p:ext uri="{BB962C8B-B14F-4D97-AF65-F5344CB8AC3E}">
        <p14:creationId xmlns:p14="http://schemas.microsoft.com/office/powerpoint/2010/main" val="4051993942"/>
      </p:ext>
    </p:extLst>
  </p:cSld>
  <p:clrMapOvr>
    <a:masterClrMapping/>
  </p:clrMapOvr>
  <p:transition spd="slow">
    <p:wip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a:xfrm>
            <a:off x="10576265" y="5980760"/>
            <a:ext cx="1142245" cy="6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5B5D9526-DFAD-2A80-D012-35C9566F54B3}"/>
              </a:ext>
            </a:extLst>
          </p:cNvPr>
          <p:cNvSpPr txBox="1"/>
          <p:nvPr/>
        </p:nvSpPr>
        <p:spPr>
          <a:xfrm>
            <a:off x="4095647" y="488161"/>
            <a:ext cx="5421215" cy="215328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On the left-hand side of the main screen go to “My State Setup.”  Go to the next to last option “Security.”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Under “Security” select “LITT People.”  A new screen will open entitled LITT People.</a:t>
            </a:r>
          </a:p>
        </p:txBody>
      </p:sp>
      <p:pic>
        <p:nvPicPr>
          <p:cNvPr id="7" name="Picture 6">
            <a:extLst>
              <a:ext uri="{FF2B5EF4-FFF2-40B4-BE49-F238E27FC236}">
                <a16:creationId xmlns:a16="http://schemas.microsoft.com/office/drawing/2014/main" id="{640AFDC1-5BA9-D9A9-F35A-3BA89EE97F91}"/>
              </a:ext>
            </a:extLst>
          </p:cNvPr>
          <p:cNvPicPr>
            <a:picLocks noChangeAspect="1"/>
          </p:cNvPicPr>
          <p:nvPr/>
        </p:nvPicPr>
        <p:blipFill rotWithShape="1">
          <a:blip r:embed="rId2"/>
          <a:srcRect l="4915" r="7044"/>
          <a:stretch/>
        </p:blipFill>
        <p:spPr>
          <a:xfrm>
            <a:off x="603682" y="62147"/>
            <a:ext cx="2325950" cy="6755904"/>
          </a:xfrm>
          <a:prstGeom prst="rect">
            <a:avLst/>
          </a:prstGeom>
          <a:ln w="76200">
            <a:solidFill>
              <a:schemeClr val="accent1">
                <a:lumMod val="40000"/>
                <a:lumOff val="60000"/>
              </a:schemeClr>
            </a:solidFill>
          </a:ln>
        </p:spPr>
      </p:pic>
      <p:sp>
        <p:nvSpPr>
          <p:cNvPr id="8" name="Arrow: Left 7">
            <a:extLst>
              <a:ext uri="{FF2B5EF4-FFF2-40B4-BE49-F238E27FC236}">
                <a16:creationId xmlns:a16="http://schemas.microsoft.com/office/drawing/2014/main" id="{DBC0DF37-3A82-E58A-7A31-3CC873E2CD12}"/>
              </a:ext>
            </a:extLst>
          </p:cNvPr>
          <p:cNvSpPr/>
          <p:nvPr/>
        </p:nvSpPr>
        <p:spPr>
          <a:xfrm>
            <a:off x="2865562" y="2156938"/>
            <a:ext cx="977900" cy="484505"/>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Arrow: Left 8">
            <a:extLst>
              <a:ext uri="{FF2B5EF4-FFF2-40B4-BE49-F238E27FC236}">
                <a16:creationId xmlns:a16="http://schemas.microsoft.com/office/drawing/2014/main" id="{55DBAB97-D16D-58B5-D4B5-38C6046B1E85}"/>
              </a:ext>
            </a:extLst>
          </p:cNvPr>
          <p:cNvSpPr/>
          <p:nvPr/>
        </p:nvSpPr>
        <p:spPr>
          <a:xfrm>
            <a:off x="2801491" y="6073471"/>
            <a:ext cx="977900" cy="484505"/>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0778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242852">
                    <a:lumMod val="50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3200" b="0" i="0" u="none" strike="noStrike" kern="1200" cap="none" spc="0" normalizeH="0" baseline="0" noProof="0" dirty="0">
              <a:ln>
                <a:noFill/>
              </a:ln>
              <a:solidFill>
                <a:srgbClr val="242852">
                  <a:lumMod val="50000"/>
                </a:srgbClr>
              </a:solidFill>
              <a:effectLst/>
              <a:uLnTx/>
              <a:uFillTx/>
              <a:latin typeface="Calibri"/>
              <a:ea typeface="+mn-ea"/>
              <a:cs typeface="+mn-cs"/>
            </a:endParaRPr>
          </a:p>
        </p:txBody>
      </p:sp>
      <p:sp>
        <p:nvSpPr>
          <p:cNvPr id="6" name="Text Placeholder 5">
            <a:extLst>
              <a:ext uri="{FF2B5EF4-FFF2-40B4-BE49-F238E27FC236}">
                <a16:creationId xmlns:a16="http://schemas.microsoft.com/office/drawing/2014/main" id="{3DE395E6-90BB-54E5-BB00-CB28F038AEE3}"/>
              </a:ext>
            </a:extLst>
          </p:cNvPr>
          <p:cNvSpPr>
            <a:spLocks noGrp="1"/>
          </p:cNvSpPr>
          <p:nvPr>
            <p:ph type="body" idx="1"/>
          </p:nvPr>
        </p:nvSpPr>
        <p:spPr>
          <a:xfrm>
            <a:off x="440682" y="1428750"/>
            <a:ext cx="3188344" cy="4219576"/>
          </a:xfrm>
        </p:spPr>
        <p:txBody>
          <a:bodyPr>
            <a:normAutofit/>
          </a:bodyPr>
          <a:lstStyle/>
          <a:p>
            <a:r>
              <a:rPr lang="en-US" sz="2000" dirty="0">
                <a:solidFill>
                  <a:schemeClr val="bg1"/>
                </a:solidFill>
              </a:rPr>
              <a:t>Hit “New” and complete all the information identifying the person to be added.  As in the other screens, the bare minimum information is notated by the presence of an asterisk.</a:t>
            </a:r>
          </a:p>
        </p:txBody>
      </p:sp>
      <p:pic>
        <p:nvPicPr>
          <p:cNvPr id="11" name="Picture 10">
            <a:extLst>
              <a:ext uri="{FF2B5EF4-FFF2-40B4-BE49-F238E27FC236}">
                <a16:creationId xmlns:a16="http://schemas.microsoft.com/office/drawing/2014/main" id="{45F47BBD-91C1-F1BF-695B-BEF565DE0537}"/>
              </a:ext>
            </a:extLst>
          </p:cNvPr>
          <p:cNvPicPr>
            <a:picLocks noChangeAspect="1"/>
          </p:cNvPicPr>
          <p:nvPr/>
        </p:nvPicPr>
        <p:blipFill>
          <a:blip r:embed="rId2"/>
          <a:stretch>
            <a:fillRect/>
          </a:stretch>
        </p:blipFill>
        <p:spPr>
          <a:xfrm>
            <a:off x="3899675" y="854476"/>
            <a:ext cx="7784968" cy="5761531"/>
          </a:xfrm>
          <a:prstGeom prst="rect">
            <a:avLst/>
          </a:prstGeom>
          <a:ln w="76200">
            <a:solidFill>
              <a:schemeClr val="accent1">
                <a:lumMod val="40000"/>
                <a:lumOff val="60000"/>
              </a:schemeClr>
            </a:solidFill>
          </a:ln>
        </p:spPr>
      </p:pic>
      <p:sp>
        <p:nvSpPr>
          <p:cNvPr id="12" name="Arrow: Left 11">
            <a:extLst>
              <a:ext uri="{FF2B5EF4-FFF2-40B4-BE49-F238E27FC236}">
                <a16:creationId xmlns:a16="http://schemas.microsoft.com/office/drawing/2014/main" id="{8D688428-1813-2F12-081D-DB822B0D8FEB}"/>
              </a:ext>
            </a:extLst>
          </p:cNvPr>
          <p:cNvSpPr/>
          <p:nvPr/>
        </p:nvSpPr>
        <p:spPr>
          <a:xfrm rot="16200000">
            <a:off x="3728162" y="488691"/>
            <a:ext cx="977900" cy="484505"/>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314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a:xfrm>
            <a:off x="11034943" y="5941464"/>
            <a:ext cx="588146" cy="55460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1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32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7718888" y="3592045"/>
            <a:ext cx="3533312" cy="2723030"/>
          </a:xfrm>
        </p:spPr>
        <p:txBody>
          <a:bodyPr/>
          <a:lstStyle/>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Select the Position that the person being added will have.  </a:t>
            </a:r>
          </a:p>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After hitting Save, three boxes will appear in the bottom left-hand corner: Security Definitions, User Password Reset, and Deactivate User Login.</a:t>
            </a:r>
          </a:p>
          <a:p>
            <a:endParaRPr lang="en-US" sz="1800" dirty="0"/>
          </a:p>
        </p:txBody>
      </p:sp>
      <p:pic>
        <p:nvPicPr>
          <p:cNvPr id="5" name="Picture 4">
            <a:extLst>
              <a:ext uri="{FF2B5EF4-FFF2-40B4-BE49-F238E27FC236}">
                <a16:creationId xmlns:a16="http://schemas.microsoft.com/office/drawing/2014/main" id="{BB080C61-D777-352B-C425-F384DDF2E0D8}"/>
              </a:ext>
            </a:extLst>
          </p:cNvPr>
          <p:cNvPicPr>
            <a:picLocks noChangeAspect="1"/>
          </p:cNvPicPr>
          <p:nvPr/>
        </p:nvPicPr>
        <p:blipFill>
          <a:blip r:embed="rId2"/>
          <a:stretch>
            <a:fillRect/>
          </a:stretch>
        </p:blipFill>
        <p:spPr>
          <a:xfrm>
            <a:off x="435930" y="371475"/>
            <a:ext cx="6790922" cy="6026943"/>
          </a:xfrm>
          <a:prstGeom prst="rect">
            <a:avLst/>
          </a:prstGeom>
          <a:ln w="76200">
            <a:solidFill>
              <a:schemeClr val="accent1">
                <a:lumMod val="40000"/>
                <a:lumOff val="60000"/>
              </a:schemeClr>
            </a:solidFill>
          </a:ln>
        </p:spPr>
      </p:pic>
      <p:sp>
        <p:nvSpPr>
          <p:cNvPr id="6" name="Rectangle: Rounded Corners 5">
            <a:extLst>
              <a:ext uri="{FF2B5EF4-FFF2-40B4-BE49-F238E27FC236}">
                <a16:creationId xmlns:a16="http://schemas.microsoft.com/office/drawing/2014/main" id="{B1949F95-459E-8AAF-3C60-E324CBCCC0AC}"/>
              </a:ext>
            </a:extLst>
          </p:cNvPr>
          <p:cNvSpPr/>
          <p:nvPr/>
        </p:nvSpPr>
        <p:spPr>
          <a:xfrm>
            <a:off x="2760955" y="4261282"/>
            <a:ext cx="2219418" cy="1929505"/>
          </a:xfrm>
          <a:prstGeom prst="roundRect">
            <a:avLst>
              <a:gd name="adj" fmla="val 9319"/>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5915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9DAA6587-931C-C298-06DD-83F2F63B348E}"/>
              </a:ext>
            </a:extLst>
          </p:cNvPr>
          <p:cNvPicPr>
            <a:picLocks noChangeAspect="1"/>
          </p:cNvPicPr>
          <p:nvPr/>
        </p:nvPicPr>
        <p:blipFill>
          <a:blip r:embed="rId2"/>
          <a:stretch>
            <a:fillRect/>
          </a:stretch>
        </p:blipFill>
        <p:spPr>
          <a:xfrm>
            <a:off x="393037" y="446842"/>
            <a:ext cx="6582628" cy="5964315"/>
          </a:xfrm>
          <a:prstGeom prst="rect">
            <a:avLst/>
          </a:prstGeom>
          <a:ln w="57150">
            <a:solidFill>
              <a:schemeClr val="bg2">
                <a:lumMod val="40000"/>
                <a:lumOff val="60000"/>
              </a:schemeClr>
            </a:solidFill>
          </a:ln>
        </p:spPr>
      </p:pic>
      <p:sp>
        <p:nvSpPr>
          <p:cNvPr id="19" name="Arrow: Left 18">
            <a:extLst>
              <a:ext uri="{FF2B5EF4-FFF2-40B4-BE49-F238E27FC236}">
                <a16:creationId xmlns:a16="http://schemas.microsoft.com/office/drawing/2014/main" id="{E21F0DB1-1FF9-75D3-7E2D-761F424EA32D}"/>
              </a:ext>
            </a:extLst>
          </p:cNvPr>
          <p:cNvSpPr/>
          <p:nvPr/>
        </p:nvSpPr>
        <p:spPr>
          <a:xfrm rot="6944320">
            <a:off x="455512" y="5753190"/>
            <a:ext cx="977900" cy="609898"/>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0392677-40EC-5865-46FF-A43286D06D42}"/>
              </a:ext>
            </a:extLst>
          </p:cNvPr>
          <p:cNvSpPr txBox="1"/>
          <p:nvPr/>
        </p:nvSpPr>
        <p:spPr>
          <a:xfrm>
            <a:off x="7696940" y="1828800"/>
            <a:ext cx="27432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Select Security Definitions.</a:t>
            </a:r>
          </a:p>
        </p:txBody>
      </p:sp>
    </p:spTree>
    <p:extLst>
      <p:ext uri="{BB962C8B-B14F-4D97-AF65-F5344CB8AC3E}">
        <p14:creationId xmlns:p14="http://schemas.microsoft.com/office/powerpoint/2010/main" val="199084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40896BB-ADEC-CBCB-AC6D-610EF5F192FF}"/>
              </a:ext>
            </a:extLst>
          </p:cNvPr>
          <p:cNvSpPr/>
          <p:nvPr/>
        </p:nvSpPr>
        <p:spPr>
          <a:xfrm>
            <a:off x="3385223" y="88554"/>
            <a:ext cx="4429957" cy="772357"/>
          </a:xfrm>
          <a:prstGeom prst="roundRect">
            <a:avLst/>
          </a:prstGeom>
          <a:solidFill>
            <a:schemeClr val="bg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0392677-40EC-5865-46FF-A43286D06D42}"/>
              </a:ext>
            </a:extLst>
          </p:cNvPr>
          <p:cNvSpPr txBox="1"/>
          <p:nvPr/>
        </p:nvSpPr>
        <p:spPr>
          <a:xfrm>
            <a:off x="8087557" y="1633491"/>
            <a:ext cx="3777851" cy="4137095"/>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Under Security Definitions select New.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You can then select the Applied Security Group to update the new users’ privileges by preset groups, or you can select Security Overrides to add or subtract individual rights. You can also use a combination of both, allowing you to customize the access for each individual user.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You must hit save after each selection is updated.  When you hit save the option you have selected will populate on the right-hand side of the screen.   </a:t>
            </a:r>
          </a:p>
        </p:txBody>
      </p:sp>
      <p:pic>
        <p:nvPicPr>
          <p:cNvPr id="3" name="Picture 2">
            <a:extLst>
              <a:ext uri="{FF2B5EF4-FFF2-40B4-BE49-F238E27FC236}">
                <a16:creationId xmlns:a16="http://schemas.microsoft.com/office/drawing/2014/main" id="{393D50A6-F7C0-08D9-71E7-9AA48A2BF7EB}"/>
              </a:ext>
            </a:extLst>
          </p:cNvPr>
          <p:cNvPicPr>
            <a:picLocks noChangeAspect="1"/>
          </p:cNvPicPr>
          <p:nvPr/>
        </p:nvPicPr>
        <p:blipFill>
          <a:blip r:embed="rId2"/>
          <a:stretch>
            <a:fillRect/>
          </a:stretch>
        </p:blipFill>
        <p:spPr>
          <a:xfrm>
            <a:off x="225643" y="680687"/>
            <a:ext cx="7757602" cy="5496626"/>
          </a:xfrm>
          <a:prstGeom prst="rect">
            <a:avLst/>
          </a:prstGeom>
          <a:ln w="76200">
            <a:solidFill>
              <a:schemeClr val="bg2">
                <a:lumMod val="40000"/>
                <a:lumOff val="60000"/>
              </a:schemeClr>
            </a:solidFill>
          </a:ln>
        </p:spPr>
      </p:pic>
      <p:sp>
        <p:nvSpPr>
          <p:cNvPr id="19" name="Arrow: Left 18">
            <a:extLst>
              <a:ext uri="{FF2B5EF4-FFF2-40B4-BE49-F238E27FC236}">
                <a16:creationId xmlns:a16="http://schemas.microsoft.com/office/drawing/2014/main" id="{E21F0DB1-1FF9-75D3-7E2D-761F424EA32D}"/>
              </a:ext>
            </a:extLst>
          </p:cNvPr>
          <p:cNvSpPr/>
          <p:nvPr/>
        </p:nvSpPr>
        <p:spPr>
          <a:xfrm rot="15496459">
            <a:off x="2934846" y="513204"/>
            <a:ext cx="1317919" cy="365582"/>
          </a:xfrm>
          <a:prstGeom prst="leftArrow">
            <a:avLst>
              <a:gd name="adj1" fmla="val 50000"/>
              <a:gd name="adj2" fmla="val 125048"/>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Arrow: Left 3">
            <a:extLst>
              <a:ext uri="{FF2B5EF4-FFF2-40B4-BE49-F238E27FC236}">
                <a16:creationId xmlns:a16="http://schemas.microsoft.com/office/drawing/2014/main" id="{8135878C-4B90-5DD4-F4E9-39FE8D344562}"/>
              </a:ext>
            </a:extLst>
          </p:cNvPr>
          <p:cNvSpPr/>
          <p:nvPr/>
        </p:nvSpPr>
        <p:spPr>
          <a:xfrm rot="17220211">
            <a:off x="4387929" y="5088419"/>
            <a:ext cx="1018375" cy="523183"/>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38114275-3BA9-F153-D5DC-C40F370E576E}"/>
              </a:ext>
            </a:extLst>
          </p:cNvPr>
          <p:cNvSpPr txBox="1"/>
          <p:nvPr/>
        </p:nvSpPr>
        <p:spPr>
          <a:xfrm>
            <a:off x="3547788" y="85553"/>
            <a:ext cx="41048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Calibri"/>
                <a:ea typeface="+mn-ea"/>
                <a:cs typeface="+mn-cs"/>
              </a:rPr>
              <a:t>Applied Security Groups</a:t>
            </a:r>
          </a:p>
        </p:txBody>
      </p:sp>
    </p:spTree>
    <p:extLst>
      <p:ext uri="{BB962C8B-B14F-4D97-AF65-F5344CB8AC3E}">
        <p14:creationId xmlns:p14="http://schemas.microsoft.com/office/powerpoint/2010/main" val="127818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B455261-2B8F-7F72-BEE6-0098991CA996}"/>
              </a:ext>
            </a:extLst>
          </p:cNvPr>
          <p:cNvSpPr/>
          <p:nvPr/>
        </p:nvSpPr>
        <p:spPr>
          <a:xfrm>
            <a:off x="7511978" y="123474"/>
            <a:ext cx="4443830" cy="222289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4AAA-2879-A9A8-5FAF-C541DB11EE5A}"/>
              </a:ext>
            </a:extLst>
          </p:cNvPr>
          <p:cNvSpPr>
            <a:spLocks noGrp="1"/>
          </p:cNvSpPr>
          <p:nvPr>
            <p:ph type="title"/>
          </p:nvPr>
        </p:nvSpPr>
        <p:spPr>
          <a:xfrm>
            <a:off x="444500" y="561450"/>
            <a:ext cx="11214100" cy="535531"/>
          </a:xfrm>
        </p:spPr>
        <p:txBody>
          <a:bodyPr/>
          <a:lstStyle/>
          <a:p>
            <a:r>
              <a:rPr lang="en-US" dirty="0"/>
              <a:t>Enrolling in a Program</a:t>
            </a:r>
          </a:p>
        </p:txBody>
      </p:sp>
      <p:sp>
        <p:nvSpPr>
          <p:cNvPr id="3" name="Text Placeholder 2">
            <a:extLst>
              <a:ext uri="{FF2B5EF4-FFF2-40B4-BE49-F238E27FC236}">
                <a16:creationId xmlns:a16="http://schemas.microsoft.com/office/drawing/2014/main" id="{8B7D0ADB-6FC0-0ED8-D3A6-B2B34F80795D}"/>
              </a:ext>
            </a:extLst>
          </p:cNvPr>
          <p:cNvSpPr>
            <a:spLocks noGrp="1"/>
          </p:cNvSpPr>
          <p:nvPr>
            <p:ph type="body" sz="quarter" idx="18"/>
          </p:nvPr>
        </p:nvSpPr>
        <p:spPr>
          <a:xfrm>
            <a:off x="7617041" y="1325799"/>
            <a:ext cx="4208014" cy="1446472"/>
          </a:xfrm>
        </p:spPr>
        <p:txBody>
          <a:bodyPr/>
          <a:lstStyle/>
          <a:p>
            <a:pPr marL="285750" indent="-285750">
              <a:buFont typeface="Wingdings" panose="05000000000000000000" pitchFamily="2" charset="2"/>
              <a:buChar char="Ø"/>
            </a:pPr>
            <a:r>
              <a:rPr lang="en-US" sz="1800" dirty="0">
                <a:solidFill>
                  <a:schemeClr val="bg2">
                    <a:lumMod val="25000"/>
                  </a:schemeClr>
                </a:solidFill>
              </a:rPr>
              <a:t>On the Overview Screen, click on Manage Programs. A screen will pop up titled “Program Overview.” </a:t>
            </a:r>
          </a:p>
        </p:txBody>
      </p:sp>
      <p:sp>
        <p:nvSpPr>
          <p:cNvPr id="4" name="Slide Number Placeholder 3">
            <a:extLst>
              <a:ext uri="{FF2B5EF4-FFF2-40B4-BE49-F238E27FC236}">
                <a16:creationId xmlns:a16="http://schemas.microsoft.com/office/drawing/2014/main" id="{D20F966E-D934-3952-A152-6A261587C96C}"/>
              </a:ext>
            </a:extLst>
          </p:cNvPr>
          <p:cNvSpPr>
            <a:spLocks noGrp="1"/>
          </p:cNvSpPr>
          <p:nvPr>
            <p:ph type="sldNum" sz="quarter" idx="12"/>
          </p:nvPr>
        </p:nvSpPr>
        <p:spPr/>
        <p:txBody>
          <a:bodyPr/>
          <a:lstStyle/>
          <a:p>
            <a:fld id="{C263D6C4-4840-40CC-AC84-17E24B3B7BDE}" type="slidenum">
              <a:rPr lang="en-US" noProof="0" smtClean="0"/>
              <a:pPr/>
              <a:t>26</a:t>
            </a:fld>
            <a:endParaRPr lang="en-US" noProof="0" dirty="0"/>
          </a:p>
        </p:txBody>
      </p:sp>
      <p:pic>
        <p:nvPicPr>
          <p:cNvPr id="6" name="Picture 5">
            <a:extLst>
              <a:ext uri="{FF2B5EF4-FFF2-40B4-BE49-F238E27FC236}">
                <a16:creationId xmlns:a16="http://schemas.microsoft.com/office/drawing/2014/main" id="{572C9D96-065D-8E5D-B332-06A940E9DC18}"/>
              </a:ext>
            </a:extLst>
          </p:cNvPr>
          <p:cNvPicPr>
            <a:picLocks noChangeAspect="1"/>
          </p:cNvPicPr>
          <p:nvPr/>
        </p:nvPicPr>
        <p:blipFill>
          <a:blip r:embed="rId2"/>
          <a:stretch>
            <a:fillRect/>
          </a:stretch>
        </p:blipFill>
        <p:spPr>
          <a:xfrm>
            <a:off x="185200" y="1216242"/>
            <a:ext cx="7162726" cy="4805604"/>
          </a:xfrm>
          <a:prstGeom prst="rect">
            <a:avLst/>
          </a:prstGeom>
        </p:spPr>
      </p:pic>
      <p:sp>
        <p:nvSpPr>
          <p:cNvPr id="7" name="Rectangle: Rounded Corners 6">
            <a:extLst>
              <a:ext uri="{FF2B5EF4-FFF2-40B4-BE49-F238E27FC236}">
                <a16:creationId xmlns:a16="http://schemas.microsoft.com/office/drawing/2014/main" id="{0F65C1C0-C6FA-B5EF-7D63-D8933A11D911}"/>
              </a:ext>
            </a:extLst>
          </p:cNvPr>
          <p:cNvSpPr/>
          <p:nvPr/>
        </p:nvSpPr>
        <p:spPr>
          <a:xfrm>
            <a:off x="390616" y="3730503"/>
            <a:ext cx="2343536" cy="337352"/>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rsor outline">
            <a:extLst>
              <a:ext uri="{FF2B5EF4-FFF2-40B4-BE49-F238E27FC236}">
                <a16:creationId xmlns:a16="http://schemas.microsoft.com/office/drawing/2014/main" id="{54612D1C-A9EB-5657-E891-418231EC2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7445" y="3741148"/>
            <a:ext cx="653414" cy="653414"/>
          </a:xfrm>
          <a:prstGeom prst="rect">
            <a:avLst/>
          </a:prstGeom>
          <a:effectLst>
            <a:glow rad="101600">
              <a:schemeClr val="bg1"/>
            </a:glow>
          </a:effectLst>
        </p:spPr>
      </p:pic>
      <p:sp>
        <p:nvSpPr>
          <p:cNvPr id="9" name="Rectangle 8">
            <a:extLst>
              <a:ext uri="{FF2B5EF4-FFF2-40B4-BE49-F238E27FC236}">
                <a16:creationId xmlns:a16="http://schemas.microsoft.com/office/drawing/2014/main" id="{9EDE573B-FC48-1DDC-BFE0-73B1A1653F2E}"/>
              </a:ext>
            </a:extLst>
          </p:cNvPr>
          <p:cNvSpPr/>
          <p:nvPr/>
        </p:nvSpPr>
        <p:spPr>
          <a:xfrm>
            <a:off x="390616" y="4287914"/>
            <a:ext cx="5033640" cy="73380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1270BB6-A451-8541-957D-0D1A8CE8F9C5}"/>
              </a:ext>
            </a:extLst>
          </p:cNvPr>
          <p:cNvPicPr>
            <a:picLocks noChangeAspect="1"/>
          </p:cNvPicPr>
          <p:nvPr/>
        </p:nvPicPr>
        <p:blipFill>
          <a:blip r:embed="rId5"/>
          <a:stretch>
            <a:fillRect/>
          </a:stretch>
        </p:blipFill>
        <p:spPr>
          <a:xfrm>
            <a:off x="7518290" y="2494363"/>
            <a:ext cx="4437518" cy="4185837"/>
          </a:xfrm>
          <a:prstGeom prst="rect">
            <a:avLst/>
          </a:prstGeom>
        </p:spPr>
      </p:pic>
      <p:sp>
        <p:nvSpPr>
          <p:cNvPr id="12" name="Arrow: Left 11">
            <a:extLst>
              <a:ext uri="{FF2B5EF4-FFF2-40B4-BE49-F238E27FC236}">
                <a16:creationId xmlns:a16="http://schemas.microsoft.com/office/drawing/2014/main" id="{75E4F4E0-13A8-B927-DC90-BA6966F01063}"/>
              </a:ext>
            </a:extLst>
          </p:cNvPr>
          <p:cNvSpPr/>
          <p:nvPr/>
        </p:nvSpPr>
        <p:spPr>
          <a:xfrm rot="11516123">
            <a:off x="7085992" y="4452216"/>
            <a:ext cx="851975" cy="718983"/>
          </a:xfrm>
          <a:prstGeom prst="leftArrow">
            <a:avLst/>
          </a:prstGeom>
          <a:ln w="57150">
            <a:solidFill>
              <a:schemeClr val="bg1"/>
            </a:solid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D0DAD7E6-A982-8C9C-7D8D-06C3BA5413C3}"/>
              </a:ext>
            </a:extLst>
          </p:cNvPr>
          <p:cNvSpPr txBox="1">
            <a:spLocks/>
          </p:cNvSpPr>
          <p:nvPr/>
        </p:nvSpPr>
        <p:spPr>
          <a:xfrm>
            <a:off x="7759972" y="334169"/>
            <a:ext cx="4130459" cy="146304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2">
                    <a:lumMod val="25000"/>
                  </a:schemeClr>
                </a:solidFill>
              </a:rPr>
              <a:t>Note that a client cannot be audited without being enrolled in Weatherization.</a:t>
            </a:r>
          </a:p>
        </p:txBody>
      </p:sp>
    </p:spTree>
    <p:extLst>
      <p:ext uri="{BB962C8B-B14F-4D97-AF65-F5344CB8AC3E}">
        <p14:creationId xmlns:p14="http://schemas.microsoft.com/office/powerpoint/2010/main" val="400331629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CDC436-E861-3670-9536-9468AD57CDA7}"/>
              </a:ext>
            </a:extLst>
          </p:cNvPr>
          <p:cNvSpPr>
            <a:spLocks/>
          </p:cNvSpPr>
          <p:nvPr/>
        </p:nvSpPr>
        <p:spPr>
          <a:xfrm>
            <a:off x="1343359" y="194397"/>
            <a:ext cx="4429957" cy="772357"/>
          </a:xfrm>
          <a:prstGeom prst="roundRect">
            <a:avLst/>
          </a:prstGeom>
          <a:solidFill>
            <a:schemeClr val="bg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AA35B22-7A0F-13C5-B030-14141CD9A101}"/>
              </a:ext>
            </a:extLst>
          </p:cNvPr>
          <p:cNvPicPr>
            <a:picLocks noChangeAspect="1"/>
          </p:cNvPicPr>
          <p:nvPr/>
        </p:nvPicPr>
        <p:blipFill>
          <a:blip r:embed="rId2"/>
          <a:stretch>
            <a:fillRect/>
          </a:stretch>
        </p:blipFill>
        <p:spPr>
          <a:xfrm>
            <a:off x="317714" y="877688"/>
            <a:ext cx="7760965" cy="5706248"/>
          </a:xfrm>
          <a:prstGeom prst="rect">
            <a:avLst/>
          </a:prstGeom>
          <a:ln w="76200">
            <a:solidFill>
              <a:schemeClr val="tx2"/>
            </a:solidFill>
          </a:ln>
        </p:spPr>
      </p:pic>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0392677-40EC-5865-46FF-A43286D06D42}"/>
              </a:ext>
            </a:extLst>
          </p:cNvPr>
          <p:cNvSpPr txBox="1"/>
          <p:nvPr/>
        </p:nvSpPr>
        <p:spPr>
          <a:xfrm>
            <a:off x="8256233" y="1633491"/>
            <a:ext cx="3777851" cy="3840731"/>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Select the Applied Security Group to update the new users’ privileges by preset groups, or you can select Security Overrides to add or subtract individual rights. You can also use a combination of both, allowing you to customize the access for each individual user.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You must hit save after each selection is updated.  When you hit save the option you have selected will populate on the right-hand side of the screen.   </a:t>
            </a:r>
          </a:p>
        </p:txBody>
      </p:sp>
      <p:sp>
        <p:nvSpPr>
          <p:cNvPr id="4" name="Arrow: Left 3">
            <a:extLst>
              <a:ext uri="{FF2B5EF4-FFF2-40B4-BE49-F238E27FC236}">
                <a16:creationId xmlns:a16="http://schemas.microsoft.com/office/drawing/2014/main" id="{8135878C-4B90-5DD4-F4E9-39FE8D344562}"/>
              </a:ext>
            </a:extLst>
          </p:cNvPr>
          <p:cNvSpPr/>
          <p:nvPr/>
        </p:nvSpPr>
        <p:spPr>
          <a:xfrm rot="17220211">
            <a:off x="4153714" y="5452405"/>
            <a:ext cx="1018375" cy="523183"/>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E055A0BE-72BC-0F07-DC34-B2714E922261}"/>
              </a:ext>
            </a:extLst>
          </p:cNvPr>
          <p:cNvSpPr txBox="1"/>
          <p:nvPr/>
        </p:nvSpPr>
        <p:spPr>
          <a:xfrm>
            <a:off x="1933731" y="305210"/>
            <a:ext cx="324921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Calibri"/>
                <a:ea typeface="+mn-ea"/>
                <a:cs typeface="+mn-cs"/>
              </a:rPr>
              <a:t>Security Overrides</a:t>
            </a:r>
          </a:p>
        </p:txBody>
      </p:sp>
      <p:sp>
        <p:nvSpPr>
          <p:cNvPr id="7" name="Arrow: Left 6">
            <a:extLst>
              <a:ext uri="{FF2B5EF4-FFF2-40B4-BE49-F238E27FC236}">
                <a16:creationId xmlns:a16="http://schemas.microsoft.com/office/drawing/2014/main" id="{C68E841F-066D-008A-473B-494A41AFBB5D}"/>
              </a:ext>
            </a:extLst>
          </p:cNvPr>
          <p:cNvSpPr/>
          <p:nvPr/>
        </p:nvSpPr>
        <p:spPr>
          <a:xfrm rot="17839372">
            <a:off x="5352906" y="776184"/>
            <a:ext cx="1018375" cy="523183"/>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17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CDC436-E861-3670-9536-9468AD57CDA7}"/>
              </a:ext>
            </a:extLst>
          </p:cNvPr>
          <p:cNvSpPr>
            <a:spLocks/>
          </p:cNvSpPr>
          <p:nvPr/>
        </p:nvSpPr>
        <p:spPr>
          <a:xfrm>
            <a:off x="1343359" y="194397"/>
            <a:ext cx="4429957" cy="772357"/>
          </a:xfrm>
          <a:prstGeom prst="roundRect">
            <a:avLst/>
          </a:prstGeom>
          <a:solidFill>
            <a:schemeClr val="bg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385749E-EDAB-A771-A03C-88D6264B9D0B}"/>
              </a:ext>
            </a:extLst>
          </p:cNvPr>
          <p:cNvPicPr>
            <a:picLocks noChangeAspect="1"/>
          </p:cNvPicPr>
          <p:nvPr/>
        </p:nvPicPr>
        <p:blipFill>
          <a:blip r:embed="rId2"/>
          <a:stretch>
            <a:fillRect/>
          </a:stretch>
        </p:blipFill>
        <p:spPr>
          <a:xfrm>
            <a:off x="264448" y="966754"/>
            <a:ext cx="7867857" cy="5598283"/>
          </a:xfrm>
          <a:prstGeom prst="rect">
            <a:avLst/>
          </a:prstGeom>
          <a:ln w="76200">
            <a:solidFill>
              <a:schemeClr val="tx2"/>
            </a:solidFill>
          </a:ln>
        </p:spPr>
      </p:pic>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0392677-40EC-5865-46FF-A43286D06D42}"/>
              </a:ext>
            </a:extLst>
          </p:cNvPr>
          <p:cNvSpPr txBox="1"/>
          <p:nvPr/>
        </p:nvSpPr>
        <p:spPr>
          <a:xfrm>
            <a:off x="8256233" y="1633491"/>
            <a:ext cx="3777851" cy="3840731"/>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Select the Applied Security Group to update the new users’ privileges by preset groups, or you can select Security Overrides to add or subtract individual rights. You can also use a combination of both, allowing you to customize the access for each individual user.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You must hit save after each selection is updated.  When you hit save the option you have selected will populate on the right-hand side of the screen.   </a:t>
            </a:r>
          </a:p>
        </p:txBody>
      </p:sp>
      <p:sp>
        <p:nvSpPr>
          <p:cNvPr id="4" name="Arrow: Left 3">
            <a:extLst>
              <a:ext uri="{FF2B5EF4-FFF2-40B4-BE49-F238E27FC236}">
                <a16:creationId xmlns:a16="http://schemas.microsoft.com/office/drawing/2014/main" id="{8135878C-4B90-5DD4-F4E9-39FE8D344562}"/>
              </a:ext>
            </a:extLst>
          </p:cNvPr>
          <p:cNvSpPr/>
          <p:nvPr/>
        </p:nvSpPr>
        <p:spPr>
          <a:xfrm rot="13726781">
            <a:off x="6427870" y="4761505"/>
            <a:ext cx="1018375" cy="523183"/>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E055A0BE-72BC-0F07-DC34-B2714E922261}"/>
              </a:ext>
            </a:extLst>
          </p:cNvPr>
          <p:cNvSpPr txBox="1"/>
          <p:nvPr/>
        </p:nvSpPr>
        <p:spPr>
          <a:xfrm>
            <a:off x="1933731" y="305210"/>
            <a:ext cx="324921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Calibri"/>
                <a:ea typeface="+mn-ea"/>
                <a:cs typeface="+mn-cs"/>
              </a:rPr>
              <a:t>Security Overrides</a:t>
            </a:r>
          </a:p>
        </p:txBody>
      </p:sp>
      <p:sp>
        <p:nvSpPr>
          <p:cNvPr id="7" name="Arrow: Left 6">
            <a:extLst>
              <a:ext uri="{FF2B5EF4-FFF2-40B4-BE49-F238E27FC236}">
                <a16:creationId xmlns:a16="http://schemas.microsoft.com/office/drawing/2014/main" id="{C68E841F-066D-008A-473B-494A41AFBB5D}"/>
              </a:ext>
            </a:extLst>
          </p:cNvPr>
          <p:cNvSpPr/>
          <p:nvPr/>
        </p:nvSpPr>
        <p:spPr>
          <a:xfrm rot="17839372">
            <a:off x="5264128" y="901784"/>
            <a:ext cx="1018375" cy="523183"/>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805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989CF-740C-81B7-14A0-1570BA9C5270}"/>
              </a:ext>
            </a:extLst>
          </p:cNvPr>
          <p:cNvPicPr>
            <a:picLocks noChangeAspect="1"/>
          </p:cNvPicPr>
          <p:nvPr/>
        </p:nvPicPr>
        <p:blipFill>
          <a:blip r:embed="rId2"/>
          <a:stretch>
            <a:fillRect/>
          </a:stretch>
        </p:blipFill>
        <p:spPr>
          <a:xfrm>
            <a:off x="320208" y="395707"/>
            <a:ext cx="6882818" cy="6066586"/>
          </a:xfrm>
          <a:prstGeom prst="rect">
            <a:avLst/>
          </a:prstGeom>
          <a:ln w="76200">
            <a:solidFill>
              <a:schemeClr val="tx2"/>
            </a:solidFill>
          </a:ln>
        </p:spPr>
      </p:pic>
      <p:sp>
        <p:nvSpPr>
          <p:cNvPr id="8" name="Rectangle: Rounded Corners 7">
            <a:extLst>
              <a:ext uri="{FF2B5EF4-FFF2-40B4-BE49-F238E27FC236}">
                <a16:creationId xmlns:a16="http://schemas.microsoft.com/office/drawing/2014/main" id="{5BCDC436-E861-3670-9536-9468AD57CDA7}"/>
              </a:ext>
            </a:extLst>
          </p:cNvPr>
          <p:cNvSpPr>
            <a:spLocks/>
          </p:cNvSpPr>
          <p:nvPr/>
        </p:nvSpPr>
        <p:spPr>
          <a:xfrm>
            <a:off x="7441835" y="418552"/>
            <a:ext cx="4429957" cy="772357"/>
          </a:xfrm>
          <a:prstGeom prst="roundRect">
            <a:avLst/>
          </a:prstGeom>
          <a:solidFill>
            <a:schemeClr val="bg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Signature</a:t>
            </a:r>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3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Arrow: Left 6">
            <a:extLst>
              <a:ext uri="{FF2B5EF4-FFF2-40B4-BE49-F238E27FC236}">
                <a16:creationId xmlns:a16="http://schemas.microsoft.com/office/drawing/2014/main" id="{C68E841F-066D-008A-473B-494A41AFBB5D}"/>
              </a:ext>
            </a:extLst>
          </p:cNvPr>
          <p:cNvSpPr/>
          <p:nvPr/>
        </p:nvSpPr>
        <p:spPr>
          <a:xfrm rot="5400000">
            <a:off x="1059386" y="5393086"/>
            <a:ext cx="1274862" cy="1266172"/>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0C2B34C-9D7A-D0ED-D594-7D04958742CA}"/>
              </a:ext>
            </a:extLst>
          </p:cNvPr>
          <p:cNvSpPr txBox="1"/>
          <p:nvPr/>
        </p:nvSpPr>
        <p:spPr>
          <a:xfrm>
            <a:off x="7614949" y="1562443"/>
            <a:ext cx="4083728"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When you have selected and saved all the changes to the individual user you can select the “LITT Person Signature” button and attach a computer signature to the user. </a:t>
            </a:r>
          </a:p>
        </p:txBody>
      </p:sp>
    </p:spTree>
    <p:extLst>
      <p:ext uri="{BB962C8B-B14F-4D97-AF65-F5344CB8AC3E}">
        <p14:creationId xmlns:p14="http://schemas.microsoft.com/office/powerpoint/2010/main" val="41449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BA3087-3E11-BCF7-76D9-E13C6C5BD7EF}"/>
              </a:ext>
            </a:extLst>
          </p:cNvPr>
          <p:cNvSpPr txBox="1"/>
          <p:nvPr/>
        </p:nvSpPr>
        <p:spPr>
          <a:xfrm>
            <a:off x="794442" y="403809"/>
            <a:ext cx="6115614" cy="584775"/>
          </a:xfrm>
          <a:prstGeom prst="rect">
            <a:avLst/>
          </a:prstGeom>
          <a:noFill/>
        </p:spPr>
        <p:txBody>
          <a:bodyPr wrap="square">
            <a:spAutoFit/>
          </a:bodyPr>
          <a:lstStyle/>
          <a:p>
            <a:r>
              <a:rPr lang="en-US" sz="3200" b="1" dirty="0"/>
              <a:t>Certifications/Training </a:t>
            </a:r>
          </a:p>
        </p:txBody>
      </p:sp>
      <p:pic>
        <p:nvPicPr>
          <p:cNvPr id="4" name="Picture 3">
            <a:extLst>
              <a:ext uri="{FF2B5EF4-FFF2-40B4-BE49-F238E27FC236}">
                <a16:creationId xmlns:a16="http://schemas.microsoft.com/office/drawing/2014/main" id="{944067C1-6DAC-8D63-63E6-73305A79DEFF}"/>
              </a:ext>
            </a:extLst>
          </p:cNvPr>
          <p:cNvPicPr>
            <a:picLocks noChangeAspect="1"/>
          </p:cNvPicPr>
          <p:nvPr/>
        </p:nvPicPr>
        <p:blipFill>
          <a:blip r:embed="rId2"/>
          <a:stretch>
            <a:fillRect/>
          </a:stretch>
        </p:blipFill>
        <p:spPr>
          <a:xfrm>
            <a:off x="5290456" y="876348"/>
            <a:ext cx="6024424" cy="5309989"/>
          </a:xfrm>
          <a:prstGeom prst="rect">
            <a:avLst/>
          </a:prstGeom>
          <a:ln w="76200">
            <a:solidFill>
              <a:schemeClr val="tx2"/>
            </a:solidFill>
          </a:ln>
        </p:spPr>
      </p:pic>
      <p:sp>
        <p:nvSpPr>
          <p:cNvPr id="5" name="Arrow: Left 4">
            <a:extLst>
              <a:ext uri="{FF2B5EF4-FFF2-40B4-BE49-F238E27FC236}">
                <a16:creationId xmlns:a16="http://schemas.microsoft.com/office/drawing/2014/main" id="{C0467B0E-1BFD-0DDF-56A0-AA95BD098ABB}"/>
              </a:ext>
            </a:extLst>
          </p:cNvPr>
          <p:cNvSpPr/>
          <p:nvPr/>
        </p:nvSpPr>
        <p:spPr>
          <a:xfrm rot="5400000">
            <a:off x="5514824" y="5116357"/>
            <a:ext cx="1675937" cy="1266172"/>
          </a:xfrm>
          <a:prstGeom prst="leftArrow">
            <a:avLst/>
          </a:prstGeom>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7470A553-F51E-C046-410B-C305EB47776B}"/>
              </a:ext>
            </a:extLst>
          </p:cNvPr>
          <p:cNvSpPr txBox="1"/>
          <p:nvPr/>
        </p:nvSpPr>
        <p:spPr>
          <a:xfrm>
            <a:off x="1066507" y="2068247"/>
            <a:ext cx="3951884" cy="646331"/>
          </a:xfrm>
          <a:prstGeom prst="rect">
            <a:avLst/>
          </a:prstGeom>
          <a:noFill/>
        </p:spPr>
        <p:txBody>
          <a:bodyPr wrap="square">
            <a:spAutoFit/>
          </a:bodyPr>
          <a:lstStyle/>
          <a:p>
            <a:r>
              <a:rPr lang="en-US" dirty="0"/>
              <a:t>Click on the Certifications/Training Button.</a:t>
            </a:r>
          </a:p>
        </p:txBody>
      </p:sp>
    </p:spTree>
    <p:extLst>
      <p:ext uri="{BB962C8B-B14F-4D97-AF65-F5344CB8AC3E}">
        <p14:creationId xmlns:p14="http://schemas.microsoft.com/office/powerpoint/2010/main" val="212459590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BA3087-3E11-BCF7-76D9-E13C6C5BD7EF}"/>
              </a:ext>
            </a:extLst>
          </p:cNvPr>
          <p:cNvSpPr txBox="1"/>
          <p:nvPr/>
        </p:nvSpPr>
        <p:spPr>
          <a:xfrm>
            <a:off x="794442" y="403809"/>
            <a:ext cx="6115614" cy="584775"/>
          </a:xfrm>
          <a:prstGeom prst="rect">
            <a:avLst/>
          </a:prstGeom>
          <a:noFill/>
        </p:spPr>
        <p:txBody>
          <a:bodyPr wrap="square">
            <a:spAutoFit/>
          </a:bodyPr>
          <a:lstStyle/>
          <a:p>
            <a:r>
              <a:rPr lang="en-US" sz="3200" b="1" dirty="0"/>
              <a:t>Certifications/Training </a:t>
            </a:r>
          </a:p>
        </p:txBody>
      </p:sp>
      <p:sp>
        <p:nvSpPr>
          <p:cNvPr id="7" name="TextBox 6">
            <a:extLst>
              <a:ext uri="{FF2B5EF4-FFF2-40B4-BE49-F238E27FC236}">
                <a16:creationId xmlns:a16="http://schemas.microsoft.com/office/drawing/2014/main" id="{7470A553-F51E-C046-410B-C305EB47776B}"/>
              </a:ext>
            </a:extLst>
          </p:cNvPr>
          <p:cNvSpPr txBox="1"/>
          <p:nvPr/>
        </p:nvSpPr>
        <p:spPr>
          <a:xfrm>
            <a:off x="794442" y="1401806"/>
            <a:ext cx="3951884" cy="4247317"/>
          </a:xfrm>
          <a:prstGeom prst="rect">
            <a:avLst/>
          </a:prstGeom>
          <a:noFill/>
        </p:spPr>
        <p:txBody>
          <a:bodyPr wrap="square">
            <a:spAutoFit/>
          </a:bodyPr>
          <a:lstStyle/>
          <a:p>
            <a:r>
              <a:rPr lang="en-US" dirty="0"/>
              <a:t>Click on NEW in the top left of the screen.</a:t>
            </a:r>
          </a:p>
          <a:p>
            <a:endParaRPr lang="en-US" dirty="0"/>
          </a:p>
          <a:p>
            <a:r>
              <a:rPr lang="en-US" dirty="0"/>
              <a:t>Enter the Information into the system.</a:t>
            </a:r>
          </a:p>
          <a:p>
            <a:r>
              <a:rPr lang="en-US" dirty="0"/>
              <a:t>a.	Certification/Training</a:t>
            </a:r>
          </a:p>
          <a:p>
            <a:r>
              <a:rPr lang="en-US" dirty="0"/>
              <a:t>b.	Est. Completion</a:t>
            </a:r>
          </a:p>
          <a:p>
            <a:r>
              <a:rPr lang="en-US" dirty="0"/>
              <a:t>c.	Other training</a:t>
            </a:r>
          </a:p>
          <a:p>
            <a:r>
              <a:rPr lang="en-US" dirty="0"/>
              <a:t>d.	Completed</a:t>
            </a:r>
          </a:p>
          <a:p>
            <a:r>
              <a:rPr lang="en-US" dirty="0"/>
              <a:t>e.	Location</a:t>
            </a:r>
          </a:p>
          <a:p>
            <a:r>
              <a:rPr lang="en-US" dirty="0"/>
              <a:t>f.	Expiration</a:t>
            </a:r>
          </a:p>
          <a:p>
            <a:r>
              <a:rPr lang="en-US" dirty="0"/>
              <a:t>g.	Hours needed (if known)</a:t>
            </a:r>
          </a:p>
          <a:p>
            <a:r>
              <a:rPr lang="en-US" dirty="0"/>
              <a:t>h.	Hours completed (if known)</a:t>
            </a:r>
          </a:p>
          <a:p>
            <a:pPr marL="400050" indent="-400050">
              <a:buAutoNum type="romanLcPeriod"/>
            </a:pPr>
            <a:r>
              <a:rPr lang="en-US" dirty="0"/>
              <a:t>Any notes</a:t>
            </a:r>
          </a:p>
          <a:p>
            <a:pPr marL="400050" indent="-400050">
              <a:buAutoNum type="romanLcPeriod"/>
            </a:pPr>
            <a:endParaRPr lang="en-US" dirty="0"/>
          </a:p>
          <a:p>
            <a:r>
              <a:rPr lang="en-US" dirty="0"/>
              <a:t>Hit </a:t>
            </a:r>
            <a:r>
              <a:rPr lang="en-US" b="1" dirty="0"/>
              <a:t>Save. </a:t>
            </a:r>
          </a:p>
        </p:txBody>
      </p:sp>
      <p:pic>
        <p:nvPicPr>
          <p:cNvPr id="6" name="Picture 5">
            <a:extLst>
              <a:ext uri="{FF2B5EF4-FFF2-40B4-BE49-F238E27FC236}">
                <a16:creationId xmlns:a16="http://schemas.microsoft.com/office/drawing/2014/main" id="{33C69E8A-BBDA-2A3E-3488-A75A8575AA6D}"/>
              </a:ext>
            </a:extLst>
          </p:cNvPr>
          <p:cNvPicPr>
            <a:picLocks noChangeAspect="1"/>
          </p:cNvPicPr>
          <p:nvPr/>
        </p:nvPicPr>
        <p:blipFill>
          <a:blip r:embed="rId2"/>
          <a:stretch>
            <a:fillRect/>
          </a:stretch>
        </p:blipFill>
        <p:spPr>
          <a:xfrm>
            <a:off x="5004871" y="988584"/>
            <a:ext cx="6392687" cy="5073762"/>
          </a:xfrm>
          <a:prstGeom prst="rect">
            <a:avLst/>
          </a:prstGeom>
        </p:spPr>
      </p:pic>
    </p:spTree>
    <p:extLst>
      <p:ext uri="{BB962C8B-B14F-4D97-AF65-F5344CB8AC3E}">
        <p14:creationId xmlns:p14="http://schemas.microsoft.com/office/powerpoint/2010/main" val="319045997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345754" y="512923"/>
            <a:ext cx="6251575" cy="5680332"/>
          </a:xfrm>
          <a:prstGeom prst="rect">
            <a:avLst/>
          </a:prstGeom>
        </p:spPr>
      </p:pic>
      <p:sp>
        <p:nvSpPr>
          <p:cNvPr id="4" name="object 2">
            <a:extLst>
              <a:ext uri="{FF2B5EF4-FFF2-40B4-BE49-F238E27FC236}">
                <a16:creationId xmlns:a16="http://schemas.microsoft.com/office/drawing/2014/main" id="{18F70531-4259-62EF-EA68-A2EC940435FF}"/>
              </a:ext>
            </a:extLst>
          </p:cNvPr>
          <p:cNvSpPr txBox="1"/>
          <p:nvPr/>
        </p:nvSpPr>
        <p:spPr>
          <a:xfrm>
            <a:off x="994372" y="2692788"/>
            <a:ext cx="3886633" cy="890576"/>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If</a:t>
            </a:r>
            <a:r>
              <a:rPr sz="1909" spc="-10" dirty="0">
                <a:solidFill>
                  <a:srgbClr val="FFFFFF"/>
                </a:solidFill>
                <a:latin typeface="Calibri"/>
                <a:cs typeface="Calibri"/>
              </a:rPr>
              <a:t> </a:t>
            </a:r>
            <a:r>
              <a:rPr sz="1909" dirty="0">
                <a:solidFill>
                  <a:srgbClr val="FFFFFF"/>
                </a:solidFill>
                <a:latin typeface="Calibri"/>
                <a:cs typeface="Calibri"/>
              </a:rPr>
              <a:t>a</a:t>
            </a:r>
            <a:r>
              <a:rPr sz="1909" spc="-10" dirty="0">
                <a:solidFill>
                  <a:srgbClr val="FFFFFF"/>
                </a:solidFill>
                <a:latin typeface="Calibri"/>
                <a:cs typeface="Calibri"/>
              </a:rPr>
              <a:t> </a:t>
            </a:r>
            <a:r>
              <a:rPr sz="1909" dirty="0">
                <a:solidFill>
                  <a:srgbClr val="FFFFFF"/>
                </a:solidFill>
                <a:latin typeface="Calibri"/>
                <a:cs typeface="Calibri"/>
              </a:rPr>
              <a:t>user</a:t>
            </a:r>
            <a:r>
              <a:rPr sz="1909" spc="-10" dirty="0">
                <a:solidFill>
                  <a:srgbClr val="FFFFFF"/>
                </a:solidFill>
                <a:latin typeface="Calibri"/>
                <a:cs typeface="Calibri"/>
              </a:rPr>
              <a:t> </a:t>
            </a:r>
            <a:r>
              <a:rPr sz="1909" dirty="0">
                <a:solidFill>
                  <a:srgbClr val="FFFFFF"/>
                </a:solidFill>
                <a:latin typeface="Calibri"/>
                <a:cs typeface="Calibri"/>
              </a:rPr>
              <a:t>has</a:t>
            </a:r>
            <a:r>
              <a:rPr sz="1909" spc="-14" dirty="0">
                <a:solidFill>
                  <a:srgbClr val="FFFFFF"/>
                </a:solidFill>
                <a:latin typeface="Calibri"/>
                <a:cs typeface="Calibri"/>
              </a:rPr>
              <a:t> </a:t>
            </a:r>
            <a:r>
              <a:rPr sz="1909" spc="-7" dirty="0">
                <a:solidFill>
                  <a:srgbClr val="FFFFFF"/>
                </a:solidFill>
                <a:latin typeface="Calibri"/>
                <a:cs typeface="Calibri"/>
              </a:rPr>
              <a:t>forgotten</a:t>
            </a:r>
            <a:r>
              <a:rPr sz="1909" spc="-14" dirty="0">
                <a:solidFill>
                  <a:srgbClr val="FFFFFF"/>
                </a:solidFill>
                <a:latin typeface="Calibri"/>
                <a:cs typeface="Calibri"/>
              </a:rPr>
              <a:t> </a:t>
            </a:r>
            <a:r>
              <a:rPr sz="1909" dirty="0">
                <a:solidFill>
                  <a:srgbClr val="FFFFFF"/>
                </a:solidFill>
                <a:latin typeface="Calibri"/>
                <a:cs typeface="Calibri"/>
              </a:rPr>
              <a:t>their</a:t>
            </a:r>
            <a:r>
              <a:rPr sz="1909" spc="-17" dirty="0">
                <a:solidFill>
                  <a:srgbClr val="FFFFFF"/>
                </a:solidFill>
                <a:latin typeface="Calibri"/>
                <a:cs typeface="Calibri"/>
              </a:rPr>
              <a:t> </a:t>
            </a:r>
            <a:r>
              <a:rPr sz="1909" dirty="0">
                <a:solidFill>
                  <a:srgbClr val="FFFFFF"/>
                </a:solidFill>
                <a:latin typeface="Calibri"/>
                <a:cs typeface="Calibri"/>
              </a:rPr>
              <a:t>password,</a:t>
            </a:r>
            <a:r>
              <a:rPr sz="1909" spc="-14" dirty="0">
                <a:solidFill>
                  <a:srgbClr val="FFFFFF"/>
                </a:solidFill>
                <a:latin typeface="Calibri"/>
                <a:cs typeface="Calibri"/>
              </a:rPr>
              <a:t> </a:t>
            </a:r>
            <a:r>
              <a:rPr sz="1909" dirty="0">
                <a:solidFill>
                  <a:srgbClr val="FFFFFF"/>
                </a:solidFill>
                <a:latin typeface="Calibri"/>
                <a:cs typeface="Calibri"/>
              </a:rPr>
              <a:t>you</a:t>
            </a:r>
            <a:r>
              <a:rPr sz="1909" spc="-14" dirty="0">
                <a:solidFill>
                  <a:srgbClr val="FFFFFF"/>
                </a:solidFill>
                <a:latin typeface="Calibri"/>
                <a:cs typeface="Calibri"/>
              </a:rPr>
              <a:t> </a:t>
            </a:r>
            <a:r>
              <a:rPr sz="1909" dirty="0">
                <a:solidFill>
                  <a:srgbClr val="FFFFFF"/>
                </a:solidFill>
                <a:latin typeface="Calibri"/>
                <a:cs typeface="Calibri"/>
              </a:rPr>
              <a:t>can</a:t>
            </a:r>
            <a:r>
              <a:rPr sz="1909" spc="-14" dirty="0">
                <a:solidFill>
                  <a:srgbClr val="FFFFFF"/>
                </a:solidFill>
                <a:latin typeface="Calibri"/>
                <a:cs typeface="Calibri"/>
              </a:rPr>
              <a:t> </a:t>
            </a:r>
            <a:r>
              <a:rPr sz="1909" dirty="0">
                <a:solidFill>
                  <a:srgbClr val="FFFFFF"/>
                </a:solidFill>
                <a:latin typeface="Calibri"/>
                <a:cs typeface="Calibri"/>
              </a:rPr>
              <a:t>reset</a:t>
            </a:r>
            <a:r>
              <a:rPr sz="1909" spc="-14" dirty="0">
                <a:solidFill>
                  <a:srgbClr val="FFFFFF"/>
                </a:solidFill>
                <a:latin typeface="Calibri"/>
                <a:cs typeface="Calibri"/>
              </a:rPr>
              <a:t> </a:t>
            </a:r>
            <a:r>
              <a:rPr sz="1909" dirty="0">
                <a:solidFill>
                  <a:srgbClr val="FFFFFF"/>
                </a:solidFill>
                <a:latin typeface="Calibri"/>
                <a:cs typeface="Calibri"/>
              </a:rPr>
              <a:t>their</a:t>
            </a:r>
            <a:r>
              <a:rPr sz="1909" spc="-10" dirty="0">
                <a:solidFill>
                  <a:srgbClr val="FFFFFF"/>
                </a:solidFill>
                <a:latin typeface="Calibri"/>
                <a:cs typeface="Calibri"/>
              </a:rPr>
              <a:t> </a:t>
            </a:r>
            <a:r>
              <a:rPr sz="1909" dirty="0">
                <a:solidFill>
                  <a:srgbClr val="FFFFFF"/>
                </a:solidFill>
                <a:latin typeface="Calibri"/>
                <a:cs typeface="Calibri"/>
              </a:rPr>
              <a:t>password</a:t>
            </a:r>
            <a:r>
              <a:rPr sz="1909" spc="-14" dirty="0">
                <a:solidFill>
                  <a:srgbClr val="FFFFFF"/>
                </a:solidFill>
                <a:latin typeface="Calibri"/>
                <a:cs typeface="Calibri"/>
              </a:rPr>
              <a:t> </a:t>
            </a:r>
            <a:r>
              <a:rPr sz="1909" dirty="0">
                <a:solidFill>
                  <a:srgbClr val="FFFFFF"/>
                </a:solidFill>
                <a:latin typeface="Calibri"/>
                <a:cs typeface="Calibri"/>
              </a:rPr>
              <a:t>by</a:t>
            </a:r>
            <a:r>
              <a:rPr sz="1909" spc="-10" dirty="0">
                <a:solidFill>
                  <a:srgbClr val="FFFFFF"/>
                </a:solidFill>
                <a:latin typeface="Calibri"/>
                <a:cs typeface="Calibri"/>
              </a:rPr>
              <a:t> </a:t>
            </a:r>
            <a:r>
              <a:rPr sz="1909" dirty="0">
                <a:solidFill>
                  <a:srgbClr val="FFFFFF"/>
                </a:solidFill>
                <a:latin typeface="Calibri"/>
                <a:cs typeface="Calibri"/>
              </a:rPr>
              <a:t>clicking</a:t>
            </a:r>
            <a:r>
              <a:rPr sz="1909" spc="-20" dirty="0">
                <a:solidFill>
                  <a:srgbClr val="FFFFFF"/>
                </a:solidFill>
                <a:latin typeface="Calibri"/>
                <a:cs typeface="Calibri"/>
              </a:rPr>
              <a:t> </a:t>
            </a:r>
            <a:r>
              <a:rPr sz="1909" dirty="0">
                <a:solidFill>
                  <a:srgbClr val="FFFFFF"/>
                </a:solidFill>
                <a:latin typeface="Calibri"/>
                <a:cs typeface="Calibri"/>
              </a:rPr>
              <a:t>User</a:t>
            </a:r>
            <a:r>
              <a:rPr sz="1909" spc="-7" dirty="0">
                <a:solidFill>
                  <a:srgbClr val="FFFFFF"/>
                </a:solidFill>
                <a:latin typeface="Calibri"/>
                <a:cs typeface="Calibri"/>
              </a:rPr>
              <a:t> Password</a:t>
            </a:r>
            <a:r>
              <a:rPr sz="1909" spc="-20" dirty="0">
                <a:solidFill>
                  <a:srgbClr val="FFFFFF"/>
                </a:solidFill>
                <a:latin typeface="Calibri"/>
                <a:cs typeface="Calibri"/>
              </a:rPr>
              <a:t> </a:t>
            </a:r>
            <a:r>
              <a:rPr sz="1909" spc="-7" dirty="0">
                <a:solidFill>
                  <a:srgbClr val="FFFFFF"/>
                </a:solidFill>
                <a:latin typeface="Calibri"/>
                <a:cs typeface="Calibri"/>
              </a:rPr>
              <a:t>Reset.</a:t>
            </a:r>
            <a:endParaRPr sz="1909" dirty="0">
              <a:solidFill>
                <a:srgbClr val="FFFFFF"/>
              </a:solidFill>
              <a:latin typeface="Calibri"/>
              <a:cs typeface="Calibri"/>
            </a:endParaRPr>
          </a:p>
        </p:txBody>
      </p:sp>
      <p:sp>
        <p:nvSpPr>
          <p:cNvPr id="6" name="TextBox 5">
            <a:extLst>
              <a:ext uri="{FF2B5EF4-FFF2-40B4-BE49-F238E27FC236}">
                <a16:creationId xmlns:a16="http://schemas.microsoft.com/office/drawing/2014/main" id="{E82BBF79-19C0-C06B-5FE4-8C46B9E6074E}"/>
              </a:ext>
            </a:extLst>
          </p:cNvPr>
          <p:cNvSpPr txBox="1"/>
          <p:nvPr/>
        </p:nvSpPr>
        <p:spPr>
          <a:xfrm>
            <a:off x="785388" y="521504"/>
            <a:ext cx="6115614" cy="646331"/>
          </a:xfrm>
          <a:prstGeom prst="rect">
            <a:avLst/>
          </a:prstGeom>
          <a:noFill/>
        </p:spPr>
        <p:txBody>
          <a:bodyPr wrap="square">
            <a:spAutoFit/>
          </a:bodyPr>
          <a:lstStyle/>
          <a:p>
            <a:r>
              <a:rPr lang="en-US" sz="3600" b="1" dirty="0"/>
              <a:t>User Password Reset</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994564" y="1018098"/>
            <a:ext cx="5024006" cy="4478069"/>
          </a:xfrm>
          <a:prstGeom prst="rect">
            <a:avLst/>
          </a:prstGeom>
        </p:spPr>
      </p:pic>
      <p:sp>
        <p:nvSpPr>
          <p:cNvPr id="4" name="object 2">
            <a:extLst>
              <a:ext uri="{FF2B5EF4-FFF2-40B4-BE49-F238E27FC236}">
                <a16:creationId xmlns:a16="http://schemas.microsoft.com/office/drawing/2014/main" id="{E70D546E-9CDF-8711-4C66-1C980B29FFBE}"/>
              </a:ext>
            </a:extLst>
          </p:cNvPr>
          <p:cNvSpPr txBox="1"/>
          <p:nvPr/>
        </p:nvSpPr>
        <p:spPr>
          <a:xfrm>
            <a:off x="637354" y="3257132"/>
            <a:ext cx="3962833" cy="1284810"/>
          </a:xfrm>
          <a:prstGeom prst="rect">
            <a:avLst/>
          </a:prstGeom>
        </p:spPr>
        <p:txBody>
          <a:bodyPr vert="horz" wrap="square" lIns="0" tIns="8226" rIns="0" bIns="0" rtlCol="0">
            <a:spAutoFit/>
          </a:bodyPr>
          <a:lstStyle/>
          <a:p>
            <a:pPr marL="8659" marR="3464" defTabSz="311719">
              <a:lnSpc>
                <a:spcPct val="110000"/>
              </a:lnSpc>
              <a:spcBef>
                <a:spcPts val="65"/>
              </a:spcBef>
            </a:pPr>
            <a:r>
              <a:rPr sz="1909" dirty="0">
                <a:solidFill>
                  <a:srgbClr val="FFFFFF"/>
                </a:solidFill>
                <a:latin typeface="Calibri"/>
                <a:cs typeface="Calibri"/>
              </a:rPr>
              <a:t>A</a:t>
            </a:r>
            <a:r>
              <a:rPr sz="1909" spc="-14" dirty="0">
                <a:solidFill>
                  <a:srgbClr val="FFFFFF"/>
                </a:solidFill>
                <a:latin typeface="Calibri"/>
                <a:cs typeface="Calibri"/>
              </a:rPr>
              <a:t> </a:t>
            </a:r>
            <a:r>
              <a:rPr sz="1909" dirty="0">
                <a:solidFill>
                  <a:srgbClr val="FFFFFF"/>
                </a:solidFill>
                <a:latin typeface="Calibri"/>
                <a:cs typeface="Calibri"/>
              </a:rPr>
              <a:t>message</a:t>
            </a:r>
            <a:r>
              <a:rPr sz="1909" spc="-17" dirty="0">
                <a:solidFill>
                  <a:srgbClr val="FFFFFF"/>
                </a:solidFill>
                <a:latin typeface="Calibri"/>
                <a:cs typeface="Calibri"/>
              </a:rPr>
              <a:t> </a:t>
            </a:r>
            <a:r>
              <a:rPr sz="1909" dirty="0">
                <a:solidFill>
                  <a:srgbClr val="FFFFFF"/>
                </a:solidFill>
                <a:latin typeface="Calibri"/>
                <a:cs typeface="Calibri"/>
              </a:rPr>
              <a:t>will</a:t>
            </a:r>
            <a:r>
              <a:rPr sz="1909" spc="-10" dirty="0">
                <a:solidFill>
                  <a:srgbClr val="FFFFFF"/>
                </a:solidFill>
                <a:latin typeface="Calibri"/>
                <a:cs typeface="Calibri"/>
              </a:rPr>
              <a:t> </a:t>
            </a:r>
            <a:r>
              <a:rPr sz="1909" dirty="0">
                <a:solidFill>
                  <a:srgbClr val="FFFFFF"/>
                </a:solidFill>
                <a:latin typeface="Calibri"/>
                <a:cs typeface="Calibri"/>
              </a:rPr>
              <a:t>display</a:t>
            </a:r>
            <a:r>
              <a:rPr sz="1909" spc="-10" dirty="0">
                <a:solidFill>
                  <a:srgbClr val="FFFFFF"/>
                </a:solidFill>
                <a:latin typeface="Calibri"/>
                <a:cs typeface="Calibri"/>
              </a:rPr>
              <a:t> </a:t>
            </a:r>
            <a:r>
              <a:rPr sz="1909" dirty="0">
                <a:solidFill>
                  <a:srgbClr val="FFFFFF"/>
                </a:solidFill>
                <a:latin typeface="Calibri"/>
                <a:cs typeface="Calibri"/>
              </a:rPr>
              <a:t>asking</a:t>
            </a:r>
            <a:r>
              <a:rPr sz="1909" spc="-14" dirty="0">
                <a:solidFill>
                  <a:srgbClr val="FFFFFF"/>
                </a:solidFill>
                <a:latin typeface="Calibri"/>
                <a:cs typeface="Calibri"/>
              </a:rPr>
              <a:t> </a:t>
            </a:r>
            <a:r>
              <a:rPr sz="1909" dirty="0">
                <a:solidFill>
                  <a:srgbClr val="FFFFFF"/>
                </a:solidFill>
                <a:latin typeface="Calibri"/>
                <a:cs typeface="Calibri"/>
              </a:rPr>
              <a:t>if</a:t>
            </a:r>
            <a:r>
              <a:rPr sz="1909" spc="-10" dirty="0">
                <a:solidFill>
                  <a:srgbClr val="FFFFFF"/>
                </a:solidFill>
                <a:latin typeface="Calibri"/>
                <a:cs typeface="Calibri"/>
              </a:rPr>
              <a:t> </a:t>
            </a:r>
            <a:r>
              <a:rPr sz="1909" dirty="0">
                <a:solidFill>
                  <a:srgbClr val="FFFFFF"/>
                </a:solidFill>
                <a:latin typeface="Calibri"/>
                <a:cs typeface="Calibri"/>
              </a:rPr>
              <a:t>you</a:t>
            </a:r>
            <a:r>
              <a:rPr sz="1909" spc="-20" dirty="0">
                <a:solidFill>
                  <a:srgbClr val="FFFFFF"/>
                </a:solidFill>
                <a:latin typeface="Calibri"/>
                <a:cs typeface="Calibri"/>
              </a:rPr>
              <a:t> </a:t>
            </a:r>
            <a:r>
              <a:rPr sz="1909" dirty="0">
                <a:solidFill>
                  <a:srgbClr val="FFFFFF"/>
                </a:solidFill>
                <a:latin typeface="Calibri"/>
                <a:cs typeface="Calibri"/>
              </a:rPr>
              <a:t>want</a:t>
            </a:r>
            <a:r>
              <a:rPr sz="1909" spc="-17" dirty="0">
                <a:solidFill>
                  <a:srgbClr val="FFFFFF"/>
                </a:solidFill>
                <a:latin typeface="Calibri"/>
                <a:cs typeface="Calibri"/>
              </a:rPr>
              <a:t> </a:t>
            </a:r>
            <a:r>
              <a:rPr sz="1909" dirty="0">
                <a:solidFill>
                  <a:srgbClr val="FFFFFF"/>
                </a:solidFill>
                <a:latin typeface="Calibri"/>
                <a:cs typeface="Calibri"/>
              </a:rPr>
              <a:t>to</a:t>
            </a:r>
            <a:r>
              <a:rPr sz="1909" spc="-17" dirty="0">
                <a:solidFill>
                  <a:srgbClr val="FFFFFF"/>
                </a:solidFill>
                <a:latin typeface="Calibri"/>
                <a:cs typeface="Calibri"/>
              </a:rPr>
              <a:t> </a:t>
            </a:r>
            <a:r>
              <a:rPr sz="1909" spc="-7" dirty="0">
                <a:solidFill>
                  <a:srgbClr val="FFFFFF"/>
                </a:solidFill>
                <a:latin typeface="Calibri"/>
                <a:cs typeface="Calibri"/>
              </a:rPr>
              <a:t>force</a:t>
            </a:r>
            <a:r>
              <a:rPr sz="1909" spc="-17" dirty="0">
                <a:solidFill>
                  <a:srgbClr val="FFFFFF"/>
                </a:solidFill>
                <a:latin typeface="Calibri"/>
                <a:cs typeface="Calibri"/>
              </a:rPr>
              <a:t> </a:t>
            </a:r>
            <a:r>
              <a:rPr sz="1909" dirty="0">
                <a:solidFill>
                  <a:srgbClr val="FFFFFF"/>
                </a:solidFill>
                <a:latin typeface="Calibri"/>
                <a:cs typeface="Calibri"/>
              </a:rPr>
              <a:t>the</a:t>
            </a:r>
            <a:r>
              <a:rPr sz="1909" spc="-17" dirty="0">
                <a:solidFill>
                  <a:srgbClr val="FFFFFF"/>
                </a:solidFill>
                <a:latin typeface="Calibri"/>
                <a:cs typeface="Calibri"/>
              </a:rPr>
              <a:t> </a:t>
            </a:r>
            <a:r>
              <a:rPr sz="1909" dirty="0">
                <a:solidFill>
                  <a:srgbClr val="FFFFFF"/>
                </a:solidFill>
                <a:latin typeface="Calibri"/>
                <a:cs typeface="Calibri"/>
              </a:rPr>
              <a:t>user</a:t>
            </a:r>
            <a:r>
              <a:rPr sz="1909" spc="-10" dirty="0">
                <a:solidFill>
                  <a:srgbClr val="FFFFFF"/>
                </a:solidFill>
                <a:latin typeface="Calibri"/>
                <a:cs typeface="Calibri"/>
              </a:rPr>
              <a:t> </a:t>
            </a:r>
            <a:r>
              <a:rPr sz="1909" dirty="0">
                <a:solidFill>
                  <a:srgbClr val="FFFFFF"/>
                </a:solidFill>
                <a:latin typeface="Calibri"/>
                <a:cs typeface="Calibri"/>
              </a:rPr>
              <a:t>to</a:t>
            </a:r>
            <a:r>
              <a:rPr sz="1909" spc="-10" dirty="0">
                <a:solidFill>
                  <a:srgbClr val="FFFFFF"/>
                </a:solidFill>
                <a:latin typeface="Calibri"/>
                <a:cs typeface="Calibri"/>
              </a:rPr>
              <a:t> </a:t>
            </a:r>
            <a:r>
              <a:rPr sz="1909" dirty="0">
                <a:solidFill>
                  <a:srgbClr val="FFFFFF"/>
                </a:solidFill>
                <a:latin typeface="Calibri"/>
                <a:cs typeface="Calibri"/>
              </a:rPr>
              <a:t>enter</a:t>
            </a:r>
            <a:r>
              <a:rPr sz="1909" spc="-10" dirty="0">
                <a:solidFill>
                  <a:srgbClr val="FFFFFF"/>
                </a:solidFill>
                <a:latin typeface="Calibri"/>
                <a:cs typeface="Calibri"/>
              </a:rPr>
              <a:t> </a:t>
            </a:r>
            <a:r>
              <a:rPr sz="1909" dirty="0">
                <a:solidFill>
                  <a:srgbClr val="FFFFFF"/>
                </a:solidFill>
                <a:latin typeface="Calibri"/>
                <a:cs typeface="Calibri"/>
              </a:rPr>
              <a:t>a</a:t>
            </a:r>
            <a:r>
              <a:rPr sz="1909" spc="-10" dirty="0">
                <a:solidFill>
                  <a:srgbClr val="FFFFFF"/>
                </a:solidFill>
                <a:latin typeface="Calibri"/>
                <a:cs typeface="Calibri"/>
              </a:rPr>
              <a:t> </a:t>
            </a:r>
            <a:r>
              <a:rPr sz="1909" dirty="0">
                <a:solidFill>
                  <a:srgbClr val="FFFFFF"/>
                </a:solidFill>
                <a:latin typeface="Calibri"/>
                <a:cs typeface="Calibri"/>
              </a:rPr>
              <a:t>new</a:t>
            </a:r>
            <a:r>
              <a:rPr sz="1909" spc="-20" dirty="0">
                <a:solidFill>
                  <a:srgbClr val="FFFFFF"/>
                </a:solidFill>
                <a:latin typeface="Calibri"/>
                <a:cs typeface="Calibri"/>
              </a:rPr>
              <a:t> </a:t>
            </a:r>
            <a:r>
              <a:rPr sz="1909" dirty="0">
                <a:solidFill>
                  <a:srgbClr val="FFFFFF"/>
                </a:solidFill>
                <a:latin typeface="Calibri"/>
                <a:cs typeface="Calibri"/>
              </a:rPr>
              <a:t>password</a:t>
            </a:r>
            <a:r>
              <a:rPr sz="1909" spc="-14" dirty="0">
                <a:solidFill>
                  <a:srgbClr val="FFFFFF"/>
                </a:solidFill>
                <a:latin typeface="Calibri"/>
                <a:cs typeface="Calibri"/>
              </a:rPr>
              <a:t> </a:t>
            </a:r>
            <a:r>
              <a:rPr sz="1909" dirty="0">
                <a:solidFill>
                  <a:srgbClr val="FFFFFF"/>
                </a:solidFill>
                <a:latin typeface="Calibri"/>
                <a:cs typeface="Calibri"/>
              </a:rPr>
              <a:t>the</a:t>
            </a:r>
            <a:r>
              <a:rPr sz="1909" spc="-7" dirty="0">
                <a:solidFill>
                  <a:srgbClr val="FFFFFF"/>
                </a:solidFill>
                <a:latin typeface="Calibri"/>
                <a:cs typeface="Calibri"/>
              </a:rPr>
              <a:t> </a:t>
            </a:r>
            <a:r>
              <a:rPr sz="1909" dirty="0">
                <a:solidFill>
                  <a:srgbClr val="FFFFFF"/>
                </a:solidFill>
                <a:latin typeface="Calibri"/>
                <a:cs typeface="Calibri"/>
              </a:rPr>
              <a:t>next</a:t>
            </a:r>
            <a:r>
              <a:rPr sz="1909" spc="-10" dirty="0">
                <a:solidFill>
                  <a:srgbClr val="FFFFFF"/>
                </a:solidFill>
                <a:latin typeface="Calibri"/>
                <a:cs typeface="Calibri"/>
              </a:rPr>
              <a:t> </a:t>
            </a:r>
            <a:r>
              <a:rPr sz="1909" dirty="0">
                <a:solidFill>
                  <a:srgbClr val="FFFFFF"/>
                </a:solidFill>
                <a:latin typeface="Calibri"/>
                <a:cs typeface="Calibri"/>
              </a:rPr>
              <a:t>time</a:t>
            </a:r>
            <a:r>
              <a:rPr sz="1909" spc="-17" dirty="0">
                <a:solidFill>
                  <a:srgbClr val="FFFFFF"/>
                </a:solidFill>
                <a:latin typeface="Calibri"/>
                <a:cs typeface="Calibri"/>
              </a:rPr>
              <a:t> </a:t>
            </a:r>
            <a:r>
              <a:rPr sz="1909" spc="-14" dirty="0">
                <a:solidFill>
                  <a:srgbClr val="FFFFFF"/>
                </a:solidFill>
                <a:latin typeface="Calibri"/>
                <a:cs typeface="Calibri"/>
              </a:rPr>
              <a:t>they </a:t>
            </a:r>
            <a:r>
              <a:rPr sz="1909" dirty="0">
                <a:solidFill>
                  <a:srgbClr val="FFFFFF"/>
                </a:solidFill>
                <a:latin typeface="Calibri"/>
                <a:cs typeface="Calibri"/>
              </a:rPr>
              <a:t>login.</a:t>
            </a:r>
            <a:r>
              <a:rPr sz="1909" spc="-14" dirty="0">
                <a:solidFill>
                  <a:srgbClr val="FFFFFF"/>
                </a:solidFill>
                <a:latin typeface="Calibri"/>
                <a:cs typeface="Calibri"/>
              </a:rPr>
              <a:t> </a:t>
            </a:r>
            <a:r>
              <a:rPr sz="1909" dirty="0">
                <a:solidFill>
                  <a:srgbClr val="FFFFFF"/>
                </a:solidFill>
                <a:latin typeface="Calibri"/>
                <a:cs typeface="Calibri"/>
              </a:rPr>
              <a:t>Click</a:t>
            </a:r>
            <a:r>
              <a:rPr sz="1909" spc="-7" dirty="0">
                <a:solidFill>
                  <a:srgbClr val="FFFFFF"/>
                </a:solidFill>
                <a:latin typeface="Calibri"/>
                <a:cs typeface="Calibri"/>
              </a:rPr>
              <a:t> </a:t>
            </a:r>
            <a:r>
              <a:rPr sz="1909" spc="-14" dirty="0">
                <a:solidFill>
                  <a:srgbClr val="FFFFFF"/>
                </a:solidFill>
                <a:latin typeface="Calibri"/>
                <a:cs typeface="Calibri"/>
              </a:rPr>
              <a:t>Yes</a:t>
            </a:r>
            <a:r>
              <a:rPr sz="1909" spc="-10" dirty="0">
                <a:solidFill>
                  <a:srgbClr val="FFFFFF"/>
                </a:solidFill>
                <a:latin typeface="Calibri"/>
                <a:cs typeface="Calibri"/>
              </a:rPr>
              <a:t> </a:t>
            </a:r>
            <a:r>
              <a:rPr sz="1909" dirty="0">
                <a:solidFill>
                  <a:srgbClr val="FFFFFF"/>
                </a:solidFill>
                <a:latin typeface="Calibri"/>
                <a:cs typeface="Calibri"/>
              </a:rPr>
              <a:t>to</a:t>
            </a:r>
            <a:r>
              <a:rPr sz="1909" spc="-10" dirty="0">
                <a:solidFill>
                  <a:srgbClr val="FFFFFF"/>
                </a:solidFill>
                <a:latin typeface="Calibri"/>
                <a:cs typeface="Calibri"/>
              </a:rPr>
              <a:t> </a:t>
            </a:r>
            <a:r>
              <a:rPr sz="1909" dirty="0">
                <a:solidFill>
                  <a:srgbClr val="FFFFFF"/>
                </a:solidFill>
                <a:latin typeface="Calibri"/>
                <a:cs typeface="Calibri"/>
              </a:rPr>
              <a:t>reset</a:t>
            </a:r>
            <a:r>
              <a:rPr sz="1909" spc="-17" dirty="0">
                <a:solidFill>
                  <a:srgbClr val="FFFFFF"/>
                </a:solidFill>
                <a:latin typeface="Calibri"/>
                <a:cs typeface="Calibri"/>
              </a:rPr>
              <a:t> </a:t>
            </a:r>
            <a:r>
              <a:rPr sz="1909" dirty="0">
                <a:solidFill>
                  <a:srgbClr val="FFFFFF"/>
                </a:solidFill>
                <a:latin typeface="Calibri"/>
                <a:cs typeface="Calibri"/>
              </a:rPr>
              <a:t>their</a:t>
            </a:r>
            <a:r>
              <a:rPr sz="1909" spc="-10" dirty="0">
                <a:solidFill>
                  <a:srgbClr val="FFFFFF"/>
                </a:solidFill>
                <a:latin typeface="Calibri"/>
                <a:cs typeface="Calibri"/>
              </a:rPr>
              <a:t> </a:t>
            </a:r>
            <a:r>
              <a:rPr sz="1909" spc="-7" dirty="0">
                <a:solidFill>
                  <a:srgbClr val="FFFFFF"/>
                </a:solidFill>
                <a:latin typeface="Calibri"/>
                <a:cs typeface="Calibri"/>
              </a:rPr>
              <a:t>password.</a:t>
            </a:r>
            <a:endParaRPr sz="1909" dirty="0">
              <a:solidFill>
                <a:srgbClr val="FFFFFF"/>
              </a:solidFill>
              <a:latin typeface="Calibri"/>
              <a:cs typeface="Calibri"/>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663334" y="558352"/>
            <a:ext cx="5244010" cy="4675909"/>
          </a:xfrm>
          <a:prstGeom prst="rect">
            <a:avLst/>
          </a:prstGeom>
        </p:spPr>
      </p:pic>
      <p:sp>
        <p:nvSpPr>
          <p:cNvPr id="4" name="object 2">
            <a:extLst>
              <a:ext uri="{FF2B5EF4-FFF2-40B4-BE49-F238E27FC236}">
                <a16:creationId xmlns:a16="http://schemas.microsoft.com/office/drawing/2014/main" id="{474136F3-02DE-55F2-9DC6-7176D10D1110}"/>
              </a:ext>
            </a:extLst>
          </p:cNvPr>
          <p:cNvSpPr txBox="1"/>
          <p:nvPr/>
        </p:nvSpPr>
        <p:spPr>
          <a:xfrm>
            <a:off x="1158198" y="3726519"/>
            <a:ext cx="2840615" cy="890576"/>
          </a:xfrm>
          <a:prstGeom prst="rect">
            <a:avLst/>
          </a:prstGeom>
        </p:spPr>
        <p:txBody>
          <a:bodyPr vert="horz" wrap="square" lIns="0" tIns="9092" rIns="0" bIns="0" rtlCol="0">
            <a:spAutoFit/>
          </a:bodyPr>
          <a:lstStyle/>
          <a:p>
            <a:pPr marL="8659" defTabSz="311719">
              <a:spcBef>
                <a:spcPts val="72"/>
              </a:spcBef>
            </a:pPr>
            <a:r>
              <a:rPr sz="1909" spc="-7" dirty="0">
                <a:solidFill>
                  <a:srgbClr val="FFFFFF"/>
                </a:solidFill>
                <a:latin typeface="Calibri"/>
                <a:cs typeface="Calibri"/>
              </a:rPr>
              <a:t>You</a:t>
            </a:r>
            <a:r>
              <a:rPr sz="1909" spc="-20" dirty="0">
                <a:solidFill>
                  <a:srgbClr val="FFFFFF"/>
                </a:solidFill>
                <a:latin typeface="Calibri"/>
                <a:cs typeface="Calibri"/>
              </a:rPr>
              <a:t> </a:t>
            </a:r>
            <a:r>
              <a:rPr sz="1909" dirty="0">
                <a:solidFill>
                  <a:srgbClr val="FFFFFF"/>
                </a:solidFill>
                <a:latin typeface="Calibri"/>
                <a:cs typeface="Calibri"/>
              </a:rPr>
              <a:t>can</a:t>
            </a:r>
            <a:r>
              <a:rPr sz="1909" spc="-20" dirty="0">
                <a:solidFill>
                  <a:srgbClr val="FFFFFF"/>
                </a:solidFill>
                <a:latin typeface="Calibri"/>
                <a:cs typeface="Calibri"/>
              </a:rPr>
              <a:t> </a:t>
            </a:r>
            <a:r>
              <a:rPr sz="1909" dirty="0">
                <a:solidFill>
                  <a:srgbClr val="FFFFFF"/>
                </a:solidFill>
                <a:latin typeface="Calibri"/>
                <a:cs typeface="Calibri"/>
              </a:rPr>
              <a:t>also</a:t>
            </a:r>
            <a:r>
              <a:rPr sz="1909" spc="-10" dirty="0">
                <a:solidFill>
                  <a:srgbClr val="FFFFFF"/>
                </a:solidFill>
                <a:latin typeface="Calibri"/>
                <a:cs typeface="Calibri"/>
              </a:rPr>
              <a:t> </a:t>
            </a:r>
            <a:r>
              <a:rPr sz="1909" dirty="0">
                <a:solidFill>
                  <a:srgbClr val="FFFFFF"/>
                </a:solidFill>
                <a:latin typeface="Calibri"/>
                <a:cs typeface="Calibri"/>
              </a:rPr>
              <a:t>delete</a:t>
            </a:r>
            <a:r>
              <a:rPr sz="1909" spc="-14" dirty="0">
                <a:solidFill>
                  <a:srgbClr val="FFFFFF"/>
                </a:solidFill>
                <a:latin typeface="Calibri"/>
                <a:cs typeface="Calibri"/>
              </a:rPr>
              <a:t> </a:t>
            </a:r>
            <a:r>
              <a:rPr sz="1909" dirty="0">
                <a:solidFill>
                  <a:srgbClr val="FFFFFF"/>
                </a:solidFill>
                <a:latin typeface="Calibri"/>
                <a:cs typeface="Calibri"/>
              </a:rPr>
              <a:t>inactive</a:t>
            </a:r>
            <a:r>
              <a:rPr sz="1909" spc="-20" dirty="0">
                <a:solidFill>
                  <a:srgbClr val="FFFFFF"/>
                </a:solidFill>
                <a:latin typeface="Calibri"/>
                <a:cs typeface="Calibri"/>
              </a:rPr>
              <a:t> </a:t>
            </a:r>
            <a:r>
              <a:rPr sz="1909" dirty="0">
                <a:solidFill>
                  <a:srgbClr val="FFFFFF"/>
                </a:solidFill>
                <a:latin typeface="Calibri"/>
                <a:cs typeface="Calibri"/>
              </a:rPr>
              <a:t>users</a:t>
            </a:r>
            <a:r>
              <a:rPr sz="1909" spc="-24" dirty="0">
                <a:solidFill>
                  <a:srgbClr val="FFFFFF"/>
                </a:solidFill>
                <a:latin typeface="Calibri"/>
                <a:cs typeface="Calibri"/>
              </a:rPr>
              <a:t> </a:t>
            </a:r>
            <a:r>
              <a:rPr sz="1909" dirty="0">
                <a:solidFill>
                  <a:srgbClr val="FFFFFF"/>
                </a:solidFill>
                <a:latin typeface="Calibri"/>
                <a:cs typeface="Calibri"/>
              </a:rPr>
              <a:t>by</a:t>
            </a:r>
            <a:r>
              <a:rPr sz="1909" spc="-17" dirty="0">
                <a:solidFill>
                  <a:srgbClr val="FFFFFF"/>
                </a:solidFill>
                <a:latin typeface="Calibri"/>
                <a:cs typeface="Calibri"/>
              </a:rPr>
              <a:t> </a:t>
            </a:r>
            <a:r>
              <a:rPr sz="1909" dirty="0">
                <a:solidFill>
                  <a:srgbClr val="FFFFFF"/>
                </a:solidFill>
                <a:latin typeface="Calibri"/>
                <a:cs typeface="Calibri"/>
              </a:rPr>
              <a:t>clicing</a:t>
            </a:r>
            <a:r>
              <a:rPr sz="1909" spc="-20" dirty="0">
                <a:solidFill>
                  <a:srgbClr val="FFFFFF"/>
                </a:solidFill>
                <a:latin typeface="Calibri"/>
                <a:cs typeface="Calibri"/>
              </a:rPr>
              <a:t> </a:t>
            </a:r>
            <a:r>
              <a:rPr sz="1909" dirty="0">
                <a:solidFill>
                  <a:srgbClr val="FFFFFF"/>
                </a:solidFill>
                <a:latin typeface="Calibri"/>
                <a:cs typeface="Calibri"/>
              </a:rPr>
              <a:t>the</a:t>
            </a:r>
            <a:r>
              <a:rPr sz="1909" spc="-10" dirty="0">
                <a:solidFill>
                  <a:srgbClr val="FFFFFF"/>
                </a:solidFill>
                <a:latin typeface="Calibri"/>
                <a:cs typeface="Calibri"/>
              </a:rPr>
              <a:t> </a:t>
            </a:r>
            <a:r>
              <a:rPr sz="1909" dirty="0">
                <a:solidFill>
                  <a:srgbClr val="FFFFFF"/>
                </a:solidFill>
                <a:latin typeface="Calibri"/>
                <a:cs typeface="Calibri"/>
              </a:rPr>
              <a:t>Delete</a:t>
            </a:r>
            <a:r>
              <a:rPr sz="1909" spc="-31" dirty="0">
                <a:solidFill>
                  <a:srgbClr val="FFFFFF"/>
                </a:solidFill>
                <a:latin typeface="Calibri"/>
                <a:cs typeface="Calibri"/>
              </a:rPr>
              <a:t> </a:t>
            </a:r>
            <a:r>
              <a:rPr sz="1909" dirty="0">
                <a:solidFill>
                  <a:srgbClr val="FFFFFF"/>
                </a:solidFill>
                <a:latin typeface="Calibri"/>
                <a:cs typeface="Calibri"/>
              </a:rPr>
              <a:t>User</a:t>
            </a:r>
            <a:r>
              <a:rPr sz="1909" spc="-14" dirty="0">
                <a:solidFill>
                  <a:srgbClr val="FFFFFF"/>
                </a:solidFill>
                <a:latin typeface="Calibri"/>
                <a:cs typeface="Calibri"/>
              </a:rPr>
              <a:t> </a:t>
            </a:r>
            <a:r>
              <a:rPr sz="1909" dirty="0">
                <a:solidFill>
                  <a:srgbClr val="FFFFFF"/>
                </a:solidFill>
                <a:latin typeface="Calibri"/>
                <a:cs typeface="Calibri"/>
              </a:rPr>
              <a:t>Login</a:t>
            </a:r>
            <a:r>
              <a:rPr sz="1909" spc="-20" dirty="0">
                <a:solidFill>
                  <a:srgbClr val="FFFFFF"/>
                </a:solidFill>
                <a:latin typeface="Calibri"/>
                <a:cs typeface="Calibri"/>
              </a:rPr>
              <a:t> </a:t>
            </a:r>
            <a:r>
              <a:rPr sz="1909" spc="-7" dirty="0">
                <a:solidFill>
                  <a:srgbClr val="FFFFFF"/>
                </a:solidFill>
                <a:latin typeface="Calibri"/>
                <a:cs typeface="Calibri"/>
              </a:rPr>
              <a:t>button.</a:t>
            </a:r>
            <a:endParaRPr sz="1909" dirty="0">
              <a:solidFill>
                <a:srgbClr val="FFFFFF"/>
              </a:solidFill>
              <a:latin typeface="Calibri"/>
              <a:cs typeface="Calibri"/>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7479" y="3570655"/>
            <a:ext cx="3622531" cy="890576"/>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A</a:t>
            </a:r>
            <a:r>
              <a:rPr sz="1909" spc="-14" dirty="0">
                <a:solidFill>
                  <a:srgbClr val="FFFFFF"/>
                </a:solidFill>
                <a:latin typeface="Calibri"/>
                <a:cs typeface="Calibri"/>
              </a:rPr>
              <a:t> </a:t>
            </a:r>
            <a:r>
              <a:rPr sz="1909" dirty="0">
                <a:solidFill>
                  <a:srgbClr val="FFFFFF"/>
                </a:solidFill>
                <a:latin typeface="Calibri"/>
                <a:cs typeface="Calibri"/>
              </a:rPr>
              <a:t>message</a:t>
            </a:r>
            <a:r>
              <a:rPr sz="1909" spc="-20" dirty="0">
                <a:solidFill>
                  <a:srgbClr val="FFFFFF"/>
                </a:solidFill>
                <a:latin typeface="Calibri"/>
                <a:cs typeface="Calibri"/>
              </a:rPr>
              <a:t> </a:t>
            </a:r>
            <a:r>
              <a:rPr sz="1909" dirty="0">
                <a:solidFill>
                  <a:srgbClr val="FFFFFF"/>
                </a:solidFill>
                <a:latin typeface="Calibri"/>
                <a:cs typeface="Calibri"/>
              </a:rPr>
              <a:t>will</a:t>
            </a:r>
            <a:r>
              <a:rPr sz="1909" spc="-14" dirty="0">
                <a:solidFill>
                  <a:srgbClr val="FFFFFF"/>
                </a:solidFill>
                <a:latin typeface="Calibri"/>
                <a:cs typeface="Calibri"/>
              </a:rPr>
              <a:t> </a:t>
            </a:r>
            <a:r>
              <a:rPr sz="1909" dirty="0">
                <a:solidFill>
                  <a:srgbClr val="FFFFFF"/>
                </a:solidFill>
                <a:latin typeface="Calibri"/>
                <a:cs typeface="Calibri"/>
              </a:rPr>
              <a:t>display</a:t>
            </a:r>
            <a:r>
              <a:rPr sz="1909" spc="-7" dirty="0">
                <a:solidFill>
                  <a:srgbClr val="FFFFFF"/>
                </a:solidFill>
                <a:latin typeface="Calibri"/>
                <a:cs typeface="Calibri"/>
              </a:rPr>
              <a:t> </a:t>
            </a:r>
            <a:r>
              <a:rPr sz="1909" dirty="0">
                <a:solidFill>
                  <a:srgbClr val="FFFFFF"/>
                </a:solidFill>
                <a:latin typeface="Calibri"/>
                <a:cs typeface="Calibri"/>
              </a:rPr>
              <a:t>asking</a:t>
            </a:r>
            <a:r>
              <a:rPr sz="1909" spc="-17" dirty="0">
                <a:solidFill>
                  <a:srgbClr val="FFFFFF"/>
                </a:solidFill>
                <a:latin typeface="Calibri"/>
                <a:cs typeface="Calibri"/>
              </a:rPr>
              <a:t> </a:t>
            </a:r>
            <a:r>
              <a:rPr sz="1909" dirty="0">
                <a:solidFill>
                  <a:srgbClr val="FFFFFF"/>
                </a:solidFill>
                <a:latin typeface="Calibri"/>
                <a:cs typeface="Calibri"/>
              </a:rPr>
              <a:t>if</a:t>
            </a:r>
            <a:r>
              <a:rPr sz="1909" spc="-14" dirty="0">
                <a:solidFill>
                  <a:srgbClr val="FFFFFF"/>
                </a:solidFill>
                <a:latin typeface="Calibri"/>
                <a:cs typeface="Calibri"/>
              </a:rPr>
              <a:t> </a:t>
            </a:r>
            <a:r>
              <a:rPr sz="1909" dirty="0">
                <a:solidFill>
                  <a:srgbClr val="FFFFFF"/>
                </a:solidFill>
                <a:latin typeface="Calibri"/>
                <a:cs typeface="Calibri"/>
              </a:rPr>
              <a:t>you</a:t>
            </a:r>
            <a:r>
              <a:rPr sz="1909" spc="-20" dirty="0">
                <a:solidFill>
                  <a:srgbClr val="FFFFFF"/>
                </a:solidFill>
                <a:latin typeface="Calibri"/>
                <a:cs typeface="Calibri"/>
              </a:rPr>
              <a:t> </a:t>
            </a:r>
            <a:r>
              <a:rPr sz="1909" dirty="0">
                <a:solidFill>
                  <a:srgbClr val="FFFFFF"/>
                </a:solidFill>
                <a:latin typeface="Calibri"/>
                <a:cs typeface="Calibri"/>
              </a:rPr>
              <a:t>want</a:t>
            </a:r>
            <a:r>
              <a:rPr sz="1909" spc="-20" dirty="0">
                <a:solidFill>
                  <a:srgbClr val="FFFFFF"/>
                </a:solidFill>
                <a:latin typeface="Calibri"/>
                <a:cs typeface="Calibri"/>
              </a:rPr>
              <a:t> </a:t>
            </a:r>
            <a:r>
              <a:rPr sz="1909" dirty="0">
                <a:solidFill>
                  <a:srgbClr val="FFFFFF"/>
                </a:solidFill>
                <a:latin typeface="Calibri"/>
                <a:cs typeface="Calibri"/>
              </a:rPr>
              <a:t>to</a:t>
            </a:r>
            <a:r>
              <a:rPr sz="1909" spc="-17" dirty="0">
                <a:solidFill>
                  <a:srgbClr val="FFFFFF"/>
                </a:solidFill>
                <a:latin typeface="Calibri"/>
                <a:cs typeface="Calibri"/>
              </a:rPr>
              <a:t> </a:t>
            </a:r>
            <a:r>
              <a:rPr sz="1909" dirty="0">
                <a:solidFill>
                  <a:srgbClr val="FFFFFF"/>
                </a:solidFill>
                <a:latin typeface="Calibri"/>
                <a:cs typeface="Calibri"/>
              </a:rPr>
              <a:t>delete</a:t>
            </a:r>
            <a:r>
              <a:rPr sz="1909" spc="-17" dirty="0">
                <a:solidFill>
                  <a:srgbClr val="FFFFFF"/>
                </a:solidFill>
                <a:latin typeface="Calibri"/>
                <a:cs typeface="Calibri"/>
              </a:rPr>
              <a:t> </a:t>
            </a:r>
            <a:r>
              <a:rPr sz="1909" dirty="0">
                <a:solidFill>
                  <a:srgbClr val="FFFFFF"/>
                </a:solidFill>
                <a:latin typeface="Calibri"/>
                <a:cs typeface="Calibri"/>
              </a:rPr>
              <a:t>the</a:t>
            </a:r>
            <a:r>
              <a:rPr sz="1909" spc="-10" dirty="0">
                <a:solidFill>
                  <a:srgbClr val="FFFFFF"/>
                </a:solidFill>
                <a:latin typeface="Calibri"/>
                <a:cs typeface="Calibri"/>
              </a:rPr>
              <a:t> </a:t>
            </a:r>
            <a:r>
              <a:rPr sz="1909" dirty="0">
                <a:solidFill>
                  <a:srgbClr val="FFFFFF"/>
                </a:solidFill>
                <a:latin typeface="Calibri"/>
                <a:cs typeface="Calibri"/>
              </a:rPr>
              <a:t>selected</a:t>
            </a:r>
            <a:r>
              <a:rPr sz="1909" spc="-20" dirty="0">
                <a:solidFill>
                  <a:srgbClr val="FFFFFF"/>
                </a:solidFill>
                <a:latin typeface="Calibri"/>
                <a:cs typeface="Calibri"/>
              </a:rPr>
              <a:t> </a:t>
            </a:r>
            <a:r>
              <a:rPr sz="1909" spc="-14" dirty="0">
                <a:solidFill>
                  <a:srgbClr val="FFFFFF"/>
                </a:solidFill>
                <a:latin typeface="Calibri"/>
                <a:cs typeface="Calibri"/>
              </a:rPr>
              <a:t>user. </a:t>
            </a:r>
            <a:r>
              <a:rPr sz="1909" dirty="0">
                <a:solidFill>
                  <a:srgbClr val="FFFFFF"/>
                </a:solidFill>
                <a:latin typeface="Calibri"/>
                <a:cs typeface="Calibri"/>
              </a:rPr>
              <a:t>Click</a:t>
            </a:r>
            <a:r>
              <a:rPr sz="1909" spc="-10" dirty="0">
                <a:solidFill>
                  <a:srgbClr val="FFFFFF"/>
                </a:solidFill>
                <a:latin typeface="Calibri"/>
                <a:cs typeface="Calibri"/>
              </a:rPr>
              <a:t> </a:t>
            </a:r>
            <a:r>
              <a:rPr sz="1909" spc="-14" dirty="0">
                <a:solidFill>
                  <a:srgbClr val="FFFFFF"/>
                </a:solidFill>
                <a:latin typeface="Calibri"/>
                <a:cs typeface="Calibri"/>
              </a:rPr>
              <a:t>Yes </a:t>
            </a:r>
            <a:r>
              <a:rPr sz="1909" dirty="0">
                <a:solidFill>
                  <a:srgbClr val="FFFFFF"/>
                </a:solidFill>
                <a:latin typeface="Calibri"/>
                <a:cs typeface="Calibri"/>
              </a:rPr>
              <a:t>to</a:t>
            </a:r>
            <a:r>
              <a:rPr sz="1909" spc="-14" dirty="0">
                <a:solidFill>
                  <a:srgbClr val="FFFFFF"/>
                </a:solidFill>
                <a:latin typeface="Calibri"/>
                <a:cs typeface="Calibri"/>
              </a:rPr>
              <a:t> </a:t>
            </a:r>
            <a:r>
              <a:rPr sz="1909" dirty="0">
                <a:solidFill>
                  <a:srgbClr val="FFFFFF"/>
                </a:solidFill>
                <a:latin typeface="Calibri"/>
                <a:cs typeface="Calibri"/>
              </a:rPr>
              <a:t>delete</a:t>
            </a:r>
            <a:r>
              <a:rPr sz="1909" spc="-20" dirty="0">
                <a:solidFill>
                  <a:srgbClr val="FFFFFF"/>
                </a:solidFill>
                <a:latin typeface="Calibri"/>
                <a:cs typeface="Calibri"/>
              </a:rPr>
              <a:t> </a:t>
            </a:r>
            <a:r>
              <a:rPr sz="1909" spc="-7" dirty="0">
                <a:solidFill>
                  <a:srgbClr val="FFFFFF"/>
                </a:solidFill>
                <a:latin typeface="Calibri"/>
                <a:cs typeface="Calibri"/>
              </a:rPr>
              <a:t>them.</a:t>
            </a:r>
            <a:endParaRPr sz="1909" dirty="0">
              <a:solidFill>
                <a:srgbClr val="FFFFFF"/>
              </a:solidFill>
              <a:latin typeface="Calibri"/>
              <a:cs typeface="Calibri"/>
            </a:endParaRPr>
          </a:p>
        </p:txBody>
      </p:sp>
      <p:pic>
        <p:nvPicPr>
          <p:cNvPr id="4" name="Picture 3">
            <a:extLst>
              <a:ext uri="{FF2B5EF4-FFF2-40B4-BE49-F238E27FC236}">
                <a16:creationId xmlns:a16="http://schemas.microsoft.com/office/drawing/2014/main" id="{4C4E85F9-520F-64F9-3E50-DD4F66A4E771}"/>
              </a:ext>
            </a:extLst>
          </p:cNvPr>
          <p:cNvPicPr>
            <a:picLocks noChangeAspect="1"/>
          </p:cNvPicPr>
          <p:nvPr/>
        </p:nvPicPr>
        <p:blipFill>
          <a:blip r:embed="rId2"/>
          <a:stretch>
            <a:fillRect/>
          </a:stretch>
        </p:blipFill>
        <p:spPr>
          <a:xfrm>
            <a:off x="5279174" y="733786"/>
            <a:ext cx="6026727" cy="5390427"/>
          </a:xfrm>
          <a:prstGeom prst="rect">
            <a:avLst/>
          </a:prstGeom>
        </p:spPr>
      </p:pic>
    </p:spTree>
    <p:extLst>
      <p:ext uri="{BB962C8B-B14F-4D97-AF65-F5344CB8AC3E}">
        <p14:creationId xmlns:p14="http://schemas.microsoft.com/office/powerpoint/2010/main" val="424809681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763973" y="2413483"/>
            <a:ext cx="7640655" cy="1243584"/>
          </a:xfrm>
        </p:spPr>
        <p:txBody>
          <a:bodyPr/>
          <a:lstStyle/>
          <a:p>
            <a:r>
              <a:rPr lang="en-US" dirty="0"/>
              <a:t>LITT Vendor Entry</a:t>
            </a:r>
          </a:p>
        </p:txBody>
      </p:sp>
    </p:spTree>
    <p:extLst>
      <p:ext uri="{BB962C8B-B14F-4D97-AF65-F5344CB8AC3E}">
        <p14:creationId xmlns:p14="http://schemas.microsoft.com/office/powerpoint/2010/main" val="282978306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E9CDE5F-EB34-88F5-127E-0B6CACD7D5F1}"/>
              </a:ext>
            </a:extLst>
          </p:cNvPr>
          <p:cNvSpPr/>
          <p:nvPr/>
        </p:nvSpPr>
        <p:spPr>
          <a:xfrm>
            <a:off x="6968971" y="1096981"/>
            <a:ext cx="4960204" cy="406982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4AAA-2879-A9A8-5FAF-C541DB11EE5A}"/>
              </a:ext>
            </a:extLst>
          </p:cNvPr>
          <p:cNvSpPr>
            <a:spLocks noGrp="1"/>
          </p:cNvSpPr>
          <p:nvPr>
            <p:ph type="title"/>
          </p:nvPr>
        </p:nvSpPr>
        <p:spPr>
          <a:xfrm>
            <a:off x="444500" y="561450"/>
            <a:ext cx="11214100" cy="535531"/>
          </a:xfrm>
        </p:spPr>
        <p:txBody>
          <a:bodyPr/>
          <a:lstStyle/>
          <a:p>
            <a:r>
              <a:rPr lang="en-US" dirty="0"/>
              <a:t>Enrolling in a Program</a:t>
            </a:r>
          </a:p>
        </p:txBody>
      </p:sp>
      <p:sp>
        <p:nvSpPr>
          <p:cNvPr id="3" name="Text Placeholder 2">
            <a:extLst>
              <a:ext uri="{FF2B5EF4-FFF2-40B4-BE49-F238E27FC236}">
                <a16:creationId xmlns:a16="http://schemas.microsoft.com/office/drawing/2014/main" id="{8B7D0ADB-6FC0-0ED8-D3A6-B2B34F80795D}"/>
              </a:ext>
            </a:extLst>
          </p:cNvPr>
          <p:cNvSpPr>
            <a:spLocks noGrp="1"/>
          </p:cNvSpPr>
          <p:nvPr>
            <p:ph type="body" sz="quarter" idx="18"/>
          </p:nvPr>
        </p:nvSpPr>
        <p:spPr>
          <a:xfrm>
            <a:off x="7141152" y="1365366"/>
            <a:ext cx="4669108" cy="4623002"/>
          </a:xfrm>
        </p:spPr>
        <p:txBody>
          <a:bodyPr/>
          <a:lstStyle/>
          <a:p>
            <a:r>
              <a:rPr lang="en-US" sz="1800" dirty="0">
                <a:solidFill>
                  <a:schemeClr val="bg2">
                    <a:lumMod val="25000"/>
                  </a:schemeClr>
                </a:solidFill>
              </a:rPr>
              <a:t>On the “Program Overview” screen, you will be able to select from a list of programs. You may need to scroll down to find weatherization.</a:t>
            </a:r>
          </a:p>
          <a:p>
            <a:endParaRPr lang="en-US" sz="1800" dirty="0">
              <a:solidFill>
                <a:schemeClr val="bg2">
                  <a:lumMod val="25000"/>
                </a:schemeClr>
              </a:solidFill>
            </a:endParaRPr>
          </a:p>
          <a:p>
            <a:r>
              <a:rPr lang="en-US" sz="1800" dirty="0">
                <a:solidFill>
                  <a:schemeClr val="bg2">
                    <a:lumMod val="25000"/>
                  </a:schemeClr>
                </a:solidFill>
              </a:rPr>
              <a:t>Click the box that says ‘“Weatherization” and click “Enroll.” If the client is ineligible due to income, it will not allow you to enroll on this screen.</a:t>
            </a:r>
          </a:p>
          <a:p>
            <a:endParaRPr lang="en-US" sz="1800" dirty="0">
              <a:solidFill>
                <a:schemeClr val="bg2">
                  <a:lumMod val="25000"/>
                </a:schemeClr>
              </a:solidFill>
            </a:endParaRPr>
          </a:p>
          <a:p>
            <a:r>
              <a:rPr lang="en-US" sz="1800" dirty="0">
                <a:solidFill>
                  <a:schemeClr val="bg2">
                    <a:lumMod val="25000"/>
                  </a:schemeClr>
                </a:solidFill>
              </a:rPr>
              <a:t>You can check if it worked on the client’s Customer Search Overview Screen. </a:t>
            </a:r>
          </a:p>
        </p:txBody>
      </p:sp>
      <p:sp>
        <p:nvSpPr>
          <p:cNvPr id="4" name="Slide Number Placeholder 3">
            <a:extLst>
              <a:ext uri="{FF2B5EF4-FFF2-40B4-BE49-F238E27FC236}">
                <a16:creationId xmlns:a16="http://schemas.microsoft.com/office/drawing/2014/main" id="{D20F966E-D934-3952-A152-6A261587C96C}"/>
              </a:ext>
            </a:extLst>
          </p:cNvPr>
          <p:cNvSpPr>
            <a:spLocks noGrp="1"/>
          </p:cNvSpPr>
          <p:nvPr>
            <p:ph type="sldNum" sz="quarter" idx="12"/>
          </p:nvPr>
        </p:nvSpPr>
        <p:spPr/>
        <p:txBody>
          <a:bodyPr/>
          <a:lstStyle/>
          <a:p>
            <a:fld id="{C263D6C4-4840-40CC-AC84-17E24B3B7BDE}" type="slidenum">
              <a:rPr lang="en-US" noProof="0" smtClean="0"/>
              <a:pPr/>
              <a:t>27</a:t>
            </a:fld>
            <a:endParaRPr lang="en-US" noProof="0" dirty="0"/>
          </a:p>
        </p:txBody>
      </p:sp>
      <p:pic>
        <p:nvPicPr>
          <p:cNvPr id="10" name="Picture 9">
            <a:extLst>
              <a:ext uri="{FF2B5EF4-FFF2-40B4-BE49-F238E27FC236}">
                <a16:creationId xmlns:a16="http://schemas.microsoft.com/office/drawing/2014/main" id="{649727EF-5516-6F55-1F06-C8CBD9F2841A}"/>
              </a:ext>
            </a:extLst>
          </p:cNvPr>
          <p:cNvPicPr>
            <a:picLocks noChangeAspect="1"/>
          </p:cNvPicPr>
          <p:nvPr/>
        </p:nvPicPr>
        <p:blipFill>
          <a:blip r:embed="rId2"/>
          <a:stretch>
            <a:fillRect/>
          </a:stretch>
        </p:blipFill>
        <p:spPr>
          <a:xfrm>
            <a:off x="381740" y="1096981"/>
            <a:ext cx="6409677" cy="5511645"/>
          </a:xfrm>
          <a:prstGeom prst="rect">
            <a:avLst/>
          </a:prstGeom>
        </p:spPr>
      </p:pic>
      <p:pic>
        <p:nvPicPr>
          <p:cNvPr id="8" name="Graphic 7" descr="Cursor outline">
            <a:extLst>
              <a:ext uri="{FF2B5EF4-FFF2-40B4-BE49-F238E27FC236}">
                <a16:creationId xmlns:a16="http://schemas.microsoft.com/office/drawing/2014/main" id="{54612D1C-A9EB-5657-E891-418231EC2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1632" y="4803915"/>
            <a:ext cx="653414" cy="653414"/>
          </a:xfrm>
          <a:prstGeom prst="rect">
            <a:avLst/>
          </a:prstGeom>
          <a:effectLst>
            <a:glow rad="101600">
              <a:schemeClr val="bg1"/>
            </a:glow>
          </a:effectLst>
        </p:spPr>
      </p:pic>
      <p:pic>
        <p:nvPicPr>
          <p:cNvPr id="13" name="Graphic 12" descr="Cursor outline">
            <a:extLst>
              <a:ext uri="{FF2B5EF4-FFF2-40B4-BE49-F238E27FC236}">
                <a16:creationId xmlns:a16="http://schemas.microsoft.com/office/drawing/2014/main" id="{B67D721F-25BC-462C-F901-D1B757826B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5046" y="5661661"/>
            <a:ext cx="653414" cy="653414"/>
          </a:xfrm>
          <a:prstGeom prst="rect">
            <a:avLst/>
          </a:prstGeom>
          <a:effectLst>
            <a:glow rad="101600">
              <a:schemeClr val="bg1"/>
            </a:glow>
          </a:effectLst>
        </p:spPr>
      </p:pic>
      <p:pic>
        <p:nvPicPr>
          <p:cNvPr id="14" name="Graphic 13" descr="Badge with solid fill">
            <a:extLst>
              <a:ext uri="{FF2B5EF4-FFF2-40B4-BE49-F238E27FC236}">
                <a16:creationId xmlns:a16="http://schemas.microsoft.com/office/drawing/2014/main" id="{E9B4E026-625C-172D-4932-2E8B844CB7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1117" y="4369104"/>
            <a:ext cx="537199" cy="537199"/>
          </a:xfrm>
          <a:prstGeom prst="rect">
            <a:avLst/>
          </a:prstGeom>
        </p:spPr>
      </p:pic>
      <p:pic>
        <p:nvPicPr>
          <p:cNvPr id="15" name="Graphic 14" descr="Badge 1 with solid fill">
            <a:extLst>
              <a:ext uri="{FF2B5EF4-FFF2-40B4-BE49-F238E27FC236}">
                <a16:creationId xmlns:a16="http://schemas.microsoft.com/office/drawing/2014/main" id="{3D70F00F-672A-0710-0F85-EF3716CA59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1753" y="5492419"/>
            <a:ext cx="537199" cy="537199"/>
          </a:xfrm>
          <a:prstGeom prst="rect">
            <a:avLst/>
          </a:prstGeom>
        </p:spPr>
      </p:pic>
    </p:spTree>
    <p:extLst>
      <p:ext uri="{BB962C8B-B14F-4D97-AF65-F5344CB8AC3E}">
        <p14:creationId xmlns:p14="http://schemas.microsoft.com/office/powerpoint/2010/main" val="19857705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3486150" y="3429000"/>
            <a:ext cx="6718300" cy="4093243"/>
          </a:xfrm>
        </p:spPr>
        <p:txBody>
          <a:bodyPr/>
          <a:lstStyle/>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On the LITT home screen select “My State Setup” and then find “File Maintenance”.</a:t>
            </a:r>
          </a:p>
          <a:p>
            <a:endParaRPr lang="en-US" dirty="0"/>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270</a:t>
            </a:fld>
            <a:endParaRPr lang="en-US" dirty="0"/>
          </a:p>
        </p:txBody>
      </p:sp>
      <p:sp>
        <p:nvSpPr>
          <p:cNvPr id="3" name="Rectangle 2">
            <a:extLst>
              <a:ext uri="{FF2B5EF4-FFF2-40B4-BE49-F238E27FC236}">
                <a16:creationId xmlns:a16="http://schemas.microsoft.com/office/drawing/2014/main" id="{EC92C068-4DE9-567C-1912-16A64765A8F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AC7105CB-BFFB-6BAC-80EA-1FB1CD57B1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35"/>
          <a:stretch/>
        </p:blipFill>
        <p:spPr bwMode="auto">
          <a:xfrm>
            <a:off x="0" y="0"/>
            <a:ext cx="2438400" cy="675590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CFCE876E-BCC5-78C4-BBF0-E63FC03FB9DB}"/>
              </a:ext>
            </a:extLst>
          </p:cNvPr>
          <p:cNvSpPr/>
          <p:nvPr/>
        </p:nvSpPr>
        <p:spPr>
          <a:xfrm>
            <a:off x="1987550" y="4830403"/>
            <a:ext cx="1217289" cy="734945"/>
          </a:xfrm>
          <a:prstGeom prst="leftArrow">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4708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230B7F-D662-2C1C-5023-5C53448672E3}"/>
              </a:ext>
            </a:extLst>
          </p:cNvPr>
          <p:cNvSpPr>
            <a:spLocks noGrp="1"/>
          </p:cNvSpPr>
          <p:nvPr>
            <p:ph type="sldNum" sz="quarter" idx="12"/>
          </p:nvPr>
        </p:nvSpPr>
        <p:spPr/>
        <p:txBody>
          <a:bodyPr/>
          <a:lstStyle/>
          <a:p>
            <a:fld id="{C263D6C4-4840-40CC-AC84-17E24B3B7BDE}" type="slidenum">
              <a:rPr lang="en-US" noProof="0" smtClean="0"/>
              <a:pPr/>
              <a:t>271</a:t>
            </a:fld>
            <a:endParaRPr lang="en-US" noProof="0" dirty="0"/>
          </a:p>
        </p:txBody>
      </p:sp>
      <p:sp>
        <p:nvSpPr>
          <p:cNvPr id="4" name="Text Placeholder 3">
            <a:extLst>
              <a:ext uri="{FF2B5EF4-FFF2-40B4-BE49-F238E27FC236}">
                <a16:creationId xmlns:a16="http://schemas.microsoft.com/office/drawing/2014/main" id="{754FFCCF-B51D-7429-CEBC-AFC52C7D48E4}"/>
              </a:ext>
            </a:extLst>
          </p:cNvPr>
          <p:cNvSpPr>
            <a:spLocks noGrp="1"/>
          </p:cNvSpPr>
          <p:nvPr>
            <p:ph type="body" sz="quarter" idx="13"/>
          </p:nvPr>
        </p:nvSpPr>
        <p:spPr>
          <a:xfrm>
            <a:off x="6731001" y="3856530"/>
            <a:ext cx="4724399" cy="2189163"/>
          </a:xfrm>
        </p:spPr>
        <p:txBody>
          <a:bodyPr/>
          <a:lstStyle/>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To find the “Vendor Entry” option select the “Entry Values T-Z” tab at the bottom right of the screen.  This will show the “Vendor Entry” option.  Currently there are two “Vendor Entry” options.  You will choose the second option, but we are told this will be changed.</a:t>
            </a:r>
          </a:p>
          <a:p>
            <a:endParaRPr lang="en-US" sz="1800" dirty="0"/>
          </a:p>
        </p:txBody>
      </p:sp>
      <p:pic>
        <p:nvPicPr>
          <p:cNvPr id="5" name="Picture 4">
            <a:extLst>
              <a:ext uri="{FF2B5EF4-FFF2-40B4-BE49-F238E27FC236}">
                <a16:creationId xmlns:a16="http://schemas.microsoft.com/office/drawing/2014/main" id="{C065A6F5-55EE-E80E-1351-0653CBF1AF11}"/>
              </a:ext>
            </a:extLst>
          </p:cNvPr>
          <p:cNvPicPr>
            <a:picLocks noChangeAspect="1"/>
          </p:cNvPicPr>
          <p:nvPr/>
        </p:nvPicPr>
        <p:blipFill>
          <a:blip r:embed="rId2"/>
          <a:stretch>
            <a:fillRect/>
          </a:stretch>
        </p:blipFill>
        <p:spPr>
          <a:xfrm>
            <a:off x="533400" y="525780"/>
            <a:ext cx="5943600" cy="5789295"/>
          </a:xfrm>
          <a:prstGeom prst="rect">
            <a:avLst/>
          </a:prstGeom>
        </p:spPr>
      </p:pic>
      <p:sp>
        <p:nvSpPr>
          <p:cNvPr id="6" name="Arrow: Right 5">
            <a:extLst>
              <a:ext uri="{FF2B5EF4-FFF2-40B4-BE49-F238E27FC236}">
                <a16:creationId xmlns:a16="http://schemas.microsoft.com/office/drawing/2014/main" id="{646B4B1C-5809-C947-4900-F80DFE62D553}"/>
              </a:ext>
            </a:extLst>
          </p:cNvPr>
          <p:cNvSpPr/>
          <p:nvPr/>
        </p:nvSpPr>
        <p:spPr>
          <a:xfrm>
            <a:off x="3449638" y="4121469"/>
            <a:ext cx="977900" cy="48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Right 6">
            <a:extLst>
              <a:ext uri="{FF2B5EF4-FFF2-40B4-BE49-F238E27FC236}">
                <a16:creationId xmlns:a16="http://schemas.microsoft.com/office/drawing/2014/main" id="{ED67D23D-F0DA-A96C-51C3-3578AC9C013A}"/>
              </a:ext>
            </a:extLst>
          </p:cNvPr>
          <p:cNvSpPr/>
          <p:nvPr/>
        </p:nvSpPr>
        <p:spPr>
          <a:xfrm>
            <a:off x="2527300" y="1767522"/>
            <a:ext cx="977900" cy="48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494644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E8EA64-0BFC-D851-6865-262338EB0098}"/>
              </a:ext>
            </a:extLst>
          </p:cNvPr>
          <p:cNvSpPr>
            <a:spLocks noGrp="1"/>
          </p:cNvSpPr>
          <p:nvPr>
            <p:ph type="sldNum" sz="quarter" idx="12"/>
          </p:nvPr>
        </p:nvSpPr>
        <p:spPr/>
        <p:txBody>
          <a:bodyPr/>
          <a:lstStyle/>
          <a:p>
            <a:fld id="{C263D6C4-4840-40CC-AC84-17E24B3B7BDE}" type="slidenum">
              <a:rPr lang="en-US" noProof="0" smtClean="0"/>
              <a:pPr/>
              <a:t>272</a:t>
            </a:fld>
            <a:endParaRPr lang="en-US" noProof="0" dirty="0"/>
          </a:p>
        </p:txBody>
      </p:sp>
      <p:pic>
        <p:nvPicPr>
          <p:cNvPr id="5" name="Picture 4">
            <a:extLst>
              <a:ext uri="{FF2B5EF4-FFF2-40B4-BE49-F238E27FC236}">
                <a16:creationId xmlns:a16="http://schemas.microsoft.com/office/drawing/2014/main" id="{90BFD7D9-6F5F-45B0-3830-13387E630CE6}"/>
              </a:ext>
            </a:extLst>
          </p:cNvPr>
          <p:cNvPicPr>
            <a:picLocks noChangeAspect="1"/>
          </p:cNvPicPr>
          <p:nvPr/>
        </p:nvPicPr>
        <p:blipFill>
          <a:blip r:embed="rId2"/>
          <a:stretch>
            <a:fillRect/>
          </a:stretch>
        </p:blipFill>
        <p:spPr>
          <a:xfrm>
            <a:off x="533400" y="259371"/>
            <a:ext cx="6988747" cy="5504385"/>
          </a:xfrm>
          <a:prstGeom prst="rect">
            <a:avLst/>
          </a:prstGeom>
        </p:spPr>
      </p:pic>
      <p:pic>
        <p:nvPicPr>
          <p:cNvPr id="6" name="Picture 5">
            <a:extLst>
              <a:ext uri="{FF2B5EF4-FFF2-40B4-BE49-F238E27FC236}">
                <a16:creationId xmlns:a16="http://schemas.microsoft.com/office/drawing/2014/main" id="{596102C6-F10D-3969-6731-2EA173806A5B}"/>
              </a:ext>
            </a:extLst>
          </p:cNvPr>
          <p:cNvPicPr>
            <a:picLocks noChangeAspect="1"/>
          </p:cNvPicPr>
          <p:nvPr/>
        </p:nvPicPr>
        <p:blipFill>
          <a:blip r:embed="rId3"/>
          <a:stretch>
            <a:fillRect/>
          </a:stretch>
        </p:blipFill>
        <p:spPr>
          <a:xfrm>
            <a:off x="7848500" y="1622161"/>
            <a:ext cx="3686175" cy="2352675"/>
          </a:xfrm>
          <a:prstGeom prst="rect">
            <a:avLst/>
          </a:prstGeom>
        </p:spPr>
      </p:pic>
      <p:sp>
        <p:nvSpPr>
          <p:cNvPr id="4" name="Text Placeholder 3">
            <a:extLst>
              <a:ext uri="{FF2B5EF4-FFF2-40B4-BE49-F238E27FC236}">
                <a16:creationId xmlns:a16="http://schemas.microsoft.com/office/drawing/2014/main" id="{2E334946-967A-7ABA-0CE5-74F6224808E0}"/>
              </a:ext>
            </a:extLst>
          </p:cNvPr>
          <p:cNvSpPr>
            <a:spLocks noGrp="1"/>
          </p:cNvSpPr>
          <p:nvPr>
            <p:ph type="body" sz="quarter" idx="13"/>
          </p:nvPr>
        </p:nvSpPr>
        <p:spPr>
          <a:xfrm>
            <a:off x="668623" y="5817080"/>
            <a:ext cx="6718300" cy="866172"/>
          </a:xfrm>
        </p:spPr>
        <p:txBody>
          <a:bodyPr/>
          <a:lstStyle/>
          <a:p>
            <a:r>
              <a:rPr lang="en-US" dirty="0"/>
              <a:t>The “Vendor Entry” screen will appear.  Here you will hit “New” from the top tool bar and each agency will auto populate in the bottom right field.  Select your agency.</a:t>
            </a:r>
          </a:p>
        </p:txBody>
      </p:sp>
      <p:sp>
        <p:nvSpPr>
          <p:cNvPr id="7" name="Arrow: Up 6">
            <a:extLst>
              <a:ext uri="{FF2B5EF4-FFF2-40B4-BE49-F238E27FC236}">
                <a16:creationId xmlns:a16="http://schemas.microsoft.com/office/drawing/2014/main" id="{BA580E01-2BDB-74C1-652A-3FB0A364D00E}"/>
              </a:ext>
            </a:extLst>
          </p:cNvPr>
          <p:cNvSpPr/>
          <p:nvPr/>
        </p:nvSpPr>
        <p:spPr>
          <a:xfrm>
            <a:off x="533400" y="880430"/>
            <a:ext cx="484505"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Right 7">
            <a:extLst>
              <a:ext uri="{FF2B5EF4-FFF2-40B4-BE49-F238E27FC236}">
                <a16:creationId xmlns:a16="http://schemas.microsoft.com/office/drawing/2014/main" id="{3488E5BC-6A61-482C-0656-C95C7A6C1A70}"/>
              </a:ext>
            </a:extLst>
          </p:cNvPr>
          <p:cNvSpPr/>
          <p:nvPr/>
        </p:nvSpPr>
        <p:spPr>
          <a:xfrm>
            <a:off x="3636208" y="4580542"/>
            <a:ext cx="977900" cy="48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Arrow: Left-Up 8">
            <a:extLst>
              <a:ext uri="{FF2B5EF4-FFF2-40B4-BE49-F238E27FC236}">
                <a16:creationId xmlns:a16="http://schemas.microsoft.com/office/drawing/2014/main" id="{4F643596-3FC5-ECCC-0A6B-2E0D21054993}"/>
              </a:ext>
            </a:extLst>
          </p:cNvPr>
          <p:cNvSpPr/>
          <p:nvPr/>
        </p:nvSpPr>
        <p:spPr>
          <a:xfrm>
            <a:off x="8192125" y="4107149"/>
            <a:ext cx="850265" cy="1431290"/>
          </a:xfrm>
          <a:prstGeom prst="leftUpArrow">
            <a:avLst>
              <a:gd name="adj1" fmla="val 25000"/>
              <a:gd name="adj2" fmla="val 30041"/>
              <a:gd name="adj3" fmla="val 25000"/>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21F8ABE2-8B3E-3325-B5A6-B34C56335590}"/>
              </a:ext>
            </a:extLst>
          </p:cNvPr>
          <p:cNvSpPr txBox="1"/>
          <p:nvPr/>
        </p:nvSpPr>
        <p:spPr>
          <a:xfrm>
            <a:off x="9190262" y="4189313"/>
            <a:ext cx="2598938" cy="2308324"/>
          </a:xfrm>
          <a:prstGeom prst="rect">
            <a:avLst/>
          </a:prstGeom>
          <a:noFill/>
        </p:spPr>
        <p:txBody>
          <a:bodyPr wrap="square">
            <a:spAutoFit/>
          </a:bodyPr>
          <a:lstStyle/>
          <a:p>
            <a:r>
              <a:rPr lang="en-US" dirty="0">
                <a:solidFill>
                  <a:schemeClr val="bg1"/>
                </a:solidFill>
              </a:rPr>
              <a:t>Enter the correct information for your new vendor in the fields provided and hit “Save”.  Your new vendor will appear in the list on the lefthand side of the screen.</a:t>
            </a:r>
          </a:p>
        </p:txBody>
      </p:sp>
    </p:spTree>
    <p:extLst>
      <p:ext uri="{BB962C8B-B14F-4D97-AF65-F5344CB8AC3E}">
        <p14:creationId xmlns:p14="http://schemas.microsoft.com/office/powerpoint/2010/main" val="222275756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7BCEFA-CDAB-AB0C-309E-1186ACFDA885}"/>
              </a:ext>
            </a:extLst>
          </p:cNvPr>
          <p:cNvSpPr>
            <a:spLocks noGrp="1"/>
          </p:cNvSpPr>
          <p:nvPr>
            <p:ph type="sldNum" sz="quarter" idx="12"/>
          </p:nvPr>
        </p:nvSpPr>
        <p:spPr/>
        <p:txBody>
          <a:bodyPr/>
          <a:lstStyle/>
          <a:p>
            <a:fld id="{C263D6C4-4840-40CC-AC84-17E24B3B7BDE}" type="slidenum">
              <a:rPr lang="en-US" noProof="0" smtClean="0"/>
              <a:pPr/>
              <a:t>273</a:t>
            </a:fld>
            <a:endParaRPr lang="en-US" noProof="0" dirty="0"/>
          </a:p>
        </p:txBody>
      </p:sp>
      <p:pic>
        <p:nvPicPr>
          <p:cNvPr id="6" name="Picture 5">
            <a:extLst>
              <a:ext uri="{FF2B5EF4-FFF2-40B4-BE49-F238E27FC236}">
                <a16:creationId xmlns:a16="http://schemas.microsoft.com/office/drawing/2014/main" id="{0718D18D-5C6E-AAFE-26C4-51821DA8A5B6}"/>
              </a:ext>
            </a:extLst>
          </p:cNvPr>
          <p:cNvPicPr>
            <a:picLocks noChangeAspect="1"/>
          </p:cNvPicPr>
          <p:nvPr/>
        </p:nvPicPr>
        <p:blipFill>
          <a:blip r:embed="rId2"/>
          <a:stretch>
            <a:fillRect/>
          </a:stretch>
        </p:blipFill>
        <p:spPr>
          <a:xfrm>
            <a:off x="2327921" y="297895"/>
            <a:ext cx="7904825" cy="6262209"/>
          </a:xfrm>
          <a:prstGeom prst="rect">
            <a:avLst/>
          </a:prstGeom>
        </p:spPr>
      </p:pic>
    </p:spTree>
    <p:extLst>
      <p:ext uri="{BB962C8B-B14F-4D97-AF65-F5344CB8AC3E}">
        <p14:creationId xmlns:p14="http://schemas.microsoft.com/office/powerpoint/2010/main" val="8644190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9EB4CD-D305-91A4-37DA-0945A266C280}"/>
              </a:ext>
            </a:extLst>
          </p:cNvPr>
          <p:cNvSpPr>
            <a:spLocks noGrp="1"/>
          </p:cNvSpPr>
          <p:nvPr>
            <p:ph type="sldNum" sz="quarter" idx="12"/>
          </p:nvPr>
        </p:nvSpPr>
        <p:spPr/>
        <p:txBody>
          <a:bodyPr/>
          <a:lstStyle/>
          <a:p>
            <a:fld id="{C263D6C4-4840-40CC-AC84-17E24B3B7BDE}" type="slidenum">
              <a:rPr lang="en-US" noProof="0" smtClean="0"/>
              <a:pPr/>
              <a:t>274</a:t>
            </a:fld>
            <a:endParaRPr lang="en-US" noProof="0" dirty="0"/>
          </a:p>
        </p:txBody>
      </p:sp>
      <p:sp>
        <p:nvSpPr>
          <p:cNvPr id="4" name="Text Placeholder 3">
            <a:extLst>
              <a:ext uri="{FF2B5EF4-FFF2-40B4-BE49-F238E27FC236}">
                <a16:creationId xmlns:a16="http://schemas.microsoft.com/office/drawing/2014/main" id="{8B3CA4AF-157E-ECBA-470C-7F9E4C9DF906}"/>
              </a:ext>
            </a:extLst>
          </p:cNvPr>
          <p:cNvSpPr>
            <a:spLocks noGrp="1"/>
          </p:cNvSpPr>
          <p:nvPr>
            <p:ph type="body" sz="quarter" idx="13"/>
          </p:nvPr>
        </p:nvSpPr>
        <p:spPr>
          <a:xfrm>
            <a:off x="382356" y="1698592"/>
            <a:ext cx="2476254" cy="4093243"/>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Next, you can enter a location or locations for the vendor. If you are using a chain store vendor such as Lowe’s or Home Depot there may be multiple locations in your area.  </a:t>
            </a:r>
          </a:p>
          <a:p>
            <a:endParaRPr lang="en-US" dirty="0"/>
          </a:p>
        </p:txBody>
      </p:sp>
      <p:pic>
        <p:nvPicPr>
          <p:cNvPr id="5" name="Picture 4">
            <a:extLst>
              <a:ext uri="{FF2B5EF4-FFF2-40B4-BE49-F238E27FC236}">
                <a16:creationId xmlns:a16="http://schemas.microsoft.com/office/drawing/2014/main" id="{39E9838F-217F-558B-F2A4-9C5C3014ABD2}"/>
              </a:ext>
            </a:extLst>
          </p:cNvPr>
          <p:cNvPicPr>
            <a:picLocks noChangeAspect="1"/>
          </p:cNvPicPr>
          <p:nvPr/>
        </p:nvPicPr>
        <p:blipFill>
          <a:blip r:embed="rId2"/>
          <a:stretch>
            <a:fillRect/>
          </a:stretch>
        </p:blipFill>
        <p:spPr>
          <a:xfrm>
            <a:off x="3088689" y="450016"/>
            <a:ext cx="7848600" cy="6240308"/>
          </a:xfrm>
          <a:prstGeom prst="rect">
            <a:avLst/>
          </a:prstGeom>
        </p:spPr>
      </p:pic>
      <p:sp>
        <p:nvSpPr>
          <p:cNvPr id="6" name="Arrow: Down 5">
            <a:extLst>
              <a:ext uri="{FF2B5EF4-FFF2-40B4-BE49-F238E27FC236}">
                <a16:creationId xmlns:a16="http://schemas.microsoft.com/office/drawing/2014/main" id="{EB415750-C687-1FA4-0789-657C5BC16434}"/>
              </a:ext>
            </a:extLst>
          </p:cNvPr>
          <p:cNvSpPr/>
          <p:nvPr/>
        </p:nvSpPr>
        <p:spPr>
          <a:xfrm>
            <a:off x="8622539" y="2965143"/>
            <a:ext cx="894324" cy="13492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09433337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157F60-1C98-8391-A81A-41008A4CB44C}"/>
              </a:ext>
            </a:extLst>
          </p:cNvPr>
          <p:cNvSpPr>
            <a:spLocks noGrp="1"/>
          </p:cNvSpPr>
          <p:nvPr>
            <p:ph type="sldNum" sz="quarter" idx="12"/>
          </p:nvPr>
        </p:nvSpPr>
        <p:spPr/>
        <p:txBody>
          <a:bodyPr/>
          <a:lstStyle/>
          <a:p>
            <a:fld id="{C263D6C4-4840-40CC-AC84-17E24B3B7BDE}" type="slidenum">
              <a:rPr lang="en-US" noProof="0" smtClean="0"/>
              <a:pPr/>
              <a:t>275</a:t>
            </a:fld>
            <a:endParaRPr lang="en-US" noProof="0" dirty="0"/>
          </a:p>
        </p:txBody>
      </p:sp>
      <p:sp>
        <p:nvSpPr>
          <p:cNvPr id="4" name="Text Placeholder 3">
            <a:extLst>
              <a:ext uri="{FF2B5EF4-FFF2-40B4-BE49-F238E27FC236}">
                <a16:creationId xmlns:a16="http://schemas.microsoft.com/office/drawing/2014/main" id="{5CA66920-B30A-3919-3933-57C74E4DDC88}"/>
              </a:ext>
            </a:extLst>
          </p:cNvPr>
          <p:cNvSpPr>
            <a:spLocks noGrp="1"/>
          </p:cNvSpPr>
          <p:nvPr>
            <p:ph type="body" sz="quarter" idx="13"/>
          </p:nvPr>
        </p:nvSpPr>
        <p:spPr>
          <a:xfrm>
            <a:off x="444500" y="1625385"/>
            <a:ext cx="3816782" cy="4093243"/>
          </a:xfrm>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“New” then add the information requested on the right-hand side of the screen and hit “Save” when you are done.  Currently you must exit the screen and come back to add an additional location.</a:t>
            </a:r>
          </a:p>
          <a:p>
            <a:endParaRPr lang="en-US" dirty="0"/>
          </a:p>
        </p:txBody>
      </p:sp>
      <p:pic>
        <p:nvPicPr>
          <p:cNvPr id="5" name="Picture 4">
            <a:extLst>
              <a:ext uri="{FF2B5EF4-FFF2-40B4-BE49-F238E27FC236}">
                <a16:creationId xmlns:a16="http://schemas.microsoft.com/office/drawing/2014/main" id="{85F42256-839A-9350-50B5-CB993AF906D4}"/>
              </a:ext>
            </a:extLst>
          </p:cNvPr>
          <p:cNvPicPr>
            <a:picLocks noChangeAspect="1"/>
          </p:cNvPicPr>
          <p:nvPr/>
        </p:nvPicPr>
        <p:blipFill>
          <a:blip r:embed="rId2"/>
          <a:stretch>
            <a:fillRect/>
          </a:stretch>
        </p:blipFill>
        <p:spPr>
          <a:xfrm>
            <a:off x="4673514" y="459996"/>
            <a:ext cx="7073986" cy="5258632"/>
          </a:xfrm>
          <a:prstGeom prst="rect">
            <a:avLst/>
          </a:prstGeom>
        </p:spPr>
      </p:pic>
    </p:spTree>
    <p:extLst>
      <p:ext uri="{BB962C8B-B14F-4D97-AF65-F5344CB8AC3E}">
        <p14:creationId xmlns:p14="http://schemas.microsoft.com/office/powerpoint/2010/main" val="411647941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9C1E78-855A-6EA0-8581-14F45940CB20}"/>
              </a:ext>
            </a:extLst>
          </p:cNvPr>
          <p:cNvSpPr>
            <a:spLocks noGrp="1"/>
          </p:cNvSpPr>
          <p:nvPr>
            <p:ph type="sldNum" sz="quarter" idx="12"/>
          </p:nvPr>
        </p:nvSpPr>
        <p:spPr/>
        <p:txBody>
          <a:bodyPr/>
          <a:lstStyle/>
          <a:p>
            <a:fld id="{C263D6C4-4840-40CC-AC84-17E24B3B7BDE}" type="slidenum">
              <a:rPr lang="en-US" noProof="0" smtClean="0"/>
              <a:pPr/>
              <a:t>276</a:t>
            </a:fld>
            <a:endParaRPr lang="en-US" noProof="0" dirty="0"/>
          </a:p>
        </p:txBody>
      </p:sp>
      <p:sp>
        <p:nvSpPr>
          <p:cNvPr id="4" name="Text Placeholder 3">
            <a:extLst>
              <a:ext uri="{FF2B5EF4-FFF2-40B4-BE49-F238E27FC236}">
                <a16:creationId xmlns:a16="http://schemas.microsoft.com/office/drawing/2014/main" id="{9AB75A84-B47B-AB07-E5AC-FBBF79062928}"/>
              </a:ext>
            </a:extLst>
          </p:cNvPr>
          <p:cNvSpPr>
            <a:spLocks noGrp="1"/>
          </p:cNvSpPr>
          <p:nvPr>
            <p:ph type="body" sz="quarter" idx="13"/>
          </p:nvPr>
        </p:nvSpPr>
        <p:spPr>
          <a:xfrm>
            <a:off x="8486066" y="2764757"/>
            <a:ext cx="2484268" cy="4093243"/>
          </a:xfrm>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creating a vendor, adding location information, services provided information,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  Each new vendor must still be activated by the agency.   If the vendor is currently in active status the same button used to activate them changes to “De-Activate Vendor”</a:t>
            </a:r>
          </a:p>
          <a:p>
            <a:endParaRPr lang="en-US" dirty="0"/>
          </a:p>
        </p:txBody>
      </p:sp>
      <p:pic>
        <p:nvPicPr>
          <p:cNvPr id="5" name="Picture 4">
            <a:extLst>
              <a:ext uri="{FF2B5EF4-FFF2-40B4-BE49-F238E27FC236}">
                <a16:creationId xmlns:a16="http://schemas.microsoft.com/office/drawing/2014/main" id="{3709201F-9CC4-D2D7-B2B8-24290022EAE5}"/>
              </a:ext>
            </a:extLst>
          </p:cNvPr>
          <p:cNvPicPr>
            <a:picLocks noChangeAspect="1"/>
          </p:cNvPicPr>
          <p:nvPr/>
        </p:nvPicPr>
        <p:blipFill>
          <a:blip r:embed="rId2"/>
          <a:stretch>
            <a:fillRect/>
          </a:stretch>
        </p:blipFill>
        <p:spPr>
          <a:xfrm>
            <a:off x="1757779" y="78545"/>
            <a:ext cx="6413376" cy="5065608"/>
          </a:xfrm>
          <a:prstGeom prst="rect">
            <a:avLst/>
          </a:prstGeom>
        </p:spPr>
      </p:pic>
      <p:sp>
        <p:nvSpPr>
          <p:cNvPr id="6" name="Arrow: Up 5">
            <a:extLst>
              <a:ext uri="{FF2B5EF4-FFF2-40B4-BE49-F238E27FC236}">
                <a16:creationId xmlns:a16="http://schemas.microsoft.com/office/drawing/2014/main" id="{4759DCC7-6262-9C1D-61A0-928925BC0246}"/>
              </a:ext>
            </a:extLst>
          </p:cNvPr>
          <p:cNvSpPr/>
          <p:nvPr/>
        </p:nvSpPr>
        <p:spPr>
          <a:xfrm>
            <a:off x="6539547" y="3672006"/>
            <a:ext cx="484505"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a:extLst>
              <a:ext uri="{FF2B5EF4-FFF2-40B4-BE49-F238E27FC236}">
                <a16:creationId xmlns:a16="http://schemas.microsoft.com/office/drawing/2014/main" id="{2110DAB1-255C-60AA-05CF-08165244E1DF}"/>
              </a:ext>
            </a:extLst>
          </p:cNvPr>
          <p:cNvPicPr>
            <a:picLocks noChangeAspect="1"/>
          </p:cNvPicPr>
          <p:nvPr/>
        </p:nvPicPr>
        <p:blipFill>
          <a:blip r:embed="rId3"/>
          <a:stretch>
            <a:fillRect/>
          </a:stretch>
        </p:blipFill>
        <p:spPr>
          <a:xfrm>
            <a:off x="1695450" y="5297487"/>
            <a:ext cx="3829050" cy="1200150"/>
          </a:xfrm>
          <a:prstGeom prst="rect">
            <a:avLst/>
          </a:prstGeom>
        </p:spPr>
      </p:pic>
      <p:sp>
        <p:nvSpPr>
          <p:cNvPr id="8" name="Arrow: Left-Up 7">
            <a:extLst>
              <a:ext uri="{FF2B5EF4-FFF2-40B4-BE49-F238E27FC236}">
                <a16:creationId xmlns:a16="http://schemas.microsoft.com/office/drawing/2014/main" id="{8D544D56-034E-2A8E-42E9-449093812CFD}"/>
              </a:ext>
            </a:extLst>
          </p:cNvPr>
          <p:cNvSpPr/>
          <p:nvPr/>
        </p:nvSpPr>
        <p:spPr>
          <a:xfrm>
            <a:off x="5614352" y="5297487"/>
            <a:ext cx="1409700" cy="1174115"/>
          </a:xfrm>
          <a:prstGeom prst="leftUp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291184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8467"/>
            <a:ext cx="9144001" cy="6866467"/>
            <a:chOff x="0" y="-8467"/>
            <a:chExt cx="12192000" cy="6866467"/>
          </a:xfrm>
        </p:grpSpPr>
        <p:cxnSp>
          <p:nvCxnSpPr>
            <p:cNvPr id="8" name="Straight Connector 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2" name="Isosceles Triangle 1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6" name="Isosceles Triangle 1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17" name="Isosceles Triangle 1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grpSp>
      <p:sp useBgFill="1">
        <p:nvSpPr>
          <p:cNvPr id="19" name="Rectangle 1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dirty="0">
              <a:solidFill>
                <a:srgbClr val="FFFFFF"/>
              </a:solidFill>
              <a:latin typeface="Calibri"/>
            </a:endParaRPr>
          </a:p>
        </p:txBody>
      </p:sp>
      <p:sp useBgFill="1">
        <p:nvSpPr>
          <p:cNvPr id="21" name="Rectangle 2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srgbClr val="FFFFFF"/>
              </a:solidFill>
              <a:latin typeface="Calibri"/>
            </a:endParaRPr>
          </a:p>
        </p:txBody>
      </p:sp>
      <p:cxnSp>
        <p:nvCxnSpPr>
          <p:cNvPr id="23" name="Straight Connector 2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89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123781" y="3681413"/>
            <a:ext cx="3572669" cy="3176588"/>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17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2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3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31" name="Isosceles Triangle 3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3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2241" y="-8467"/>
            <a:ext cx="214074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35" name="Isosceles Triangle 3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10116"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11719"/>
            <a:endParaRPr lang="en-US" sz="1227">
              <a:solidFill>
                <a:srgbClr val="FFFFFF"/>
              </a:solidFill>
              <a:latin typeface="Calibri"/>
            </a:endParaRPr>
          </a:p>
        </p:txBody>
      </p:sp>
      <p:sp>
        <p:nvSpPr>
          <p:cNvPr id="37" name="Freeform: Shape 3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5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11719"/>
            <a:endParaRPr lang="en-US" sz="1227">
              <a:solidFill>
                <a:srgbClr val="FFFFFF"/>
              </a:solidFill>
              <a:latin typeface="Calibri"/>
            </a:endParaRPr>
          </a:p>
        </p:txBody>
      </p:sp>
      <p:sp>
        <p:nvSpPr>
          <p:cNvPr id="2" name="object 2"/>
          <p:cNvSpPr txBox="1"/>
          <p:nvPr/>
        </p:nvSpPr>
        <p:spPr>
          <a:xfrm>
            <a:off x="6111063" y="609600"/>
            <a:ext cx="4133472" cy="5545667"/>
          </a:xfrm>
          <a:prstGeom prst="rect">
            <a:avLst/>
          </a:prstGeom>
        </p:spPr>
        <p:txBody>
          <a:bodyPr vert="horz" lIns="62345" tIns="31173" rIns="62345" bIns="31173" rtlCol="0" anchor="ctr">
            <a:normAutofit/>
          </a:bodyPr>
          <a:lstStyle/>
          <a:p>
            <a:pPr marL="8659" defTabSz="311719">
              <a:spcBef>
                <a:spcPts val="682"/>
              </a:spcBef>
              <a:buClr>
                <a:srgbClr val="4A66AC"/>
              </a:buClr>
              <a:buSzPct val="80000"/>
              <a:buFont typeface="Wingdings 3" charset="2"/>
              <a:buChar char=""/>
            </a:pPr>
            <a:r>
              <a:rPr lang="en-US" sz="2727" dirty="0">
                <a:solidFill>
                  <a:srgbClr val="FFFFFF"/>
                </a:solidFill>
                <a:latin typeface="Calibri"/>
              </a:rPr>
              <a:t>Adding Funding Sources</a:t>
            </a:r>
          </a:p>
        </p:txBody>
      </p:sp>
    </p:spTree>
    <p:extLst>
      <p:ext uri="{BB962C8B-B14F-4D97-AF65-F5344CB8AC3E}">
        <p14:creationId xmlns:p14="http://schemas.microsoft.com/office/powerpoint/2010/main" val="54217904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73682" y="1347568"/>
            <a:ext cx="4662488" cy="302542"/>
          </a:xfrm>
          <a:prstGeom prst="rect">
            <a:avLst/>
          </a:prstGeom>
        </p:spPr>
        <p:txBody>
          <a:bodyPr vert="horz" wrap="square" lIns="0" tIns="8659" rIns="0" bIns="0" rtlCol="0">
            <a:spAutoFit/>
          </a:bodyPr>
          <a:lstStyle/>
          <a:p>
            <a:pPr marL="8659" defTabSz="311719">
              <a:spcBef>
                <a:spcPts val="68"/>
              </a:spcBef>
            </a:pPr>
            <a:r>
              <a:rPr sz="1909" dirty="0">
                <a:solidFill>
                  <a:srgbClr val="FFFFFF"/>
                </a:solidFill>
                <a:latin typeface="Calibri"/>
                <a:cs typeface="Calibri"/>
              </a:rPr>
              <a:t>Under</a:t>
            </a:r>
            <a:r>
              <a:rPr sz="1909" spc="-7" dirty="0">
                <a:solidFill>
                  <a:srgbClr val="FFFFFF"/>
                </a:solidFill>
                <a:latin typeface="Calibri"/>
                <a:cs typeface="Calibri"/>
              </a:rPr>
              <a:t> </a:t>
            </a:r>
            <a:r>
              <a:rPr sz="1909" dirty="0">
                <a:solidFill>
                  <a:srgbClr val="FFFFFF"/>
                </a:solidFill>
                <a:latin typeface="Calibri"/>
                <a:cs typeface="Calibri"/>
              </a:rPr>
              <a:t>‘My </a:t>
            </a:r>
            <a:r>
              <a:rPr sz="1909" spc="-14" dirty="0">
                <a:solidFill>
                  <a:srgbClr val="FFFFFF"/>
                </a:solidFill>
                <a:latin typeface="Calibri"/>
                <a:cs typeface="Calibri"/>
              </a:rPr>
              <a:t>State’,</a:t>
            </a:r>
            <a:r>
              <a:rPr sz="1909" spc="-10" dirty="0">
                <a:solidFill>
                  <a:srgbClr val="FFFFFF"/>
                </a:solidFill>
                <a:latin typeface="Calibri"/>
                <a:cs typeface="Calibri"/>
              </a:rPr>
              <a:t> </a:t>
            </a:r>
            <a:r>
              <a:rPr sz="1909" dirty="0">
                <a:solidFill>
                  <a:srgbClr val="FFFFFF"/>
                </a:solidFill>
                <a:latin typeface="Calibri"/>
                <a:cs typeface="Calibri"/>
              </a:rPr>
              <a:t>select </a:t>
            </a:r>
            <a:r>
              <a:rPr sz="1909" spc="-7" dirty="0">
                <a:solidFill>
                  <a:srgbClr val="FFFFFF"/>
                </a:solidFill>
                <a:latin typeface="Calibri"/>
                <a:cs typeface="Calibri"/>
              </a:rPr>
              <a:t>Fund/Grant</a:t>
            </a:r>
            <a:r>
              <a:rPr sz="1909" spc="-3" dirty="0">
                <a:solidFill>
                  <a:srgbClr val="FFFFFF"/>
                </a:solidFill>
                <a:latin typeface="Calibri"/>
                <a:cs typeface="Calibri"/>
              </a:rPr>
              <a:t> </a:t>
            </a:r>
            <a:r>
              <a:rPr sz="1909" spc="-7" dirty="0">
                <a:solidFill>
                  <a:srgbClr val="FFFFFF"/>
                </a:solidFill>
                <a:latin typeface="Calibri"/>
                <a:cs typeface="Calibri"/>
              </a:rPr>
              <a:t>Entry.</a:t>
            </a:r>
            <a:endParaRPr sz="1909" dirty="0">
              <a:solidFill>
                <a:srgbClr val="FFFFFF"/>
              </a:solidFill>
              <a:latin typeface="Calibri"/>
              <a:cs typeface="Calibri"/>
            </a:endParaRPr>
          </a:p>
        </p:txBody>
      </p:sp>
      <p:sp>
        <p:nvSpPr>
          <p:cNvPr id="3" name="object 3"/>
          <p:cNvSpPr txBox="1"/>
          <p:nvPr/>
        </p:nvSpPr>
        <p:spPr>
          <a:xfrm>
            <a:off x="5472545" y="6026727"/>
            <a:ext cx="3013364" cy="302979"/>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Click the</a:t>
            </a:r>
            <a:r>
              <a:rPr sz="1909" spc="-10" dirty="0">
                <a:solidFill>
                  <a:srgbClr val="FFFFFF"/>
                </a:solidFill>
                <a:latin typeface="Calibri"/>
                <a:cs typeface="Calibri"/>
              </a:rPr>
              <a:t> </a:t>
            </a:r>
            <a:r>
              <a:rPr sz="1909" dirty="0">
                <a:solidFill>
                  <a:srgbClr val="FFFFFF"/>
                </a:solidFill>
                <a:latin typeface="Calibri"/>
                <a:cs typeface="Calibri"/>
              </a:rPr>
              <a:t>‘New’ </a:t>
            </a:r>
            <a:r>
              <a:rPr sz="1909" spc="-7" dirty="0">
                <a:solidFill>
                  <a:srgbClr val="FFFFFF"/>
                </a:solidFill>
                <a:latin typeface="Calibri"/>
                <a:cs typeface="Calibri"/>
              </a:rPr>
              <a:t>button.</a:t>
            </a:r>
            <a:endParaRPr sz="1909" dirty="0">
              <a:solidFill>
                <a:srgbClr val="FFFFFF"/>
              </a:solidFill>
              <a:latin typeface="Calibri"/>
              <a:cs typeface="Calibri"/>
            </a:endParaRPr>
          </a:p>
        </p:txBody>
      </p:sp>
      <p:pic>
        <p:nvPicPr>
          <p:cNvPr id="4" name="object 4"/>
          <p:cNvPicPr/>
          <p:nvPr/>
        </p:nvPicPr>
        <p:blipFill>
          <a:blip r:embed="rId2" cstate="print"/>
          <a:stretch>
            <a:fillRect/>
          </a:stretch>
        </p:blipFill>
        <p:spPr>
          <a:xfrm>
            <a:off x="1679864" y="311728"/>
            <a:ext cx="2285998" cy="2104250"/>
          </a:xfrm>
          <a:prstGeom prst="rect">
            <a:avLst/>
          </a:prstGeom>
        </p:spPr>
      </p:pic>
      <p:pic>
        <p:nvPicPr>
          <p:cNvPr id="5" name="object 5"/>
          <p:cNvPicPr/>
          <p:nvPr/>
        </p:nvPicPr>
        <p:blipFill>
          <a:blip r:embed="rId3" cstate="print"/>
          <a:stretch>
            <a:fillRect/>
          </a:stretch>
        </p:blipFill>
        <p:spPr>
          <a:xfrm>
            <a:off x="2459182" y="2649682"/>
            <a:ext cx="6913083" cy="3039239"/>
          </a:xfrm>
          <a:prstGeom prst="rect">
            <a:avLst/>
          </a:prstGeom>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87682" y="779319"/>
            <a:ext cx="2182091" cy="2874860"/>
          </a:xfrm>
          <a:prstGeom prst="rect">
            <a:avLst/>
          </a:prstGeom>
        </p:spPr>
        <p:txBody>
          <a:bodyPr vert="horz" wrap="square" lIns="0" tIns="8226" rIns="0" bIns="0" rtlCol="0">
            <a:spAutoFit/>
          </a:bodyPr>
          <a:lstStyle/>
          <a:p>
            <a:pPr marL="8659" marR="3464" indent="311719" defTabSz="311719">
              <a:lnSpc>
                <a:spcPct val="109100"/>
              </a:lnSpc>
              <a:spcBef>
                <a:spcPts val="65"/>
              </a:spcBef>
            </a:pPr>
            <a:r>
              <a:rPr sz="1909" dirty="0">
                <a:solidFill>
                  <a:srgbClr val="FFFFFF"/>
                </a:solidFill>
                <a:latin typeface="Calibri"/>
                <a:cs typeface="Calibri"/>
              </a:rPr>
              <a:t>Enter</a:t>
            </a:r>
            <a:r>
              <a:rPr sz="1909" spc="-14" dirty="0">
                <a:solidFill>
                  <a:srgbClr val="FFFFFF"/>
                </a:solidFill>
                <a:latin typeface="Calibri"/>
                <a:cs typeface="Calibri"/>
              </a:rPr>
              <a:t> </a:t>
            </a:r>
            <a:r>
              <a:rPr sz="1909" dirty="0">
                <a:solidFill>
                  <a:srgbClr val="FFFFFF"/>
                </a:solidFill>
                <a:latin typeface="Calibri"/>
                <a:cs typeface="Calibri"/>
              </a:rPr>
              <a:t>the</a:t>
            </a:r>
            <a:r>
              <a:rPr sz="1909" spc="-20" dirty="0">
                <a:solidFill>
                  <a:srgbClr val="FFFFFF"/>
                </a:solidFill>
                <a:latin typeface="Calibri"/>
                <a:cs typeface="Calibri"/>
              </a:rPr>
              <a:t> </a:t>
            </a:r>
            <a:r>
              <a:rPr sz="1909" dirty="0">
                <a:solidFill>
                  <a:srgbClr val="FFFFFF"/>
                </a:solidFill>
                <a:latin typeface="Calibri"/>
                <a:cs typeface="Calibri"/>
              </a:rPr>
              <a:t>‘Fund</a:t>
            </a:r>
            <a:r>
              <a:rPr sz="1909" spc="-14" dirty="0">
                <a:solidFill>
                  <a:srgbClr val="FFFFFF"/>
                </a:solidFill>
                <a:latin typeface="Calibri"/>
                <a:cs typeface="Calibri"/>
              </a:rPr>
              <a:t> Name’, </a:t>
            </a:r>
            <a:r>
              <a:rPr sz="1909" dirty="0">
                <a:solidFill>
                  <a:srgbClr val="FFFFFF"/>
                </a:solidFill>
                <a:latin typeface="Calibri"/>
                <a:cs typeface="Calibri"/>
              </a:rPr>
              <a:t>select</a:t>
            </a:r>
            <a:r>
              <a:rPr sz="1909" spc="-10" dirty="0">
                <a:solidFill>
                  <a:srgbClr val="FFFFFF"/>
                </a:solidFill>
                <a:latin typeface="Calibri"/>
                <a:cs typeface="Calibri"/>
              </a:rPr>
              <a:t> </a:t>
            </a:r>
            <a:r>
              <a:rPr sz="1909" dirty="0">
                <a:solidFill>
                  <a:srgbClr val="FFFFFF"/>
                </a:solidFill>
                <a:latin typeface="Calibri"/>
                <a:cs typeface="Calibri"/>
              </a:rPr>
              <a:t>a</a:t>
            </a:r>
            <a:r>
              <a:rPr sz="1909" spc="-10" dirty="0">
                <a:solidFill>
                  <a:srgbClr val="FFFFFF"/>
                </a:solidFill>
                <a:latin typeface="Calibri"/>
                <a:cs typeface="Calibri"/>
              </a:rPr>
              <a:t> </a:t>
            </a:r>
            <a:r>
              <a:rPr sz="1909" dirty="0">
                <a:solidFill>
                  <a:srgbClr val="FFFFFF"/>
                </a:solidFill>
                <a:latin typeface="Calibri"/>
                <a:cs typeface="Calibri"/>
              </a:rPr>
              <a:t>‘Fund</a:t>
            </a:r>
            <a:r>
              <a:rPr sz="1909" spc="-17" dirty="0">
                <a:solidFill>
                  <a:srgbClr val="FFFFFF"/>
                </a:solidFill>
                <a:latin typeface="Calibri"/>
                <a:cs typeface="Calibri"/>
              </a:rPr>
              <a:t> </a:t>
            </a:r>
            <a:r>
              <a:rPr sz="1909" dirty="0">
                <a:solidFill>
                  <a:srgbClr val="FFFFFF"/>
                </a:solidFill>
                <a:latin typeface="Calibri"/>
                <a:cs typeface="Calibri"/>
              </a:rPr>
              <a:t>Status’</a:t>
            </a:r>
            <a:r>
              <a:rPr sz="1909" spc="-14" dirty="0">
                <a:solidFill>
                  <a:srgbClr val="FFFFFF"/>
                </a:solidFill>
                <a:latin typeface="Calibri"/>
                <a:cs typeface="Calibri"/>
              </a:rPr>
              <a:t> </a:t>
            </a:r>
            <a:r>
              <a:rPr sz="1909" dirty="0">
                <a:solidFill>
                  <a:srgbClr val="FFFFFF"/>
                </a:solidFill>
                <a:latin typeface="Calibri"/>
                <a:cs typeface="Calibri"/>
              </a:rPr>
              <a:t>(Open),</a:t>
            </a:r>
            <a:r>
              <a:rPr sz="1909" spc="-10" dirty="0">
                <a:solidFill>
                  <a:srgbClr val="FFFFFF"/>
                </a:solidFill>
                <a:latin typeface="Calibri"/>
                <a:cs typeface="Calibri"/>
              </a:rPr>
              <a:t> </a:t>
            </a:r>
            <a:r>
              <a:rPr sz="1909" dirty="0">
                <a:solidFill>
                  <a:srgbClr val="FFFFFF"/>
                </a:solidFill>
                <a:latin typeface="Calibri"/>
                <a:cs typeface="Calibri"/>
              </a:rPr>
              <a:t>enter</a:t>
            </a:r>
            <a:r>
              <a:rPr sz="1909" spc="-14" dirty="0">
                <a:solidFill>
                  <a:srgbClr val="FFFFFF"/>
                </a:solidFill>
                <a:latin typeface="Calibri"/>
                <a:cs typeface="Calibri"/>
              </a:rPr>
              <a:t> </a:t>
            </a:r>
            <a:r>
              <a:rPr sz="1909" dirty="0">
                <a:solidFill>
                  <a:srgbClr val="FFFFFF"/>
                </a:solidFill>
                <a:latin typeface="Calibri"/>
                <a:cs typeface="Calibri"/>
              </a:rPr>
              <a:t>a</a:t>
            </a:r>
            <a:r>
              <a:rPr sz="1909" spc="-14" dirty="0">
                <a:solidFill>
                  <a:srgbClr val="FFFFFF"/>
                </a:solidFill>
                <a:latin typeface="Calibri"/>
                <a:cs typeface="Calibri"/>
              </a:rPr>
              <a:t> </a:t>
            </a:r>
            <a:r>
              <a:rPr sz="1909" dirty="0">
                <a:solidFill>
                  <a:srgbClr val="FFFFFF"/>
                </a:solidFill>
                <a:latin typeface="Calibri"/>
                <a:cs typeface="Calibri"/>
              </a:rPr>
              <a:t>‘Start</a:t>
            </a:r>
            <a:r>
              <a:rPr sz="1909" spc="-17" dirty="0">
                <a:solidFill>
                  <a:srgbClr val="FFFFFF"/>
                </a:solidFill>
                <a:latin typeface="Calibri"/>
                <a:cs typeface="Calibri"/>
              </a:rPr>
              <a:t> </a:t>
            </a:r>
            <a:r>
              <a:rPr sz="1909" dirty="0">
                <a:solidFill>
                  <a:srgbClr val="FFFFFF"/>
                </a:solidFill>
                <a:latin typeface="Calibri"/>
                <a:cs typeface="Calibri"/>
              </a:rPr>
              <a:t>Date’</a:t>
            </a:r>
            <a:r>
              <a:rPr sz="1909" spc="-20" dirty="0">
                <a:solidFill>
                  <a:srgbClr val="FFFFFF"/>
                </a:solidFill>
                <a:latin typeface="Calibri"/>
                <a:cs typeface="Calibri"/>
              </a:rPr>
              <a:t> </a:t>
            </a:r>
            <a:r>
              <a:rPr sz="1909" dirty="0">
                <a:solidFill>
                  <a:srgbClr val="FFFFFF"/>
                </a:solidFill>
                <a:latin typeface="Calibri"/>
                <a:cs typeface="Calibri"/>
              </a:rPr>
              <a:t>(beginning</a:t>
            </a:r>
            <a:r>
              <a:rPr sz="1909" spc="-17" dirty="0">
                <a:solidFill>
                  <a:srgbClr val="FFFFFF"/>
                </a:solidFill>
                <a:latin typeface="Calibri"/>
                <a:cs typeface="Calibri"/>
              </a:rPr>
              <a:t> </a:t>
            </a:r>
            <a:r>
              <a:rPr sz="1909" dirty="0">
                <a:solidFill>
                  <a:srgbClr val="FFFFFF"/>
                </a:solidFill>
                <a:latin typeface="Calibri"/>
                <a:cs typeface="Calibri"/>
              </a:rPr>
              <a:t>or</a:t>
            </a:r>
            <a:r>
              <a:rPr sz="1909" spc="-17" dirty="0">
                <a:solidFill>
                  <a:srgbClr val="FFFFFF"/>
                </a:solidFill>
                <a:latin typeface="Calibri"/>
                <a:cs typeface="Calibri"/>
              </a:rPr>
              <a:t> </a:t>
            </a:r>
            <a:r>
              <a:rPr sz="1909" spc="-7" dirty="0">
                <a:solidFill>
                  <a:srgbClr val="FFFFFF"/>
                </a:solidFill>
                <a:latin typeface="Calibri"/>
                <a:cs typeface="Calibri"/>
              </a:rPr>
              <a:t>Program </a:t>
            </a:r>
            <a:r>
              <a:rPr sz="1909" spc="-14" dirty="0">
                <a:solidFill>
                  <a:srgbClr val="FFFFFF"/>
                </a:solidFill>
                <a:latin typeface="Calibri"/>
                <a:cs typeface="Calibri"/>
              </a:rPr>
              <a:t>Year), </a:t>
            </a:r>
            <a:r>
              <a:rPr sz="1909" dirty="0">
                <a:solidFill>
                  <a:srgbClr val="FFFFFF"/>
                </a:solidFill>
                <a:latin typeface="Calibri"/>
                <a:cs typeface="Calibri"/>
              </a:rPr>
              <a:t>‘End</a:t>
            </a:r>
            <a:r>
              <a:rPr sz="1909" spc="-20" dirty="0">
                <a:solidFill>
                  <a:srgbClr val="FFFFFF"/>
                </a:solidFill>
                <a:latin typeface="Calibri"/>
                <a:cs typeface="Calibri"/>
              </a:rPr>
              <a:t> </a:t>
            </a:r>
            <a:r>
              <a:rPr sz="1909" dirty="0">
                <a:solidFill>
                  <a:srgbClr val="FFFFFF"/>
                </a:solidFill>
                <a:latin typeface="Calibri"/>
                <a:cs typeface="Calibri"/>
              </a:rPr>
              <a:t>Date’</a:t>
            </a:r>
            <a:r>
              <a:rPr sz="1909" spc="-14" dirty="0">
                <a:solidFill>
                  <a:srgbClr val="FFFFFF"/>
                </a:solidFill>
                <a:latin typeface="Calibri"/>
                <a:cs typeface="Calibri"/>
              </a:rPr>
              <a:t> </a:t>
            </a:r>
            <a:r>
              <a:rPr sz="1909" dirty="0">
                <a:solidFill>
                  <a:srgbClr val="FFFFFF"/>
                </a:solidFill>
                <a:latin typeface="Calibri"/>
                <a:cs typeface="Calibri"/>
              </a:rPr>
              <a:t>(end</a:t>
            </a:r>
            <a:r>
              <a:rPr sz="1909" spc="-14" dirty="0">
                <a:solidFill>
                  <a:srgbClr val="FFFFFF"/>
                </a:solidFill>
                <a:latin typeface="Calibri"/>
                <a:cs typeface="Calibri"/>
              </a:rPr>
              <a:t> </a:t>
            </a:r>
            <a:r>
              <a:rPr sz="1909" dirty="0">
                <a:solidFill>
                  <a:srgbClr val="FFFFFF"/>
                </a:solidFill>
                <a:latin typeface="Calibri"/>
                <a:cs typeface="Calibri"/>
              </a:rPr>
              <a:t>of</a:t>
            </a:r>
            <a:r>
              <a:rPr sz="1909" spc="-20" dirty="0">
                <a:solidFill>
                  <a:srgbClr val="FFFFFF"/>
                </a:solidFill>
                <a:latin typeface="Calibri"/>
                <a:cs typeface="Calibri"/>
              </a:rPr>
              <a:t> </a:t>
            </a:r>
            <a:r>
              <a:rPr sz="1909" dirty="0">
                <a:solidFill>
                  <a:srgbClr val="FFFFFF"/>
                </a:solidFill>
                <a:latin typeface="Calibri"/>
                <a:cs typeface="Calibri"/>
              </a:rPr>
              <a:t>Program</a:t>
            </a:r>
            <a:r>
              <a:rPr sz="1909" spc="-14" dirty="0">
                <a:solidFill>
                  <a:srgbClr val="FFFFFF"/>
                </a:solidFill>
                <a:latin typeface="Calibri"/>
                <a:cs typeface="Calibri"/>
              </a:rPr>
              <a:t> Year),</a:t>
            </a:r>
            <a:r>
              <a:rPr sz="1909" spc="-17" dirty="0">
                <a:solidFill>
                  <a:srgbClr val="FFFFFF"/>
                </a:solidFill>
                <a:latin typeface="Calibri"/>
                <a:cs typeface="Calibri"/>
              </a:rPr>
              <a:t> </a:t>
            </a:r>
            <a:r>
              <a:rPr sz="1909" dirty="0">
                <a:solidFill>
                  <a:srgbClr val="FFFFFF"/>
                </a:solidFill>
                <a:latin typeface="Calibri"/>
                <a:cs typeface="Calibri"/>
              </a:rPr>
              <a:t>and</a:t>
            </a:r>
            <a:r>
              <a:rPr sz="1909" spc="-17" dirty="0">
                <a:solidFill>
                  <a:srgbClr val="FFFFFF"/>
                </a:solidFill>
                <a:latin typeface="Calibri"/>
                <a:cs typeface="Calibri"/>
              </a:rPr>
              <a:t> </a:t>
            </a:r>
            <a:r>
              <a:rPr sz="1909" dirty="0">
                <a:solidFill>
                  <a:srgbClr val="FFFFFF"/>
                </a:solidFill>
                <a:latin typeface="Calibri"/>
                <a:cs typeface="Calibri"/>
              </a:rPr>
              <a:t>‘Original</a:t>
            </a:r>
            <a:r>
              <a:rPr sz="1909" spc="-20" dirty="0">
                <a:solidFill>
                  <a:srgbClr val="FFFFFF"/>
                </a:solidFill>
                <a:latin typeface="Calibri"/>
                <a:cs typeface="Calibri"/>
              </a:rPr>
              <a:t> </a:t>
            </a:r>
            <a:r>
              <a:rPr sz="1909" spc="-7" dirty="0">
                <a:solidFill>
                  <a:srgbClr val="FFFFFF"/>
                </a:solidFill>
                <a:latin typeface="Calibri"/>
                <a:cs typeface="Calibri"/>
              </a:rPr>
              <a:t>Amount’.</a:t>
            </a:r>
            <a:endParaRPr sz="1909" dirty="0">
              <a:solidFill>
                <a:srgbClr val="FFFFFF"/>
              </a:solidFill>
              <a:latin typeface="Calibri"/>
              <a:cs typeface="Calibri"/>
            </a:endParaRPr>
          </a:p>
        </p:txBody>
      </p:sp>
      <p:sp>
        <p:nvSpPr>
          <p:cNvPr id="3" name="object 3"/>
          <p:cNvSpPr txBox="1"/>
          <p:nvPr/>
        </p:nvSpPr>
        <p:spPr>
          <a:xfrm>
            <a:off x="5524501" y="4987636"/>
            <a:ext cx="2110653" cy="890576"/>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Go</a:t>
            </a:r>
            <a:r>
              <a:rPr sz="1909" spc="-7" dirty="0">
                <a:solidFill>
                  <a:srgbClr val="FFFFFF"/>
                </a:solidFill>
                <a:latin typeface="Calibri"/>
                <a:cs typeface="Calibri"/>
              </a:rPr>
              <a:t> </a:t>
            </a:r>
            <a:r>
              <a:rPr sz="1909" dirty="0">
                <a:solidFill>
                  <a:srgbClr val="FFFFFF"/>
                </a:solidFill>
                <a:latin typeface="Calibri"/>
                <a:cs typeface="Calibri"/>
              </a:rPr>
              <a:t>to</a:t>
            </a:r>
            <a:r>
              <a:rPr sz="1909" spc="-3" dirty="0">
                <a:solidFill>
                  <a:srgbClr val="FFFFFF"/>
                </a:solidFill>
                <a:latin typeface="Calibri"/>
                <a:cs typeface="Calibri"/>
              </a:rPr>
              <a:t> </a:t>
            </a:r>
            <a:r>
              <a:rPr sz="1909" dirty="0">
                <a:solidFill>
                  <a:srgbClr val="FFFFFF"/>
                </a:solidFill>
                <a:latin typeface="Calibri"/>
                <a:cs typeface="Calibri"/>
              </a:rPr>
              <a:t>‘My</a:t>
            </a:r>
            <a:r>
              <a:rPr sz="1909" spc="-10" dirty="0">
                <a:solidFill>
                  <a:srgbClr val="FFFFFF"/>
                </a:solidFill>
                <a:latin typeface="Calibri"/>
                <a:cs typeface="Calibri"/>
              </a:rPr>
              <a:t> </a:t>
            </a:r>
            <a:r>
              <a:rPr sz="1909" dirty="0">
                <a:solidFill>
                  <a:srgbClr val="FFFFFF"/>
                </a:solidFill>
                <a:latin typeface="Calibri"/>
                <a:cs typeface="Calibri"/>
              </a:rPr>
              <a:t>State</a:t>
            </a:r>
            <a:r>
              <a:rPr sz="1909" spc="-3" dirty="0">
                <a:solidFill>
                  <a:srgbClr val="FFFFFF"/>
                </a:solidFill>
                <a:latin typeface="Calibri"/>
                <a:cs typeface="Calibri"/>
              </a:rPr>
              <a:t> </a:t>
            </a:r>
            <a:r>
              <a:rPr sz="1909" dirty="0">
                <a:solidFill>
                  <a:srgbClr val="FFFFFF"/>
                </a:solidFill>
                <a:latin typeface="Calibri"/>
                <a:cs typeface="Calibri"/>
              </a:rPr>
              <a:t>Setup’</a:t>
            </a:r>
            <a:r>
              <a:rPr sz="1909" spc="-7" dirty="0">
                <a:solidFill>
                  <a:srgbClr val="FFFFFF"/>
                </a:solidFill>
                <a:latin typeface="Calibri"/>
                <a:cs typeface="Calibri"/>
              </a:rPr>
              <a:t> </a:t>
            </a:r>
            <a:r>
              <a:rPr sz="1909" dirty="0">
                <a:solidFill>
                  <a:srgbClr val="FFFFFF"/>
                </a:solidFill>
                <a:latin typeface="Calibri"/>
                <a:cs typeface="Calibri"/>
              </a:rPr>
              <a:t>and</a:t>
            </a:r>
            <a:r>
              <a:rPr sz="1909" spc="-17" dirty="0">
                <a:solidFill>
                  <a:srgbClr val="FFFFFF"/>
                </a:solidFill>
                <a:latin typeface="Calibri"/>
                <a:cs typeface="Calibri"/>
              </a:rPr>
              <a:t> </a:t>
            </a:r>
            <a:r>
              <a:rPr sz="1909" dirty="0">
                <a:solidFill>
                  <a:srgbClr val="FFFFFF"/>
                </a:solidFill>
                <a:latin typeface="Calibri"/>
                <a:cs typeface="Calibri"/>
              </a:rPr>
              <a:t>click</a:t>
            </a:r>
            <a:r>
              <a:rPr sz="1909" spc="-14" dirty="0">
                <a:solidFill>
                  <a:srgbClr val="FFFFFF"/>
                </a:solidFill>
                <a:latin typeface="Calibri"/>
                <a:cs typeface="Calibri"/>
              </a:rPr>
              <a:t> </a:t>
            </a:r>
            <a:r>
              <a:rPr sz="1909" dirty="0">
                <a:solidFill>
                  <a:srgbClr val="FFFFFF"/>
                </a:solidFill>
                <a:latin typeface="Calibri"/>
                <a:cs typeface="Calibri"/>
              </a:rPr>
              <a:t>on</a:t>
            </a:r>
            <a:r>
              <a:rPr sz="1909" spc="-10" dirty="0">
                <a:solidFill>
                  <a:srgbClr val="FFFFFF"/>
                </a:solidFill>
                <a:latin typeface="Calibri"/>
                <a:cs typeface="Calibri"/>
              </a:rPr>
              <a:t> </a:t>
            </a:r>
            <a:r>
              <a:rPr sz="1909" spc="-14" dirty="0">
                <a:solidFill>
                  <a:srgbClr val="FFFFFF"/>
                </a:solidFill>
                <a:latin typeface="Calibri"/>
                <a:cs typeface="Calibri"/>
              </a:rPr>
              <a:t>‘Agency</a:t>
            </a:r>
            <a:r>
              <a:rPr sz="1909" spc="-7" dirty="0">
                <a:solidFill>
                  <a:srgbClr val="FFFFFF"/>
                </a:solidFill>
                <a:latin typeface="Calibri"/>
                <a:cs typeface="Calibri"/>
              </a:rPr>
              <a:t> Programs’.</a:t>
            </a:r>
            <a:endParaRPr sz="1909" dirty="0">
              <a:solidFill>
                <a:srgbClr val="FFFFFF"/>
              </a:solidFill>
              <a:latin typeface="Calibri"/>
              <a:cs typeface="Calibri"/>
            </a:endParaRPr>
          </a:p>
        </p:txBody>
      </p:sp>
      <p:pic>
        <p:nvPicPr>
          <p:cNvPr id="4" name="object 4"/>
          <p:cNvPicPr/>
          <p:nvPr/>
        </p:nvPicPr>
        <p:blipFill>
          <a:blip r:embed="rId2" cstate="print"/>
          <a:stretch>
            <a:fillRect/>
          </a:stretch>
        </p:blipFill>
        <p:spPr>
          <a:xfrm>
            <a:off x="4225636" y="408278"/>
            <a:ext cx="5717474" cy="3755445"/>
          </a:xfrm>
          <a:prstGeom prst="rect">
            <a:avLst/>
          </a:prstGeom>
        </p:spPr>
      </p:pic>
      <p:pic>
        <p:nvPicPr>
          <p:cNvPr id="5" name="object 5"/>
          <p:cNvPicPr/>
          <p:nvPr/>
        </p:nvPicPr>
        <p:blipFill>
          <a:blip r:embed="rId3" cstate="print"/>
          <a:stretch>
            <a:fillRect/>
          </a:stretch>
        </p:blipFill>
        <p:spPr>
          <a:xfrm>
            <a:off x="2511137" y="4572000"/>
            <a:ext cx="2251806" cy="18777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C0BEEFE-5906-F9C1-2355-442CC72C7075}"/>
              </a:ext>
            </a:extLst>
          </p:cNvPr>
          <p:cNvSpPr/>
          <p:nvPr/>
        </p:nvSpPr>
        <p:spPr>
          <a:xfrm>
            <a:off x="7836783" y="1448302"/>
            <a:ext cx="4208652" cy="3135613"/>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4AAA-2879-A9A8-5FAF-C541DB11EE5A}"/>
              </a:ext>
            </a:extLst>
          </p:cNvPr>
          <p:cNvSpPr>
            <a:spLocks noGrp="1"/>
          </p:cNvSpPr>
          <p:nvPr>
            <p:ph type="title"/>
          </p:nvPr>
        </p:nvSpPr>
        <p:spPr>
          <a:xfrm>
            <a:off x="444500" y="561450"/>
            <a:ext cx="11214100" cy="535531"/>
          </a:xfrm>
        </p:spPr>
        <p:txBody>
          <a:bodyPr/>
          <a:lstStyle/>
          <a:p>
            <a:r>
              <a:rPr lang="en-US" dirty="0"/>
              <a:t>Enrolling in a Program</a:t>
            </a:r>
          </a:p>
        </p:txBody>
      </p:sp>
      <p:sp>
        <p:nvSpPr>
          <p:cNvPr id="3" name="Text Placeholder 2">
            <a:extLst>
              <a:ext uri="{FF2B5EF4-FFF2-40B4-BE49-F238E27FC236}">
                <a16:creationId xmlns:a16="http://schemas.microsoft.com/office/drawing/2014/main" id="{8B7D0ADB-6FC0-0ED8-D3A6-B2B34F80795D}"/>
              </a:ext>
            </a:extLst>
          </p:cNvPr>
          <p:cNvSpPr>
            <a:spLocks noGrp="1"/>
          </p:cNvSpPr>
          <p:nvPr>
            <p:ph type="body" sz="quarter" idx="18"/>
          </p:nvPr>
        </p:nvSpPr>
        <p:spPr>
          <a:xfrm>
            <a:off x="8071960" y="1448302"/>
            <a:ext cx="3973475" cy="4623002"/>
          </a:xfrm>
        </p:spPr>
        <p:txBody>
          <a:bodyPr/>
          <a:lstStyle/>
          <a:p>
            <a:endParaRPr lang="en-US" sz="2400" dirty="0">
              <a:solidFill>
                <a:schemeClr val="bg2">
                  <a:lumMod val="25000"/>
                </a:schemeClr>
              </a:solidFill>
            </a:endParaRPr>
          </a:p>
          <a:p>
            <a:r>
              <a:rPr lang="en-US" sz="2400" dirty="0">
                <a:solidFill>
                  <a:schemeClr val="bg2">
                    <a:lumMod val="25000"/>
                  </a:schemeClr>
                </a:solidFill>
              </a:rPr>
              <a:t>You can check if it worked on the client’s Customer Search Overview Screen. </a:t>
            </a:r>
          </a:p>
          <a:p>
            <a:r>
              <a:rPr lang="en-US" sz="2400" dirty="0">
                <a:solidFill>
                  <a:schemeClr val="bg2">
                    <a:lumMod val="25000"/>
                  </a:schemeClr>
                </a:solidFill>
              </a:rPr>
              <a:t>If enrollment was successful, it will show “Weatherization” in the highlighted box.</a:t>
            </a:r>
          </a:p>
        </p:txBody>
      </p:sp>
      <p:sp>
        <p:nvSpPr>
          <p:cNvPr id="4" name="Slide Number Placeholder 3">
            <a:extLst>
              <a:ext uri="{FF2B5EF4-FFF2-40B4-BE49-F238E27FC236}">
                <a16:creationId xmlns:a16="http://schemas.microsoft.com/office/drawing/2014/main" id="{D20F966E-D934-3952-A152-6A261587C96C}"/>
              </a:ext>
            </a:extLst>
          </p:cNvPr>
          <p:cNvSpPr>
            <a:spLocks noGrp="1"/>
          </p:cNvSpPr>
          <p:nvPr>
            <p:ph type="sldNum" sz="quarter" idx="12"/>
          </p:nvPr>
        </p:nvSpPr>
        <p:spPr/>
        <p:txBody>
          <a:bodyPr/>
          <a:lstStyle/>
          <a:p>
            <a:fld id="{C263D6C4-4840-40CC-AC84-17E24B3B7BDE}" type="slidenum">
              <a:rPr lang="en-US" noProof="0" smtClean="0"/>
              <a:pPr/>
              <a:t>28</a:t>
            </a:fld>
            <a:endParaRPr lang="en-US" noProof="0" dirty="0"/>
          </a:p>
        </p:txBody>
      </p:sp>
      <p:pic>
        <p:nvPicPr>
          <p:cNvPr id="5" name="Picture 4">
            <a:extLst>
              <a:ext uri="{FF2B5EF4-FFF2-40B4-BE49-F238E27FC236}">
                <a16:creationId xmlns:a16="http://schemas.microsoft.com/office/drawing/2014/main" id="{040846BA-018E-AEB1-8D12-9BE8D04C2415}"/>
              </a:ext>
            </a:extLst>
          </p:cNvPr>
          <p:cNvPicPr>
            <a:picLocks noChangeAspect="1"/>
          </p:cNvPicPr>
          <p:nvPr/>
        </p:nvPicPr>
        <p:blipFill>
          <a:blip r:embed="rId2"/>
          <a:stretch>
            <a:fillRect/>
          </a:stretch>
        </p:blipFill>
        <p:spPr>
          <a:xfrm>
            <a:off x="284591" y="1182763"/>
            <a:ext cx="7392284" cy="4959619"/>
          </a:xfrm>
          <a:prstGeom prst="rect">
            <a:avLst/>
          </a:prstGeom>
        </p:spPr>
      </p:pic>
      <p:sp>
        <p:nvSpPr>
          <p:cNvPr id="6" name="Rectangle: Rounded Corners 5">
            <a:extLst>
              <a:ext uri="{FF2B5EF4-FFF2-40B4-BE49-F238E27FC236}">
                <a16:creationId xmlns:a16="http://schemas.microsoft.com/office/drawing/2014/main" id="{2305E039-4B16-E747-6F73-87621210723D}"/>
              </a:ext>
            </a:extLst>
          </p:cNvPr>
          <p:cNvSpPr/>
          <p:nvPr/>
        </p:nvSpPr>
        <p:spPr>
          <a:xfrm>
            <a:off x="444500" y="4054684"/>
            <a:ext cx="5310257" cy="1769646"/>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40218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85910" y="2392005"/>
            <a:ext cx="1714500" cy="1184374"/>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Select</a:t>
            </a:r>
            <a:r>
              <a:rPr sz="1909" spc="3" dirty="0">
                <a:solidFill>
                  <a:srgbClr val="FFFFFF"/>
                </a:solidFill>
                <a:latin typeface="Calibri"/>
                <a:cs typeface="Calibri"/>
              </a:rPr>
              <a:t> </a:t>
            </a:r>
            <a:r>
              <a:rPr sz="1909" spc="-7" dirty="0">
                <a:solidFill>
                  <a:srgbClr val="FFFFFF"/>
                </a:solidFill>
                <a:latin typeface="Calibri"/>
                <a:cs typeface="Calibri"/>
              </a:rPr>
              <a:t>‘Weatherization’</a:t>
            </a:r>
            <a:r>
              <a:rPr sz="1909" spc="3" dirty="0">
                <a:solidFill>
                  <a:srgbClr val="FFFFFF"/>
                </a:solidFill>
                <a:latin typeface="Calibri"/>
                <a:cs typeface="Calibri"/>
              </a:rPr>
              <a:t> </a:t>
            </a:r>
            <a:r>
              <a:rPr sz="1909" dirty="0">
                <a:solidFill>
                  <a:srgbClr val="FFFFFF"/>
                </a:solidFill>
                <a:latin typeface="Calibri"/>
                <a:cs typeface="Calibri"/>
              </a:rPr>
              <a:t>and</a:t>
            </a:r>
            <a:r>
              <a:rPr sz="1909" spc="-7" dirty="0">
                <a:solidFill>
                  <a:srgbClr val="FFFFFF"/>
                </a:solidFill>
                <a:latin typeface="Calibri"/>
                <a:cs typeface="Calibri"/>
              </a:rPr>
              <a:t> </a:t>
            </a:r>
            <a:r>
              <a:rPr sz="1909" dirty="0">
                <a:solidFill>
                  <a:srgbClr val="FFFFFF"/>
                </a:solidFill>
                <a:latin typeface="Calibri"/>
                <a:cs typeface="Calibri"/>
              </a:rPr>
              <a:t>click</a:t>
            </a:r>
            <a:r>
              <a:rPr sz="1909" spc="-3" dirty="0">
                <a:solidFill>
                  <a:srgbClr val="FFFFFF"/>
                </a:solidFill>
                <a:latin typeface="Calibri"/>
                <a:cs typeface="Calibri"/>
              </a:rPr>
              <a:t> </a:t>
            </a:r>
            <a:r>
              <a:rPr sz="1909" dirty="0">
                <a:solidFill>
                  <a:srgbClr val="FFFFFF"/>
                </a:solidFill>
                <a:latin typeface="Calibri"/>
                <a:cs typeface="Calibri"/>
              </a:rPr>
              <a:t>on </a:t>
            </a:r>
            <a:r>
              <a:rPr sz="1909" spc="-7" dirty="0">
                <a:solidFill>
                  <a:srgbClr val="FFFFFF"/>
                </a:solidFill>
                <a:latin typeface="Calibri"/>
                <a:cs typeface="Calibri"/>
              </a:rPr>
              <a:t>‘Counties’.</a:t>
            </a:r>
            <a:endParaRPr sz="1909" dirty="0">
              <a:solidFill>
                <a:srgbClr val="FFFFFF"/>
              </a:solidFill>
              <a:latin typeface="Calibri"/>
              <a:cs typeface="Calibri"/>
            </a:endParaRPr>
          </a:p>
        </p:txBody>
      </p:sp>
      <p:pic>
        <p:nvPicPr>
          <p:cNvPr id="3" name="object 3"/>
          <p:cNvPicPr/>
          <p:nvPr/>
        </p:nvPicPr>
        <p:blipFill>
          <a:blip r:embed="rId2" cstate="print"/>
          <a:stretch>
            <a:fillRect/>
          </a:stretch>
        </p:blipFill>
        <p:spPr>
          <a:xfrm>
            <a:off x="2147454" y="513112"/>
            <a:ext cx="6021704" cy="4942115"/>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97163" y="1078494"/>
            <a:ext cx="4016952" cy="1273781"/>
          </a:xfrm>
          <a:prstGeom prst="rect">
            <a:avLst/>
          </a:prstGeom>
        </p:spPr>
        <p:txBody>
          <a:bodyPr vert="horz" wrap="square" lIns="0" tIns="8226" rIns="0" bIns="0" rtlCol="0">
            <a:spAutoFit/>
          </a:bodyPr>
          <a:lstStyle/>
          <a:p>
            <a:pPr marL="8659" marR="3464" defTabSz="311719">
              <a:lnSpc>
                <a:spcPct val="109100"/>
              </a:lnSpc>
              <a:spcBef>
                <a:spcPts val="65"/>
              </a:spcBef>
            </a:pPr>
            <a:r>
              <a:rPr sz="1909" dirty="0">
                <a:solidFill>
                  <a:srgbClr val="FFFFFF"/>
                </a:solidFill>
                <a:latin typeface="Calibri"/>
                <a:cs typeface="Calibri"/>
              </a:rPr>
              <a:t>Select</a:t>
            </a:r>
            <a:r>
              <a:rPr sz="1909" spc="-20" dirty="0">
                <a:solidFill>
                  <a:srgbClr val="FFFFFF"/>
                </a:solidFill>
                <a:latin typeface="Calibri"/>
                <a:cs typeface="Calibri"/>
              </a:rPr>
              <a:t> </a:t>
            </a:r>
            <a:r>
              <a:rPr sz="1909" dirty="0">
                <a:solidFill>
                  <a:srgbClr val="FFFFFF"/>
                </a:solidFill>
                <a:latin typeface="Calibri"/>
                <a:cs typeface="Calibri"/>
              </a:rPr>
              <a:t>the</a:t>
            </a:r>
            <a:r>
              <a:rPr sz="1909" spc="-10" dirty="0">
                <a:solidFill>
                  <a:srgbClr val="FFFFFF"/>
                </a:solidFill>
                <a:latin typeface="Calibri"/>
                <a:cs typeface="Calibri"/>
              </a:rPr>
              <a:t> </a:t>
            </a:r>
            <a:r>
              <a:rPr sz="1909" dirty="0">
                <a:solidFill>
                  <a:srgbClr val="FFFFFF"/>
                </a:solidFill>
                <a:latin typeface="Calibri"/>
                <a:cs typeface="Calibri"/>
              </a:rPr>
              <a:t>counties</a:t>
            </a:r>
            <a:r>
              <a:rPr sz="1909" spc="-10" dirty="0">
                <a:solidFill>
                  <a:srgbClr val="FFFFFF"/>
                </a:solidFill>
                <a:latin typeface="Calibri"/>
                <a:cs typeface="Calibri"/>
              </a:rPr>
              <a:t> </a:t>
            </a:r>
            <a:r>
              <a:rPr sz="1909" dirty="0">
                <a:solidFill>
                  <a:srgbClr val="FFFFFF"/>
                </a:solidFill>
                <a:latin typeface="Calibri"/>
                <a:cs typeface="Calibri"/>
              </a:rPr>
              <a:t>served</a:t>
            </a:r>
            <a:r>
              <a:rPr sz="1909" spc="-24" dirty="0">
                <a:solidFill>
                  <a:srgbClr val="FFFFFF"/>
                </a:solidFill>
                <a:latin typeface="Calibri"/>
                <a:cs typeface="Calibri"/>
              </a:rPr>
              <a:t> </a:t>
            </a:r>
            <a:r>
              <a:rPr sz="1909" dirty="0">
                <a:solidFill>
                  <a:srgbClr val="FFFFFF"/>
                </a:solidFill>
                <a:latin typeface="Calibri"/>
                <a:cs typeface="Calibri"/>
              </a:rPr>
              <a:t>by</a:t>
            </a:r>
            <a:r>
              <a:rPr sz="1909" spc="-7" dirty="0">
                <a:solidFill>
                  <a:srgbClr val="FFFFFF"/>
                </a:solidFill>
                <a:latin typeface="Calibri"/>
                <a:cs typeface="Calibri"/>
              </a:rPr>
              <a:t> weatherization</a:t>
            </a:r>
            <a:r>
              <a:rPr sz="1909" spc="-17" dirty="0">
                <a:solidFill>
                  <a:srgbClr val="FFFFFF"/>
                </a:solidFill>
                <a:latin typeface="Calibri"/>
                <a:cs typeface="Calibri"/>
              </a:rPr>
              <a:t> </a:t>
            </a:r>
            <a:r>
              <a:rPr sz="1909" dirty="0">
                <a:solidFill>
                  <a:srgbClr val="FFFFFF"/>
                </a:solidFill>
                <a:latin typeface="Calibri"/>
                <a:cs typeface="Calibri"/>
              </a:rPr>
              <a:t>in</a:t>
            </a:r>
            <a:r>
              <a:rPr sz="1909" spc="-14" dirty="0">
                <a:solidFill>
                  <a:srgbClr val="FFFFFF"/>
                </a:solidFill>
                <a:latin typeface="Calibri"/>
                <a:cs typeface="Calibri"/>
              </a:rPr>
              <a:t> </a:t>
            </a:r>
            <a:r>
              <a:rPr sz="1909" dirty="0">
                <a:solidFill>
                  <a:srgbClr val="FFFFFF"/>
                </a:solidFill>
                <a:latin typeface="Calibri"/>
                <a:cs typeface="Calibri"/>
              </a:rPr>
              <a:t>the</a:t>
            </a:r>
            <a:r>
              <a:rPr sz="1909" spc="-10" dirty="0">
                <a:solidFill>
                  <a:srgbClr val="FFFFFF"/>
                </a:solidFill>
                <a:latin typeface="Calibri"/>
                <a:cs typeface="Calibri"/>
              </a:rPr>
              <a:t> </a:t>
            </a:r>
            <a:r>
              <a:rPr sz="1909" dirty="0">
                <a:solidFill>
                  <a:srgbClr val="FFFFFF"/>
                </a:solidFill>
                <a:latin typeface="Calibri"/>
                <a:cs typeface="Calibri"/>
              </a:rPr>
              <a:t>service</a:t>
            </a:r>
            <a:r>
              <a:rPr sz="1909" spc="-17" dirty="0">
                <a:solidFill>
                  <a:srgbClr val="FFFFFF"/>
                </a:solidFill>
                <a:latin typeface="Calibri"/>
                <a:cs typeface="Calibri"/>
              </a:rPr>
              <a:t> </a:t>
            </a:r>
            <a:r>
              <a:rPr sz="1909" dirty="0">
                <a:solidFill>
                  <a:srgbClr val="FFFFFF"/>
                </a:solidFill>
                <a:latin typeface="Calibri"/>
                <a:cs typeface="Calibri"/>
              </a:rPr>
              <a:t>area.</a:t>
            </a:r>
            <a:r>
              <a:rPr sz="1909" spc="-24" dirty="0">
                <a:solidFill>
                  <a:srgbClr val="FFFFFF"/>
                </a:solidFill>
                <a:latin typeface="Calibri"/>
                <a:cs typeface="Calibri"/>
              </a:rPr>
              <a:t> </a:t>
            </a:r>
            <a:r>
              <a:rPr sz="1909" dirty="0">
                <a:solidFill>
                  <a:srgbClr val="FFFFFF"/>
                </a:solidFill>
                <a:latin typeface="Calibri"/>
                <a:cs typeface="Calibri"/>
              </a:rPr>
              <a:t>Return</a:t>
            </a:r>
            <a:r>
              <a:rPr sz="1909" spc="-14" dirty="0">
                <a:solidFill>
                  <a:srgbClr val="FFFFFF"/>
                </a:solidFill>
                <a:latin typeface="Calibri"/>
                <a:cs typeface="Calibri"/>
              </a:rPr>
              <a:t> </a:t>
            </a:r>
            <a:r>
              <a:rPr sz="1909" dirty="0">
                <a:solidFill>
                  <a:srgbClr val="FFFFFF"/>
                </a:solidFill>
                <a:latin typeface="Calibri"/>
                <a:cs typeface="Calibri"/>
              </a:rPr>
              <a:t>to</a:t>
            </a:r>
            <a:r>
              <a:rPr sz="1909" spc="-17" dirty="0">
                <a:solidFill>
                  <a:srgbClr val="FFFFFF"/>
                </a:solidFill>
                <a:latin typeface="Calibri"/>
                <a:cs typeface="Calibri"/>
              </a:rPr>
              <a:t> </a:t>
            </a:r>
            <a:r>
              <a:rPr sz="1909" dirty="0">
                <a:solidFill>
                  <a:srgbClr val="FFFFFF"/>
                </a:solidFill>
                <a:latin typeface="Calibri"/>
                <a:cs typeface="Calibri"/>
              </a:rPr>
              <a:t>the</a:t>
            </a:r>
            <a:r>
              <a:rPr sz="1909" spc="-10" dirty="0">
                <a:solidFill>
                  <a:srgbClr val="FFFFFF"/>
                </a:solidFill>
                <a:latin typeface="Calibri"/>
                <a:cs typeface="Calibri"/>
              </a:rPr>
              <a:t> </a:t>
            </a:r>
            <a:r>
              <a:rPr sz="1909" dirty="0">
                <a:solidFill>
                  <a:srgbClr val="FFFFFF"/>
                </a:solidFill>
                <a:latin typeface="Calibri"/>
                <a:cs typeface="Calibri"/>
              </a:rPr>
              <a:t>previous</a:t>
            </a:r>
            <a:r>
              <a:rPr sz="1909" spc="-10" dirty="0">
                <a:solidFill>
                  <a:srgbClr val="FFFFFF"/>
                </a:solidFill>
                <a:latin typeface="Calibri"/>
                <a:cs typeface="Calibri"/>
              </a:rPr>
              <a:t> </a:t>
            </a:r>
            <a:r>
              <a:rPr sz="1909" dirty="0">
                <a:solidFill>
                  <a:srgbClr val="FFFFFF"/>
                </a:solidFill>
                <a:latin typeface="Calibri"/>
                <a:cs typeface="Calibri"/>
              </a:rPr>
              <a:t>screen</a:t>
            </a:r>
            <a:r>
              <a:rPr sz="1909" spc="-17" dirty="0">
                <a:solidFill>
                  <a:srgbClr val="FFFFFF"/>
                </a:solidFill>
                <a:latin typeface="Calibri"/>
                <a:cs typeface="Calibri"/>
              </a:rPr>
              <a:t> </a:t>
            </a:r>
            <a:r>
              <a:rPr sz="1909" dirty="0">
                <a:solidFill>
                  <a:srgbClr val="FFFFFF"/>
                </a:solidFill>
                <a:latin typeface="Calibri"/>
                <a:cs typeface="Calibri"/>
              </a:rPr>
              <a:t>and</a:t>
            </a:r>
            <a:r>
              <a:rPr sz="1909" spc="-14" dirty="0">
                <a:solidFill>
                  <a:srgbClr val="FFFFFF"/>
                </a:solidFill>
                <a:latin typeface="Calibri"/>
                <a:cs typeface="Calibri"/>
              </a:rPr>
              <a:t> </a:t>
            </a:r>
            <a:r>
              <a:rPr sz="1909" spc="-7" dirty="0">
                <a:solidFill>
                  <a:srgbClr val="FFFFFF"/>
                </a:solidFill>
                <a:latin typeface="Calibri"/>
                <a:cs typeface="Calibri"/>
              </a:rPr>
              <a:t>click ‘Access’.</a:t>
            </a:r>
            <a:endParaRPr sz="1909" dirty="0">
              <a:solidFill>
                <a:srgbClr val="FFFFFF"/>
              </a:solidFill>
              <a:latin typeface="Calibri"/>
              <a:cs typeface="Calibri"/>
            </a:endParaRPr>
          </a:p>
        </p:txBody>
      </p:sp>
      <p:sp>
        <p:nvSpPr>
          <p:cNvPr id="3" name="object 3"/>
          <p:cNvSpPr txBox="1"/>
          <p:nvPr/>
        </p:nvSpPr>
        <p:spPr>
          <a:xfrm>
            <a:off x="5420591" y="4234712"/>
            <a:ext cx="3822556" cy="1273781"/>
          </a:xfrm>
          <a:prstGeom prst="rect">
            <a:avLst/>
          </a:prstGeom>
        </p:spPr>
        <p:txBody>
          <a:bodyPr vert="horz" wrap="square" lIns="0" tIns="8226" rIns="0" bIns="0" rtlCol="0">
            <a:spAutoFit/>
          </a:bodyPr>
          <a:lstStyle/>
          <a:p>
            <a:pPr marL="8659" marR="3464" defTabSz="311719">
              <a:lnSpc>
                <a:spcPct val="109100"/>
              </a:lnSpc>
              <a:spcBef>
                <a:spcPts val="65"/>
              </a:spcBef>
            </a:pPr>
            <a:r>
              <a:rPr sz="1909" dirty="0">
                <a:solidFill>
                  <a:srgbClr val="FFFFFF"/>
                </a:solidFill>
                <a:latin typeface="Calibri"/>
                <a:cs typeface="Calibri"/>
              </a:rPr>
              <a:t>Select</a:t>
            </a:r>
            <a:r>
              <a:rPr sz="1909" spc="-17" dirty="0">
                <a:solidFill>
                  <a:srgbClr val="FFFFFF"/>
                </a:solidFill>
                <a:latin typeface="Calibri"/>
                <a:cs typeface="Calibri"/>
              </a:rPr>
              <a:t> </a:t>
            </a:r>
            <a:r>
              <a:rPr sz="1909" dirty="0">
                <a:solidFill>
                  <a:srgbClr val="FFFFFF"/>
                </a:solidFill>
                <a:latin typeface="Calibri"/>
                <a:cs typeface="Calibri"/>
              </a:rPr>
              <a:t>the</a:t>
            </a:r>
            <a:r>
              <a:rPr sz="1909" spc="-3" dirty="0">
                <a:solidFill>
                  <a:srgbClr val="FFFFFF"/>
                </a:solidFill>
                <a:latin typeface="Calibri"/>
                <a:cs typeface="Calibri"/>
              </a:rPr>
              <a:t> </a:t>
            </a:r>
            <a:r>
              <a:rPr sz="1909" spc="-7" dirty="0">
                <a:solidFill>
                  <a:srgbClr val="FFFFFF"/>
                </a:solidFill>
                <a:latin typeface="Calibri"/>
                <a:cs typeface="Calibri"/>
              </a:rPr>
              <a:t>weatherization</a:t>
            </a:r>
            <a:r>
              <a:rPr sz="1909" spc="-17" dirty="0">
                <a:solidFill>
                  <a:srgbClr val="FFFFFF"/>
                </a:solidFill>
                <a:latin typeface="Calibri"/>
                <a:cs typeface="Calibri"/>
              </a:rPr>
              <a:t> </a:t>
            </a:r>
            <a:r>
              <a:rPr sz="1909" dirty="0">
                <a:solidFill>
                  <a:srgbClr val="FFFFFF"/>
                </a:solidFill>
                <a:latin typeface="Calibri"/>
                <a:cs typeface="Calibri"/>
              </a:rPr>
              <a:t>employees</a:t>
            </a:r>
            <a:r>
              <a:rPr sz="1909" spc="-14" dirty="0">
                <a:solidFill>
                  <a:srgbClr val="FFFFFF"/>
                </a:solidFill>
                <a:latin typeface="Calibri"/>
                <a:cs typeface="Calibri"/>
              </a:rPr>
              <a:t> </a:t>
            </a:r>
            <a:r>
              <a:rPr sz="1909" dirty="0">
                <a:solidFill>
                  <a:srgbClr val="FFFFFF"/>
                </a:solidFill>
                <a:latin typeface="Calibri"/>
                <a:cs typeface="Calibri"/>
              </a:rPr>
              <a:t>at</a:t>
            </a:r>
            <a:r>
              <a:rPr sz="1909" spc="-3" dirty="0">
                <a:solidFill>
                  <a:srgbClr val="FFFFFF"/>
                </a:solidFill>
                <a:latin typeface="Calibri"/>
                <a:cs typeface="Calibri"/>
              </a:rPr>
              <a:t> </a:t>
            </a:r>
            <a:r>
              <a:rPr sz="1909" dirty="0">
                <a:solidFill>
                  <a:srgbClr val="FFFFFF"/>
                </a:solidFill>
                <a:latin typeface="Calibri"/>
                <a:cs typeface="Calibri"/>
              </a:rPr>
              <a:t>the</a:t>
            </a:r>
            <a:r>
              <a:rPr sz="1909" spc="-3" dirty="0">
                <a:solidFill>
                  <a:srgbClr val="FFFFFF"/>
                </a:solidFill>
                <a:latin typeface="Calibri"/>
                <a:cs typeface="Calibri"/>
              </a:rPr>
              <a:t> </a:t>
            </a:r>
            <a:r>
              <a:rPr sz="1909" dirty="0">
                <a:solidFill>
                  <a:srgbClr val="FFFFFF"/>
                </a:solidFill>
                <a:latin typeface="Calibri"/>
                <a:cs typeface="Calibri"/>
              </a:rPr>
              <a:t>CAA</a:t>
            </a:r>
            <a:r>
              <a:rPr sz="1909" spc="-10" dirty="0">
                <a:solidFill>
                  <a:srgbClr val="FFFFFF"/>
                </a:solidFill>
                <a:latin typeface="Calibri"/>
                <a:cs typeface="Calibri"/>
              </a:rPr>
              <a:t> </a:t>
            </a:r>
            <a:r>
              <a:rPr sz="1909" dirty="0">
                <a:solidFill>
                  <a:srgbClr val="FFFFFF"/>
                </a:solidFill>
                <a:latin typeface="Calibri"/>
                <a:cs typeface="Calibri"/>
              </a:rPr>
              <a:t>that</a:t>
            </a:r>
            <a:r>
              <a:rPr sz="1909" spc="-20" dirty="0">
                <a:solidFill>
                  <a:srgbClr val="FFFFFF"/>
                </a:solidFill>
                <a:latin typeface="Calibri"/>
                <a:cs typeface="Calibri"/>
              </a:rPr>
              <a:t> </a:t>
            </a:r>
            <a:r>
              <a:rPr sz="1909" dirty="0">
                <a:solidFill>
                  <a:srgbClr val="FFFFFF"/>
                </a:solidFill>
                <a:latin typeface="Calibri"/>
                <a:cs typeface="Calibri"/>
              </a:rPr>
              <a:t>may</a:t>
            </a:r>
            <a:r>
              <a:rPr sz="1909" spc="-3" dirty="0">
                <a:solidFill>
                  <a:srgbClr val="FFFFFF"/>
                </a:solidFill>
                <a:latin typeface="Calibri"/>
                <a:cs typeface="Calibri"/>
              </a:rPr>
              <a:t> </a:t>
            </a:r>
            <a:r>
              <a:rPr sz="1909" dirty="0">
                <a:solidFill>
                  <a:srgbClr val="FFFFFF"/>
                </a:solidFill>
                <a:latin typeface="Calibri"/>
                <a:cs typeface="Calibri"/>
              </a:rPr>
              <a:t>enter</a:t>
            </a:r>
            <a:r>
              <a:rPr sz="1909" spc="-7" dirty="0">
                <a:solidFill>
                  <a:srgbClr val="FFFFFF"/>
                </a:solidFill>
                <a:latin typeface="Calibri"/>
                <a:cs typeface="Calibri"/>
              </a:rPr>
              <a:t> </a:t>
            </a:r>
            <a:r>
              <a:rPr sz="1909" dirty="0">
                <a:solidFill>
                  <a:srgbClr val="FFFFFF"/>
                </a:solidFill>
                <a:latin typeface="Calibri"/>
                <a:cs typeface="Calibri"/>
              </a:rPr>
              <a:t>funding</a:t>
            </a:r>
            <a:r>
              <a:rPr sz="1909" spc="-10" dirty="0">
                <a:solidFill>
                  <a:srgbClr val="FFFFFF"/>
                </a:solidFill>
                <a:latin typeface="Calibri"/>
                <a:cs typeface="Calibri"/>
              </a:rPr>
              <a:t> </a:t>
            </a:r>
            <a:r>
              <a:rPr sz="1909" spc="-7" dirty="0">
                <a:solidFill>
                  <a:srgbClr val="FFFFFF"/>
                </a:solidFill>
                <a:latin typeface="Calibri"/>
                <a:cs typeface="Calibri"/>
              </a:rPr>
              <a:t>information. </a:t>
            </a:r>
            <a:r>
              <a:rPr sz="1909" dirty="0">
                <a:solidFill>
                  <a:srgbClr val="FFFFFF"/>
                </a:solidFill>
                <a:latin typeface="Calibri"/>
                <a:cs typeface="Calibri"/>
              </a:rPr>
              <a:t>Return</a:t>
            </a:r>
            <a:r>
              <a:rPr sz="1909" spc="-14" dirty="0">
                <a:solidFill>
                  <a:srgbClr val="FFFFFF"/>
                </a:solidFill>
                <a:latin typeface="Calibri"/>
                <a:cs typeface="Calibri"/>
              </a:rPr>
              <a:t> </a:t>
            </a:r>
            <a:r>
              <a:rPr sz="1909" dirty="0">
                <a:solidFill>
                  <a:srgbClr val="FFFFFF"/>
                </a:solidFill>
                <a:latin typeface="Calibri"/>
                <a:cs typeface="Calibri"/>
              </a:rPr>
              <a:t>to</a:t>
            </a:r>
            <a:r>
              <a:rPr sz="1909" spc="-10" dirty="0">
                <a:solidFill>
                  <a:srgbClr val="FFFFFF"/>
                </a:solidFill>
                <a:latin typeface="Calibri"/>
                <a:cs typeface="Calibri"/>
              </a:rPr>
              <a:t> </a:t>
            </a:r>
            <a:r>
              <a:rPr sz="1909" spc="-17" dirty="0">
                <a:solidFill>
                  <a:srgbClr val="FFFFFF"/>
                </a:solidFill>
                <a:latin typeface="Calibri"/>
                <a:cs typeface="Calibri"/>
              </a:rPr>
              <a:t>the </a:t>
            </a:r>
            <a:r>
              <a:rPr sz="1909" dirty="0">
                <a:solidFill>
                  <a:srgbClr val="FFFFFF"/>
                </a:solidFill>
                <a:latin typeface="Calibri"/>
                <a:cs typeface="Calibri"/>
              </a:rPr>
              <a:t>previous</a:t>
            </a:r>
            <a:r>
              <a:rPr sz="1909" spc="-24" dirty="0">
                <a:solidFill>
                  <a:srgbClr val="FFFFFF"/>
                </a:solidFill>
                <a:latin typeface="Calibri"/>
                <a:cs typeface="Calibri"/>
              </a:rPr>
              <a:t> </a:t>
            </a:r>
            <a:r>
              <a:rPr sz="1909" dirty="0">
                <a:solidFill>
                  <a:srgbClr val="FFFFFF"/>
                </a:solidFill>
                <a:latin typeface="Calibri"/>
                <a:cs typeface="Calibri"/>
              </a:rPr>
              <a:t>screen</a:t>
            </a:r>
            <a:r>
              <a:rPr sz="1909" spc="-20" dirty="0">
                <a:solidFill>
                  <a:srgbClr val="FFFFFF"/>
                </a:solidFill>
                <a:latin typeface="Calibri"/>
                <a:cs typeface="Calibri"/>
              </a:rPr>
              <a:t> </a:t>
            </a:r>
            <a:r>
              <a:rPr sz="1909" dirty="0">
                <a:solidFill>
                  <a:srgbClr val="FFFFFF"/>
                </a:solidFill>
                <a:latin typeface="Calibri"/>
                <a:cs typeface="Calibri"/>
              </a:rPr>
              <a:t>and</a:t>
            </a:r>
            <a:r>
              <a:rPr sz="1909" spc="-20" dirty="0">
                <a:solidFill>
                  <a:srgbClr val="FFFFFF"/>
                </a:solidFill>
                <a:latin typeface="Calibri"/>
                <a:cs typeface="Calibri"/>
              </a:rPr>
              <a:t> </a:t>
            </a:r>
            <a:r>
              <a:rPr sz="1909" dirty="0">
                <a:solidFill>
                  <a:srgbClr val="FFFFFF"/>
                </a:solidFill>
                <a:latin typeface="Calibri"/>
                <a:cs typeface="Calibri"/>
              </a:rPr>
              <a:t>click</a:t>
            </a:r>
            <a:r>
              <a:rPr sz="1909" spc="-14" dirty="0">
                <a:solidFill>
                  <a:srgbClr val="FFFFFF"/>
                </a:solidFill>
                <a:latin typeface="Calibri"/>
                <a:cs typeface="Calibri"/>
              </a:rPr>
              <a:t> </a:t>
            </a:r>
            <a:r>
              <a:rPr sz="1909" spc="-7" dirty="0">
                <a:solidFill>
                  <a:srgbClr val="FFFFFF"/>
                </a:solidFill>
                <a:latin typeface="Calibri"/>
                <a:cs typeface="Calibri"/>
              </a:rPr>
              <a:t>‘Disbursement’.</a:t>
            </a:r>
            <a:endParaRPr sz="1909" dirty="0">
              <a:solidFill>
                <a:srgbClr val="FFFFFF"/>
              </a:solidFill>
              <a:latin typeface="Calibri"/>
              <a:cs typeface="Calibri"/>
            </a:endParaRPr>
          </a:p>
        </p:txBody>
      </p:sp>
      <p:pic>
        <p:nvPicPr>
          <p:cNvPr id="4" name="object 4"/>
          <p:cNvPicPr/>
          <p:nvPr/>
        </p:nvPicPr>
        <p:blipFill>
          <a:blip r:embed="rId2" cstate="print"/>
          <a:stretch>
            <a:fillRect/>
          </a:stretch>
        </p:blipFill>
        <p:spPr>
          <a:xfrm>
            <a:off x="1835727" y="259773"/>
            <a:ext cx="2389909" cy="2716866"/>
          </a:xfrm>
          <a:prstGeom prst="rect">
            <a:avLst/>
          </a:prstGeom>
        </p:spPr>
      </p:pic>
      <p:pic>
        <p:nvPicPr>
          <p:cNvPr id="5" name="object 5"/>
          <p:cNvPicPr/>
          <p:nvPr/>
        </p:nvPicPr>
        <p:blipFill>
          <a:blip r:embed="rId3" cstate="print"/>
          <a:stretch>
            <a:fillRect/>
          </a:stretch>
        </p:blipFill>
        <p:spPr>
          <a:xfrm>
            <a:off x="2600237" y="3127081"/>
            <a:ext cx="2560581" cy="3098092"/>
          </a:xfrm>
          <a:prstGeom prst="rect">
            <a:avLst/>
          </a:prstGeom>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56909" y="5455227"/>
            <a:ext cx="3281765" cy="302979"/>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Click the</a:t>
            </a:r>
            <a:r>
              <a:rPr sz="1909" spc="-10" dirty="0">
                <a:solidFill>
                  <a:srgbClr val="FFFFFF"/>
                </a:solidFill>
                <a:latin typeface="Calibri"/>
                <a:cs typeface="Calibri"/>
              </a:rPr>
              <a:t> </a:t>
            </a:r>
            <a:r>
              <a:rPr sz="1909" dirty="0">
                <a:solidFill>
                  <a:srgbClr val="FFFFFF"/>
                </a:solidFill>
                <a:latin typeface="Calibri"/>
                <a:cs typeface="Calibri"/>
              </a:rPr>
              <a:t>‘New’ </a:t>
            </a:r>
            <a:r>
              <a:rPr sz="1909" spc="-7" dirty="0">
                <a:solidFill>
                  <a:srgbClr val="FFFFFF"/>
                </a:solidFill>
                <a:latin typeface="Calibri"/>
                <a:cs typeface="Calibri"/>
              </a:rPr>
              <a:t>button.</a:t>
            </a:r>
            <a:endParaRPr sz="1909" dirty="0">
              <a:solidFill>
                <a:srgbClr val="FFFFFF"/>
              </a:solidFill>
              <a:latin typeface="Calibri"/>
              <a:cs typeface="Calibri"/>
            </a:endParaRPr>
          </a:p>
        </p:txBody>
      </p:sp>
      <p:pic>
        <p:nvPicPr>
          <p:cNvPr id="3" name="object 3"/>
          <p:cNvPicPr/>
          <p:nvPr/>
        </p:nvPicPr>
        <p:blipFill>
          <a:blip r:embed="rId2" cstate="print"/>
          <a:stretch>
            <a:fillRect/>
          </a:stretch>
        </p:blipFill>
        <p:spPr>
          <a:xfrm>
            <a:off x="2095500" y="519546"/>
            <a:ext cx="5455227" cy="4574432"/>
          </a:xfrm>
          <a:prstGeom prst="rect">
            <a:avLst/>
          </a:prstGeom>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1591" y="1350818"/>
            <a:ext cx="2286000" cy="3330731"/>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Select</a:t>
            </a:r>
            <a:r>
              <a:rPr sz="1909" spc="-17" dirty="0">
                <a:solidFill>
                  <a:srgbClr val="FFFFFF"/>
                </a:solidFill>
                <a:latin typeface="Calibri"/>
                <a:cs typeface="Calibri"/>
              </a:rPr>
              <a:t> </a:t>
            </a:r>
            <a:r>
              <a:rPr sz="1909" dirty="0">
                <a:solidFill>
                  <a:srgbClr val="FFFFFF"/>
                </a:solidFill>
                <a:latin typeface="Calibri"/>
                <a:cs typeface="Calibri"/>
              </a:rPr>
              <a:t>the</a:t>
            </a:r>
            <a:r>
              <a:rPr sz="1909" spc="-7" dirty="0">
                <a:solidFill>
                  <a:srgbClr val="FFFFFF"/>
                </a:solidFill>
                <a:latin typeface="Calibri"/>
                <a:cs typeface="Calibri"/>
              </a:rPr>
              <a:t> </a:t>
            </a:r>
            <a:r>
              <a:rPr sz="1909" dirty="0">
                <a:solidFill>
                  <a:srgbClr val="FFFFFF"/>
                </a:solidFill>
                <a:latin typeface="Calibri"/>
                <a:cs typeface="Calibri"/>
              </a:rPr>
              <a:t>‘Fund’</a:t>
            </a:r>
            <a:r>
              <a:rPr sz="1909" spc="-10" dirty="0">
                <a:solidFill>
                  <a:srgbClr val="FFFFFF"/>
                </a:solidFill>
                <a:latin typeface="Calibri"/>
                <a:cs typeface="Calibri"/>
              </a:rPr>
              <a:t> </a:t>
            </a:r>
            <a:r>
              <a:rPr sz="1909" dirty="0">
                <a:solidFill>
                  <a:srgbClr val="FFFFFF"/>
                </a:solidFill>
                <a:latin typeface="Calibri"/>
                <a:cs typeface="Calibri"/>
              </a:rPr>
              <a:t>from</a:t>
            </a:r>
            <a:r>
              <a:rPr sz="1909" spc="-20" dirty="0">
                <a:solidFill>
                  <a:srgbClr val="FFFFFF"/>
                </a:solidFill>
                <a:latin typeface="Calibri"/>
                <a:cs typeface="Calibri"/>
              </a:rPr>
              <a:t> </a:t>
            </a:r>
            <a:r>
              <a:rPr sz="1909" dirty="0">
                <a:solidFill>
                  <a:srgbClr val="FFFFFF"/>
                </a:solidFill>
                <a:latin typeface="Calibri"/>
                <a:cs typeface="Calibri"/>
              </a:rPr>
              <a:t>the</a:t>
            </a:r>
            <a:r>
              <a:rPr sz="1909" spc="-17" dirty="0">
                <a:solidFill>
                  <a:srgbClr val="FFFFFF"/>
                </a:solidFill>
                <a:latin typeface="Calibri"/>
                <a:cs typeface="Calibri"/>
              </a:rPr>
              <a:t> </a:t>
            </a:r>
            <a:r>
              <a:rPr sz="1909" dirty="0">
                <a:solidFill>
                  <a:srgbClr val="FFFFFF"/>
                </a:solidFill>
                <a:latin typeface="Calibri"/>
                <a:cs typeface="Calibri"/>
              </a:rPr>
              <a:t>drop</a:t>
            </a:r>
            <a:r>
              <a:rPr lang="en-US" sz="1909" spc="-14" dirty="0">
                <a:solidFill>
                  <a:srgbClr val="FFFFFF"/>
                </a:solidFill>
                <a:latin typeface="Calibri"/>
                <a:cs typeface="Calibri"/>
              </a:rPr>
              <a:t>-</a:t>
            </a:r>
            <a:r>
              <a:rPr sz="1909" dirty="0">
                <a:solidFill>
                  <a:srgbClr val="FFFFFF"/>
                </a:solidFill>
                <a:latin typeface="Calibri"/>
                <a:cs typeface="Calibri"/>
              </a:rPr>
              <a:t>down</a:t>
            </a:r>
            <a:r>
              <a:rPr sz="1909" spc="-20" dirty="0">
                <a:solidFill>
                  <a:srgbClr val="FFFFFF"/>
                </a:solidFill>
                <a:latin typeface="Calibri"/>
                <a:cs typeface="Calibri"/>
              </a:rPr>
              <a:t> </a:t>
            </a:r>
            <a:r>
              <a:rPr sz="1909" dirty="0">
                <a:solidFill>
                  <a:srgbClr val="FFFFFF"/>
                </a:solidFill>
                <a:latin typeface="Calibri"/>
                <a:cs typeface="Calibri"/>
              </a:rPr>
              <a:t>menu</a:t>
            </a:r>
            <a:r>
              <a:rPr sz="1909" spc="-10" dirty="0">
                <a:solidFill>
                  <a:srgbClr val="FFFFFF"/>
                </a:solidFill>
                <a:latin typeface="Calibri"/>
                <a:cs typeface="Calibri"/>
              </a:rPr>
              <a:t> </a:t>
            </a:r>
            <a:r>
              <a:rPr sz="1909" dirty="0">
                <a:solidFill>
                  <a:srgbClr val="FFFFFF"/>
                </a:solidFill>
                <a:latin typeface="Calibri"/>
                <a:cs typeface="Calibri"/>
              </a:rPr>
              <a:t>and</a:t>
            </a:r>
            <a:r>
              <a:rPr sz="1909" spc="-14" dirty="0">
                <a:solidFill>
                  <a:srgbClr val="FFFFFF"/>
                </a:solidFill>
                <a:latin typeface="Calibri"/>
                <a:cs typeface="Calibri"/>
              </a:rPr>
              <a:t> </a:t>
            </a:r>
            <a:r>
              <a:rPr sz="1909" dirty="0">
                <a:solidFill>
                  <a:srgbClr val="FFFFFF"/>
                </a:solidFill>
                <a:latin typeface="Calibri"/>
                <a:cs typeface="Calibri"/>
              </a:rPr>
              <a:t>enter</a:t>
            </a:r>
            <a:r>
              <a:rPr sz="1909" spc="-10" dirty="0">
                <a:solidFill>
                  <a:srgbClr val="FFFFFF"/>
                </a:solidFill>
                <a:latin typeface="Calibri"/>
                <a:cs typeface="Calibri"/>
              </a:rPr>
              <a:t> </a:t>
            </a:r>
            <a:r>
              <a:rPr sz="1909" dirty="0">
                <a:solidFill>
                  <a:srgbClr val="FFFFFF"/>
                </a:solidFill>
                <a:latin typeface="Calibri"/>
                <a:cs typeface="Calibri"/>
              </a:rPr>
              <a:t>the</a:t>
            </a:r>
            <a:r>
              <a:rPr sz="1909" spc="-7" dirty="0">
                <a:solidFill>
                  <a:srgbClr val="FFFFFF"/>
                </a:solidFill>
                <a:latin typeface="Calibri"/>
                <a:cs typeface="Calibri"/>
              </a:rPr>
              <a:t> </a:t>
            </a:r>
            <a:r>
              <a:rPr sz="1909" dirty="0">
                <a:solidFill>
                  <a:srgbClr val="FFFFFF"/>
                </a:solidFill>
                <a:latin typeface="Calibri"/>
                <a:cs typeface="Calibri"/>
              </a:rPr>
              <a:t>‘Max</a:t>
            </a:r>
            <a:r>
              <a:rPr sz="1909" spc="-7" dirty="0">
                <a:solidFill>
                  <a:srgbClr val="FFFFFF"/>
                </a:solidFill>
                <a:latin typeface="Calibri"/>
                <a:cs typeface="Calibri"/>
              </a:rPr>
              <a:t> </a:t>
            </a:r>
            <a:r>
              <a:rPr sz="1909" dirty="0">
                <a:solidFill>
                  <a:srgbClr val="FFFFFF"/>
                </a:solidFill>
                <a:latin typeface="Calibri"/>
                <a:cs typeface="Calibri"/>
              </a:rPr>
              <a:t>Amount</a:t>
            </a:r>
            <a:r>
              <a:rPr sz="1909" spc="-7" dirty="0">
                <a:solidFill>
                  <a:srgbClr val="FFFFFF"/>
                </a:solidFill>
                <a:latin typeface="Calibri"/>
                <a:cs typeface="Calibri"/>
              </a:rPr>
              <a:t> </a:t>
            </a:r>
            <a:r>
              <a:rPr sz="1909" dirty="0">
                <a:solidFill>
                  <a:srgbClr val="FFFFFF"/>
                </a:solidFill>
                <a:latin typeface="Calibri"/>
                <a:cs typeface="Calibri"/>
              </a:rPr>
              <a:t>for</a:t>
            </a:r>
            <a:r>
              <a:rPr sz="1909" spc="-17" dirty="0">
                <a:solidFill>
                  <a:srgbClr val="FFFFFF"/>
                </a:solidFill>
                <a:latin typeface="Calibri"/>
                <a:cs typeface="Calibri"/>
              </a:rPr>
              <a:t> </a:t>
            </a:r>
            <a:r>
              <a:rPr sz="1909" dirty="0">
                <a:solidFill>
                  <a:srgbClr val="FFFFFF"/>
                </a:solidFill>
                <a:latin typeface="Calibri"/>
                <a:cs typeface="Calibri"/>
              </a:rPr>
              <a:t>the</a:t>
            </a:r>
            <a:r>
              <a:rPr sz="1909" spc="-24" dirty="0">
                <a:solidFill>
                  <a:srgbClr val="FFFFFF"/>
                </a:solidFill>
                <a:latin typeface="Calibri"/>
                <a:cs typeface="Calibri"/>
              </a:rPr>
              <a:t> </a:t>
            </a:r>
            <a:r>
              <a:rPr sz="1909" spc="-7" dirty="0">
                <a:solidFill>
                  <a:srgbClr val="FFFFFF"/>
                </a:solidFill>
                <a:latin typeface="Calibri"/>
                <a:cs typeface="Calibri"/>
              </a:rPr>
              <a:t>Program’.</a:t>
            </a:r>
            <a:endParaRPr sz="1909" dirty="0">
              <a:solidFill>
                <a:srgbClr val="FFFFFF"/>
              </a:solidFill>
              <a:latin typeface="Calibri"/>
              <a:cs typeface="Calibri"/>
            </a:endParaRPr>
          </a:p>
          <a:p>
            <a:pPr marL="8659" defTabSz="311719">
              <a:spcBef>
                <a:spcPts val="627"/>
              </a:spcBef>
            </a:pPr>
            <a:r>
              <a:rPr sz="1909" dirty="0">
                <a:solidFill>
                  <a:srgbClr val="FFFFFF"/>
                </a:solidFill>
                <a:latin typeface="Calibri"/>
                <a:cs typeface="Calibri"/>
              </a:rPr>
              <a:t>After</a:t>
            </a:r>
            <a:r>
              <a:rPr sz="1909" spc="-10" dirty="0">
                <a:solidFill>
                  <a:srgbClr val="FFFFFF"/>
                </a:solidFill>
                <a:latin typeface="Calibri"/>
                <a:cs typeface="Calibri"/>
              </a:rPr>
              <a:t> </a:t>
            </a:r>
            <a:r>
              <a:rPr sz="1909" dirty="0">
                <a:solidFill>
                  <a:srgbClr val="FFFFFF"/>
                </a:solidFill>
                <a:latin typeface="Calibri"/>
                <a:cs typeface="Calibri"/>
              </a:rPr>
              <a:t>saving,</a:t>
            </a:r>
            <a:r>
              <a:rPr sz="1909" spc="-10" dirty="0">
                <a:solidFill>
                  <a:srgbClr val="FFFFFF"/>
                </a:solidFill>
                <a:latin typeface="Calibri"/>
                <a:cs typeface="Calibri"/>
              </a:rPr>
              <a:t> </a:t>
            </a:r>
            <a:r>
              <a:rPr sz="1909" dirty="0">
                <a:solidFill>
                  <a:srgbClr val="FFFFFF"/>
                </a:solidFill>
                <a:latin typeface="Calibri"/>
                <a:cs typeface="Calibri"/>
              </a:rPr>
              <a:t>click</a:t>
            </a:r>
            <a:r>
              <a:rPr sz="1909" spc="-14" dirty="0">
                <a:solidFill>
                  <a:srgbClr val="FFFFFF"/>
                </a:solidFill>
                <a:latin typeface="Calibri"/>
                <a:cs typeface="Calibri"/>
              </a:rPr>
              <a:t> </a:t>
            </a:r>
            <a:r>
              <a:rPr sz="1909" dirty="0">
                <a:solidFill>
                  <a:srgbClr val="FFFFFF"/>
                </a:solidFill>
                <a:latin typeface="Calibri"/>
                <a:cs typeface="Calibri"/>
              </a:rPr>
              <a:t>the</a:t>
            </a:r>
            <a:r>
              <a:rPr sz="1909" spc="-7" dirty="0">
                <a:solidFill>
                  <a:srgbClr val="FFFFFF"/>
                </a:solidFill>
                <a:latin typeface="Calibri"/>
                <a:cs typeface="Calibri"/>
              </a:rPr>
              <a:t> </a:t>
            </a:r>
            <a:r>
              <a:rPr sz="1909" dirty="0">
                <a:solidFill>
                  <a:srgbClr val="FFFFFF"/>
                </a:solidFill>
                <a:latin typeface="Calibri"/>
                <a:cs typeface="Calibri"/>
              </a:rPr>
              <a:t>‘Counties’</a:t>
            </a:r>
            <a:r>
              <a:rPr sz="1909" spc="-10" dirty="0">
                <a:solidFill>
                  <a:srgbClr val="FFFFFF"/>
                </a:solidFill>
                <a:latin typeface="Calibri"/>
                <a:cs typeface="Calibri"/>
              </a:rPr>
              <a:t> </a:t>
            </a:r>
            <a:r>
              <a:rPr sz="1909" dirty="0">
                <a:solidFill>
                  <a:srgbClr val="FFFFFF"/>
                </a:solidFill>
                <a:latin typeface="Calibri"/>
                <a:cs typeface="Calibri"/>
              </a:rPr>
              <a:t>and</a:t>
            </a:r>
            <a:r>
              <a:rPr sz="1909" spc="-14" dirty="0">
                <a:solidFill>
                  <a:srgbClr val="FFFFFF"/>
                </a:solidFill>
                <a:latin typeface="Calibri"/>
                <a:cs typeface="Calibri"/>
              </a:rPr>
              <a:t> </a:t>
            </a:r>
            <a:r>
              <a:rPr sz="1909" dirty="0">
                <a:solidFill>
                  <a:srgbClr val="FFFFFF"/>
                </a:solidFill>
                <a:latin typeface="Calibri"/>
                <a:cs typeface="Calibri"/>
              </a:rPr>
              <a:t>‘Fund</a:t>
            </a:r>
            <a:r>
              <a:rPr sz="1909" spc="-10" dirty="0">
                <a:solidFill>
                  <a:srgbClr val="FFFFFF"/>
                </a:solidFill>
                <a:latin typeface="Calibri"/>
                <a:cs typeface="Calibri"/>
              </a:rPr>
              <a:t> </a:t>
            </a:r>
            <a:r>
              <a:rPr sz="1909" dirty="0">
                <a:solidFill>
                  <a:srgbClr val="FFFFFF"/>
                </a:solidFill>
                <a:latin typeface="Calibri"/>
                <a:cs typeface="Calibri"/>
              </a:rPr>
              <a:t>Access’</a:t>
            </a:r>
            <a:r>
              <a:rPr sz="1909" spc="-10" dirty="0">
                <a:solidFill>
                  <a:srgbClr val="FFFFFF"/>
                </a:solidFill>
                <a:latin typeface="Calibri"/>
                <a:cs typeface="Calibri"/>
              </a:rPr>
              <a:t> </a:t>
            </a:r>
            <a:r>
              <a:rPr sz="1909" dirty="0">
                <a:solidFill>
                  <a:srgbClr val="FFFFFF"/>
                </a:solidFill>
                <a:latin typeface="Calibri"/>
                <a:cs typeface="Calibri"/>
              </a:rPr>
              <a:t>to</a:t>
            </a:r>
            <a:r>
              <a:rPr sz="1909" spc="-10" dirty="0">
                <a:solidFill>
                  <a:srgbClr val="FFFFFF"/>
                </a:solidFill>
                <a:latin typeface="Calibri"/>
                <a:cs typeface="Calibri"/>
              </a:rPr>
              <a:t> </a:t>
            </a:r>
            <a:r>
              <a:rPr sz="1909" dirty="0">
                <a:solidFill>
                  <a:srgbClr val="FFFFFF"/>
                </a:solidFill>
                <a:latin typeface="Calibri"/>
                <a:cs typeface="Calibri"/>
              </a:rPr>
              <a:t>give</a:t>
            </a:r>
            <a:r>
              <a:rPr sz="1909" spc="-7" dirty="0">
                <a:solidFill>
                  <a:srgbClr val="FFFFFF"/>
                </a:solidFill>
                <a:latin typeface="Calibri"/>
                <a:cs typeface="Calibri"/>
              </a:rPr>
              <a:t> </a:t>
            </a:r>
            <a:r>
              <a:rPr sz="1909" dirty="0">
                <a:solidFill>
                  <a:srgbClr val="FFFFFF"/>
                </a:solidFill>
                <a:latin typeface="Calibri"/>
                <a:cs typeface="Calibri"/>
              </a:rPr>
              <a:t>access</a:t>
            </a:r>
            <a:r>
              <a:rPr sz="1909" spc="-17" dirty="0">
                <a:solidFill>
                  <a:srgbClr val="FFFFFF"/>
                </a:solidFill>
                <a:latin typeface="Calibri"/>
                <a:cs typeface="Calibri"/>
              </a:rPr>
              <a:t> </a:t>
            </a:r>
            <a:r>
              <a:rPr sz="1909" dirty="0">
                <a:solidFill>
                  <a:srgbClr val="FFFFFF"/>
                </a:solidFill>
                <a:latin typeface="Calibri"/>
                <a:cs typeface="Calibri"/>
              </a:rPr>
              <a:t>to</a:t>
            </a:r>
            <a:r>
              <a:rPr sz="1909" spc="-10" dirty="0">
                <a:solidFill>
                  <a:srgbClr val="FFFFFF"/>
                </a:solidFill>
                <a:latin typeface="Calibri"/>
                <a:cs typeface="Calibri"/>
              </a:rPr>
              <a:t> </a:t>
            </a:r>
            <a:r>
              <a:rPr sz="1909" dirty="0">
                <a:solidFill>
                  <a:srgbClr val="FFFFFF"/>
                </a:solidFill>
                <a:latin typeface="Calibri"/>
                <a:cs typeface="Calibri"/>
              </a:rPr>
              <a:t>this</a:t>
            </a:r>
            <a:r>
              <a:rPr sz="1909" spc="-10" dirty="0">
                <a:solidFill>
                  <a:srgbClr val="FFFFFF"/>
                </a:solidFill>
                <a:latin typeface="Calibri"/>
                <a:cs typeface="Calibri"/>
              </a:rPr>
              <a:t> </a:t>
            </a:r>
            <a:r>
              <a:rPr sz="1909" dirty="0">
                <a:solidFill>
                  <a:srgbClr val="FFFFFF"/>
                </a:solidFill>
                <a:latin typeface="Calibri"/>
                <a:cs typeface="Calibri"/>
              </a:rPr>
              <a:t>fund</a:t>
            </a:r>
            <a:r>
              <a:rPr sz="1909" spc="-14" dirty="0">
                <a:solidFill>
                  <a:srgbClr val="FFFFFF"/>
                </a:solidFill>
                <a:latin typeface="Calibri"/>
                <a:cs typeface="Calibri"/>
              </a:rPr>
              <a:t> </a:t>
            </a:r>
            <a:r>
              <a:rPr sz="1909" dirty="0">
                <a:solidFill>
                  <a:srgbClr val="FFFFFF"/>
                </a:solidFill>
                <a:latin typeface="Calibri"/>
                <a:cs typeface="Calibri"/>
              </a:rPr>
              <a:t>to</a:t>
            </a:r>
            <a:r>
              <a:rPr sz="1909" spc="-7" dirty="0">
                <a:solidFill>
                  <a:srgbClr val="FFFFFF"/>
                </a:solidFill>
                <a:latin typeface="Calibri"/>
                <a:cs typeface="Calibri"/>
              </a:rPr>
              <a:t> </a:t>
            </a:r>
            <a:r>
              <a:rPr sz="1909" dirty="0">
                <a:solidFill>
                  <a:srgbClr val="FFFFFF"/>
                </a:solidFill>
                <a:latin typeface="Calibri"/>
                <a:cs typeface="Calibri"/>
              </a:rPr>
              <a:t>the</a:t>
            </a:r>
            <a:r>
              <a:rPr sz="1909" spc="-3" dirty="0">
                <a:solidFill>
                  <a:srgbClr val="FFFFFF"/>
                </a:solidFill>
                <a:latin typeface="Calibri"/>
                <a:cs typeface="Calibri"/>
              </a:rPr>
              <a:t> </a:t>
            </a:r>
            <a:r>
              <a:rPr sz="1909" spc="-7" dirty="0">
                <a:solidFill>
                  <a:srgbClr val="FFFFFF"/>
                </a:solidFill>
                <a:latin typeface="Calibri"/>
                <a:cs typeface="Calibri"/>
              </a:rPr>
              <a:t>appropriate counties</a:t>
            </a:r>
            <a:endParaRPr sz="1909" dirty="0">
              <a:solidFill>
                <a:srgbClr val="FFFFFF"/>
              </a:solidFill>
              <a:latin typeface="Calibri"/>
              <a:cs typeface="Calibri"/>
            </a:endParaRPr>
          </a:p>
          <a:p>
            <a:pPr marL="8659" defTabSz="311719">
              <a:spcBef>
                <a:spcPts val="92"/>
              </a:spcBef>
            </a:pPr>
            <a:r>
              <a:rPr sz="1909" dirty="0">
                <a:solidFill>
                  <a:srgbClr val="FFFFFF"/>
                </a:solidFill>
                <a:latin typeface="Calibri"/>
                <a:cs typeface="Calibri"/>
              </a:rPr>
              <a:t>and</a:t>
            </a:r>
            <a:r>
              <a:rPr sz="1909" spc="-17" dirty="0">
                <a:solidFill>
                  <a:srgbClr val="FFFFFF"/>
                </a:solidFill>
                <a:latin typeface="Calibri"/>
                <a:cs typeface="Calibri"/>
              </a:rPr>
              <a:t> </a:t>
            </a:r>
            <a:r>
              <a:rPr sz="1909" spc="-7" dirty="0">
                <a:solidFill>
                  <a:srgbClr val="FFFFFF"/>
                </a:solidFill>
                <a:latin typeface="Calibri"/>
                <a:cs typeface="Calibri"/>
              </a:rPr>
              <a:t>users.</a:t>
            </a:r>
            <a:endParaRPr sz="1909" dirty="0">
              <a:solidFill>
                <a:srgbClr val="FFFFFF"/>
              </a:solidFill>
              <a:latin typeface="Calibri"/>
              <a:cs typeface="Calibri"/>
            </a:endParaRPr>
          </a:p>
        </p:txBody>
      </p:sp>
      <p:pic>
        <p:nvPicPr>
          <p:cNvPr id="3" name="object 3"/>
          <p:cNvPicPr/>
          <p:nvPr/>
        </p:nvPicPr>
        <p:blipFill>
          <a:blip r:embed="rId2" cstate="print"/>
          <a:stretch>
            <a:fillRect/>
          </a:stretch>
        </p:blipFill>
        <p:spPr>
          <a:xfrm>
            <a:off x="4693228" y="987137"/>
            <a:ext cx="5682925" cy="4592954"/>
          </a:xfrm>
          <a:prstGeom prst="rect">
            <a:avLst/>
          </a:prstGeom>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0CDCEF2-6FF0-4AC8-BB73-09146092C955}"/>
              </a:ext>
            </a:extLst>
          </p:cNvPr>
          <p:cNvPicPr>
            <a:picLocks noChangeAspect="1"/>
          </p:cNvPicPr>
          <p:nvPr/>
        </p:nvPicPr>
        <p:blipFill>
          <a:blip r:embed="rId2"/>
          <a:stretch>
            <a:fillRect/>
          </a:stretch>
        </p:blipFill>
        <p:spPr>
          <a:xfrm>
            <a:off x="2874818" y="857250"/>
            <a:ext cx="6159689" cy="5143500"/>
          </a:xfrm>
          <a:prstGeom prst="rect">
            <a:avLst/>
          </a:prstGeom>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76516A0B-D22C-6DD5-4603-2A136F8934C7}"/>
              </a:ext>
            </a:extLst>
          </p:cNvPr>
          <p:cNvPicPr>
            <a:picLocks noChangeAspect="1"/>
          </p:cNvPicPr>
          <p:nvPr/>
        </p:nvPicPr>
        <p:blipFill>
          <a:blip r:embed="rId2"/>
          <a:stretch>
            <a:fillRect/>
          </a:stretch>
        </p:blipFill>
        <p:spPr>
          <a:xfrm>
            <a:off x="3082637" y="883227"/>
            <a:ext cx="5681821" cy="4675909"/>
          </a:xfrm>
          <a:prstGeom prst="rect">
            <a:avLst/>
          </a:prstGeom>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06C74B-6F00-2142-4546-F90E7B9BBC6A}"/>
              </a:ext>
            </a:extLst>
          </p:cNvPr>
          <p:cNvSpPr txBox="1"/>
          <p:nvPr/>
        </p:nvSpPr>
        <p:spPr>
          <a:xfrm>
            <a:off x="2376321" y="2227943"/>
            <a:ext cx="5033221" cy="3788228"/>
          </a:xfrm>
          <a:prstGeom prst="rect">
            <a:avLst/>
          </a:prstGeom>
        </p:spPr>
        <p:txBody>
          <a:bodyPr vert="horz" lIns="62345" tIns="31173" rIns="62345" bIns="31173" rtlCol="0" anchor="ctr">
            <a:normAutofit/>
          </a:bodyPr>
          <a:lstStyle/>
          <a:p>
            <a:pPr defTabSz="311719">
              <a:lnSpc>
                <a:spcPct val="90000"/>
              </a:lnSpc>
              <a:spcAft>
                <a:spcPts val="409"/>
              </a:spcAft>
            </a:pPr>
            <a:r>
              <a:rPr lang="en-US" sz="4500" dirty="0">
                <a:solidFill>
                  <a:srgbClr val="FFFFFF"/>
                </a:solidFill>
                <a:latin typeface="Calibri"/>
              </a:rPr>
              <a:t>Updating Libraries</a:t>
            </a:r>
          </a:p>
        </p:txBody>
      </p:sp>
    </p:spTree>
    <p:extLst>
      <p:ext uri="{BB962C8B-B14F-4D97-AF65-F5344CB8AC3E}">
        <p14:creationId xmlns:p14="http://schemas.microsoft.com/office/powerpoint/2010/main" val="72656089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5352" y="350196"/>
            <a:ext cx="3485178" cy="1624520"/>
          </a:xfrm>
          <a:prstGeom prst="rect">
            <a:avLst/>
          </a:prstGeom>
        </p:spPr>
        <p:txBody>
          <a:bodyPr vert="horz" lIns="62345" tIns="31173" rIns="62345" bIns="31173" rtlCol="0" anchor="ctr">
            <a:normAutofit/>
          </a:bodyPr>
          <a:lstStyle/>
          <a:p>
            <a:pPr marL="8659" defTabSz="311719">
              <a:lnSpc>
                <a:spcPct val="90000"/>
              </a:lnSpc>
              <a:spcBef>
                <a:spcPct val="0"/>
              </a:spcBef>
              <a:spcAft>
                <a:spcPts val="409"/>
              </a:spcAft>
            </a:pPr>
            <a:r>
              <a:rPr lang="en-US" sz="2727" spc="-20">
                <a:solidFill>
                  <a:srgbClr val="FFFFFF"/>
                </a:solidFill>
                <a:latin typeface="Calibri"/>
              </a:rPr>
              <a:t>To</a:t>
            </a:r>
            <a:r>
              <a:rPr lang="en-US" sz="2727" spc="-14">
                <a:solidFill>
                  <a:srgbClr val="FFFFFF"/>
                </a:solidFill>
                <a:latin typeface="Calibri"/>
              </a:rPr>
              <a:t> </a:t>
            </a:r>
            <a:r>
              <a:rPr lang="en-US" sz="2727">
                <a:solidFill>
                  <a:srgbClr val="FFFFFF"/>
                </a:solidFill>
                <a:latin typeface="Calibri"/>
              </a:rPr>
              <a:t>update</a:t>
            </a:r>
            <a:r>
              <a:rPr lang="en-US" sz="2727" spc="-14">
                <a:solidFill>
                  <a:srgbClr val="FFFFFF"/>
                </a:solidFill>
                <a:latin typeface="Calibri"/>
              </a:rPr>
              <a:t> </a:t>
            </a:r>
            <a:r>
              <a:rPr lang="en-US" sz="2727">
                <a:solidFill>
                  <a:srgbClr val="FFFFFF"/>
                </a:solidFill>
                <a:latin typeface="Calibri"/>
              </a:rPr>
              <a:t>fuel</a:t>
            </a:r>
            <a:r>
              <a:rPr lang="en-US" sz="2727" spc="-14">
                <a:solidFill>
                  <a:srgbClr val="FFFFFF"/>
                </a:solidFill>
                <a:latin typeface="Calibri"/>
              </a:rPr>
              <a:t> </a:t>
            </a:r>
            <a:r>
              <a:rPr lang="en-US" sz="2727">
                <a:solidFill>
                  <a:srgbClr val="FFFFFF"/>
                </a:solidFill>
                <a:latin typeface="Calibri"/>
              </a:rPr>
              <a:t>costs</a:t>
            </a:r>
            <a:r>
              <a:rPr lang="en-US" sz="2727" spc="-17">
                <a:solidFill>
                  <a:srgbClr val="FFFFFF"/>
                </a:solidFill>
                <a:latin typeface="Calibri"/>
              </a:rPr>
              <a:t> </a:t>
            </a:r>
            <a:r>
              <a:rPr lang="en-US" sz="2727">
                <a:solidFill>
                  <a:srgbClr val="FFFFFF"/>
                </a:solidFill>
                <a:latin typeface="Calibri"/>
              </a:rPr>
              <a:t>for</a:t>
            </a:r>
            <a:r>
              <a:rPr lang="en-US" sz="2727" spc="-20">
                <a:solidFill>
                  <a:srgbClr val="FFFFFF"/>
                </a:solidFill>
                <a:latin typeface="Calibri"/>
              </a:rPr>
              <a:t> </a:t>
            </a:r>
            <a:r>
              <a:rPr lang="en-US" sz="2727">
                <a:solidFill>
                  <a:srgbClr val="FFFFFF"/>
                </a:solidFill>
                <a:latin typeface="Calibri"/>
              </a:rPr>
              <a:t>your</a:t>
            </a:r>
            <a:r>
              <a:rPr lang="en-US" sz="2727" spc="-14">
                <a:solidFill>
                  <a:srgbClr val="FFFFFF"/>
                </a:solidFill>
                <a:latin typeface="Calibri"/>
              </a:rPr>
              <a:t> </a:t>
            </a:r>
            <a:r>
              <a:rPr lang="en-US" sz="2727" spc="-7">
                <a:solidFill>
                  <a:srgbClr val="FFFFFF"/>
                </a:solidFill>
                <a:latin typeface="Calibri"/>
              </a:rPr>
              <a:t>agency,</a:t>
            </a:r>
            <a:r>
              <a:rPr lang="en-US" sz="2727" spc="-24">
                <a:solidFill>
                  <a:srgbClr val="FFFFFF"/>
                </a:solidFill>
                <a:latin typeface="Calibri"/>
              </a:rPr>
              <a:t> </a:t>
            </a:r>
            <a:r>
              <a:rPr lang="en-US" sz="2727">
                <a:solidFill>
                  <a:srgbClr val="FFFFFF"/>
                </a:solidFill>
                <a:latin typeface="Calibri"/>
              </a:rPr>
              <a:t>click</a:t>
            </a:r>
            <a:r>
              <a:rPr lang="en-US" sz="2727" spc="-20">
                <a:solidFill>
                  <a:srgbClr val="FFFFFF"/>
                </a:solidFill>
                <a:latin typeface="Calibri"/>
              </a:rPr>
              <a:t> </a:t>
            </a:r>
            <a:r>
              <a:rPr lang="en-US" sz="2727">
                <a:solidFill>
                  <a:srgbClr val="FFFFFF"/>
                </a:solidFill>
                <a:latin typeface="Calibri"/>
              </a:rPr>
              <a:t>the</a:t>
            </a:r>
            <a:r>
              <a:rPr lang="en-US" sz="2727" spc="-20">
                <a:solidFill>
                  <a:srgbClr val="FFFFFF"/>
                </a:solidFill>
                <a:latin typeface="Calibri"/>
              </a:rPr>
              <a:t> </a:t>
            </a:r>
            <a:r>
              <a:rPr lang="en-US" sz="2727">
                <a:solidFill>
                  <a:srgbClr val="FFFFFF"/>
                </a:solidFill>
                <a:latin typeface="Calibri"/>
              </a:rPr>
              <a:t>WA</a:t>
            </a:r>
            <a:r>
              <a:rPr lang="en-US" sz="2727" spc="-17">
                <a:solidFill>
                  <a:srgbClr val="FFFFFF"/>
                </a:solidFill>
                <a:latin typeface="Calibri"/>
              </a:rPr>
              <a:t> </a:t>
            </a:r>
            <a:r>
              <a:rPr lang="en-US" sz="2727">
                <a:solidFill>
                  <a:srgbClr val="FFFFFF"/>
                </a:solidFill>
                <a:latin typeface="Calibri"/>
              </a:rPr>
              <a:t>Fuel</a:t>
            </a:r>
            <a:r>
              <a:rPr lang="en-US" sz="2727" spc="-14">
                <a:solidFill>
                  <a:srgbClr val="FFFFFF"/>
                </a:solidFill>
                <a:latin typeface="Calibri"/>
              </a:rPr>
              <a:t> </a:t>
            </a:r>
            <a:r>
              <a:rPr lang="en-US" sz="2727">
                <a:solidFill>
                  <a:srgbClr val="FFFFFF"/>
                </a:solidFill>
                <a:latin typeface="Calibri"/>
              </a:rPr>
              <a:t>Cost</a:t>
            </a:r>
            <a:r>
              <a:rPr lang="en-US" sz="2727" spc="-20">
                <a:solidFill>
                  <a:srgbClr val="FFFFFF"/>
                </a:solidFill>
                <a:latin typeface="Calibri"/>
              </a:rPr>
              <a:t> </a:t>
            </a:r>
            <a:r>
              <a:rPr lang="en-US" sz="2727">
                <a:solidFill>
                  <a:srgbClr val="FFFFFF"/>
                </a:solidFill>
                <a:latin typeface="Calibri"/>
              </a:rPr>
              <a:t>link</a:t>
            </a:r>
            <a:r>
              <a:rPr lang="en-US" sz="2727" spc="-14">
                <a:solidFill>
                  <a:srgbClr val="FFFFFF"/>
                </a:solidFill>
                <a:latin typeface="Calibri"/>
              </a:rPr>
              <a:t> </a:t>
            </a:r>
            <a:r>
              <a:rPr lang="en-US" sz="2727">
                <a:solidFill>
                  <a:srgbClr val="FFFFFF"/>
                </a:solidFill>
                <a:latin typeface="Calibri"/>
              </a:rPr>
              <a:t>under</a:t>
            </a:r>
            <a:r>
              <a:rPr lang="en-US" sz="2727" spc="-17">
                <a:solidFill>
                  <a:srgbClr val="FFFFFF"/>
                </a:solidFill>
                <a:latin typeface="Calibri"/>
              </a:rPr>
              <a:t> </a:t>
            </a:r>
            <a:r>
              <a:rPr lang="en-US" sz="2727" spc="-7">
                <a:solidFill>
                  <a:srgbClr val="FFFFFF"/>
                </a:solidFill>
                <a:latin typeface="Calibri"/>
              </a:rPr>
              <a:t>Settings.</a:t>
            </a:r>
            <a:endParaRPr lang="en-US" sz="2727">
              <a:solidFill>
                <a:srgbClr val="FFFFFF"/>
              </a:solidFill>
              <a:latin typeface="Calibri"/>
            </a:endParaRPr>
          </a:p>
        </p:txBody>
      </p:sp>
      <p:sp>
        <p:nvSpPr>
          <p:cNvPr id="3" name="object 3"/>
          <p:cNvSpPr txBox="1"/>
          <p:nvPr/>
        </p:nvSpPr>
        <p:spPr>
          <a:xfrm>
            <a:off x="2095352" y="2743200"/>
            <a:ext cx="3485178" cy="2660073"/>
          </a:xfrm>
          <a:prstGeom prst="rect">
            <a:avLst/>
          </a:prstGeom>
        </p:spPr>
        <p:txBody>
          <a:bodyPr vert="horz" lIns="62345" tIns="31173" rIns="62345" bIns="31173" rtlCol="0" anchor="ctr">
            <a:normAutofit/>
          </a:bodyPr>
          <a:lstStyle/>
          <a:p>
            <a:pPr defTabSz="311719">
              <a:lnSpc>
                <a:spcPct val="90000"/>
              </a:lnSpc>
              <a:spcBef>
                <a:spcPts val="68"/>
              </a:spcBef>
            </a:pPr>
            <a:r>
              <a:rPr lang="en-US" sz="2727" dirty="0">
                <a:solidFill>
                  <a:srgbClr val="FFFFFF"/>
                </a:solidFill>
                <a:latin typeface="Calibri"/>
              </a:rPr>
              <a:t>Select</a:t>
            </a:r>
            <a:r>
              <a:rPr lang="en-US" sz="2727" spc="-17" dirty="0">
                <a:solidFill>
                  <a:srgbClr val="FFFFFF"/>
                </a:solidFill>
                <a:latin typeface="Calibri"/>
              </a:rPr>
              <a:t> </a:t>
            </a:r>
            <a:r>
              <a:rPr lang="en-US" sz="2727" dirty="0">
                <a:solidFill>
                  <a:srgbClr val="FFFFFF"/>
                </a:solidFill>
                <a:latin typeface="Calibri"/>
              </a:rPr>
              <a:t>your</a:t>
            </a:r>
            <a:r>
              <a:rPr lang="en-US" sz="2727" spc="-7" dirty="0">
                <a:solidFill>
                  <a:srgbClr val="FFFFFF"/>
                </a:solidFill>
                <a:latin typeface="Calibri"/>
              </a:rPr>
              <a:t> agency’s</a:t>
            </a:r>
            <a:r>
              <a:rPr lang="en-US" sz="2727" spc="-10" dirty="0">
                <a:solidFill>
                  <a:srgbClr val="FFFFFF"/>
                </a:solidFill>
                <a:latin typeface="Calibri"/>
              </a:rPr>
              <a:t> </a:t>
            </a:r>
            <a:r>
              <a:rPr lang="en-US" sz="2727" dirty="0">
                <a:solidFill>
                  <a:srgbClr val="FFFFFF"/>
                </a:solidFill>
                <a:latin typeface="Calibri"/>
              </a:rPr>
              <a:t>fuel</a:t>
            </a:r>
            <a:r>
              <a:rPr lang="en-US" sz="2727" spc="-7" dirty="0">
                <a:solidFill>
                  <a:srgbClr val="FFFFFF"/>
                </a:solidFill>
                <a:latin typeface="Calibri"/>
              </a:rPr>
              <a:t> </a:t>
            </a:r>
            <a:r>
              <a:rPr lang="en-US" sz="2727" dirty="0">
                <a:solidFill>
                  <a:srgbClr val="FFFFFF"/>
                </a:solidFill>
                <a:latin typeface="Calibri"/>
              </a:rPr>
              <a:t>costs</a:t>
            </a:r>
            <a:r>
              <a:rPr lang="en-US" sz="2727" spc="-10" dirty="0">
                <a:solidFill>
                  <a:srgbClr val="FFFFFF"/>
                </a:solidFill>
                <a:latin typeface="Calibri"/>
              </a:rPr>
              <a:t> </a:t>
            </a:r>
            <a:r>
              <a:rPr lang="en-US" sz="2727" dirty="0">
                <a:solidFill>
                  <a:srgbClr val="FFFFFF"/>
                </a:solidFill>
                <a:latin typeface="Calibri"/>
              </a:rPr>
              <a:t>and</a:t>
            </a:r>
            <a:r>
              <a:rPr lang="en-US" sz="2727" spc="-10" dirty="0">
                <a:solidFill>
                  <a:srgbClr val="FFFFFF"/>
                </a:solidFill>
                <a:latin typeface="Calibri"/>
              </a:rPr>
              <a:t> </a:t>
            </a:r>
            <a:r>
              <a:rPr lang="en-US" sz="2727" dirty="0">
                <a:solidFill>
                  <a:srgbClr val="FFFFFF"/>
                </a:solidFill>
                <a:latin typeface="Calibri"/>
              </a:rPr>
              <a:t>click</a:t>
            </a:r>
            <a:r>
              <a:rPr lang="en-US" sz="2727" spc="-17" dirty="0">
                <a:solidFill>
                  <a:srgbClr val="FFFFFF"/>
                </a:solidFill>
                <a:latin typeface="Calibri"/>
              </a:rPr>
              <a:t> </a:t>
            </a:r>
            <a:r>
              <a:rPr lang="en-US" sz="2727" spc="-7" dirty="0">
                <a:solidFill>
                  <a:srgbClr val="FFFFFF"/>
                </a:solidFill>
                <a:latin typeface="Calibri"/>
              </a:rPr>
              <a:t>Details.</a:t>
            </a:r>
            <a:endParaRPr lang="en-US" sz="2727" dirty="0">
              <a:solidFill>
                <a:srgbClr val="FFFFFF"/>
              </a:solidFill>
              <a:latin typeface="Calibri"/>
            </a:endParaRPr>
          </a:p>
        </p:txBody>
      </p:sp>
      <p:pic>
        <p:nvPicPr>
          <p:cNvPr id="4" name="object 4"/>
          <p:cNvPicPr/>
          <p:nvPr/>
        </p:nvPicPr>
        <p:blipFill>
          <a:blip r:embed="rId2" cstate="print"/>
          <a:srcRect t="52725" b="452"/>
          <a:stretch/>
        </p:blipFill>
        <p:spPr>
          <a:xfrm>
            <a:off x="6096001" y="1"/>
            <a:ext cx="4577118" cy="6858000"/>
          </a:xfrm>
          <a:prstGeom prst="rect">
            <a:avLst/>
          </a:prstGeom>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7202" y="2807208"/>
            <a:ext cx="2571750" cy="3410712"/>
          </a:xfrm>
          <a:prstGeom prst="rect">
            <a:avLst/>
          </a:prstGeom>
        </p:spPr>
        <p:txBody>
          <a:bodyPr vert="horz" lIns="62345" tIns="31173" rIns="62345" bIns="31173" rtlCol="0" anchor="t">
            <a:normAutofit/>
          </a:bodyPr>
          <a:lstStyle/>
          <a:p>
            <a:pPr defTabSz="311719">
              <a:lnSpc>
                <a:spcPct val="90000"/>
              </a:lnSpc>
              <a:spcBef>
                <a:spcPts val="72"/>
              </a:spcBef>
            </a:pPr>
            <a:r>
              <a:rPr lang="en-US" sz="1909" spc="-7" dirty="0">
                <a:solidFill>
                  <a:srgbClr val="FFFFFF"/>
                </a:solidFill>
                <a:latin typeface="Calibri"/>
              </a:rPr>
              <a:t>Your</a:t>
            </a:r>
            <a:r>
              <a:rPr lang="en-US" sz="1909" spc="-20" dirty="0">
                <a:solidFill>
                  <a:srgbClr val="FFFFFF"/>
                </a:solidFill>
                <a:latin typeface="Calibri"/>
              </a:rPr>
              <a:t> </a:t>
            </a:r>
            <a:r>
              <a:rPr lang="en-US" sz="1909" dirty="0">
                <a:solidFill>
                  <a:srgbClr val="FFFFFF"/>
                </a:solidFill>
                <a:latin typeface="Calibri"/>
              </a:rPr>
              <a:t>agency’s</a:t>
            </a:r>
            <a:r>
              <a:rPr lang="en-US" sz="1909" spc="-17" dirty="0">
                <a:solidFill>
                  <a:srgbClr val="FFFFFF"/>
                </a:solidFill>
                <a:latin typeface="Calibri"/>
              </a:rPr>
              <a:t> </a:t>
            </a:r>
            <a:r>
              <a:rPr lang="en-US" sz="1909" dirty="0">
                <a:solidFill>
                  <a:srgbClr val="FFFFFF"/>
                </a:solidFill>
                <a:latin typeface="Calibri"/>
              </a:rPr>
              <a:t>fuel</a:t>
            </a:r>
            <a:r>
              <a:rPr lang="en-US" sz="1909" spc="-17" dirty="0">
                <a:solidFill>
                  <a:srgbClr val="FFFFFF"/>
                </a:solidFill>
                <a:latin typeface="Calibri"/>
              </a:rPr>
              <a:t> </a:t>
            </a:r>
            <a:r>
              <a:rPr lang="en-US" sz="1909" dirty="0">
                <a:solidFill>
                  <a:srgbClr val="FFFFFF"/>
                </a:solidFill>
                <a:latin typeface="Calibri"/>
              </a:rPr>
              <a:t>costs</a:t>
            </a:r>
            <a:r>
              <a:rPr lang="en-US" sz="1909" spc="-17" dirty="0">
                <a:solidFill>
                  <a:srgbClr val="FFFFFF"/>
                </a:solidFill>
                <a:latin typeface="Calibri"/>
              </a:rPr>
              <a:t> </a:t>
            </a:r>
            <a:r>
              <a:rPr lang="en-US" sz="1909" dirty="0">
                <a:solidFill>
                  <a:srgbClr val="FFFFFF"/>
                </a:solidFill>
                <a:latin typeface="Calibri"/>
              </a:rPr>
              <a:t>will</a:t>
            </a:r>
            <a:r>
              <a:rPr lang="en-US" sz="1909" spc="-17" dirty="0">
                <a:solidFill>
                  <a:srgbClr val="FFFFFF"/>
                </a:solidFill>
                <a:latin typeface="Calibri"/>
              </a:rPr>
              <a:t> </a:t>
            </a:r>
            <a:r>
              <a:rPr lang="en-US" sz="1909" spc="-7" dirty="0">
                <a:solidFill>
                  <a:srgbClr val="FFFFFF"/>
                </a:solidFill>
                <a:latin typeface="Calibri"/>
              </a:rPr>
              <a:t>display.</a:t>
            </a:r>
            <a:endParaRPr lang="en-US" sz="1909" dirty="0">
              <a:solidFill>
                <a:srgbClr val="FFFFFF"/>
              </a:solidFill>
              <a:latin typeface="Calibri"/>
            </a:endParaRPr>
          </a:p>
        </p:txBody>
      </p:sp>
      <p:pic>
        <p:nvPicPr>
          <p:cNvPr id="3" name="object 3"/>
          <p:cNvPicPr/>
          <p:nvPr/>
        </p:nvPicPr>
        <p:blipFill>
          <a:blip r:embed="rId2" cstate="print"/>
          <a:stretch>
            <a:fillRect/>
          </a:stretch>
        </p:blipFill>
        <p:spPr>
          <a:xfrm>
            <a:off x="5014722" y="793992"/>
            <a:ext cx="5177790" cy="5270016"/>
          </a:xfrm>
          <a:prstGeom prst="rect">
            <a:avLst/>
          </a:prstGeom>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7202" y="2807208"/>
            <a:ext cx="2571750" cy="3410712"/>
          </a:xfrm>
          <a:prstGeom prst="rect">
            <a:avLst/>
          </a:prstGeom>
        </p:spPr>
        <p:txBody>
          <a:bodyPr vert="horz" lIns="62345" tIns="31173" rIns="62345" bIns="31173" rtlCol="0" anchor="t">
            <a:normAutofit/>
          </a:bodyPr>
          <a:lstStyle/>
          <a:p>
            <a:pPr marR="3464" defTabSz="311719">
              <a:lnSpc>
                <a:spcPct val="90000"/>
              </a:lnSpc>
              <a:spcBef>
                <a:spcPts val="65"/>
              </a:spcBef>
            </a:pPr>
            <a:r>
              <a:rPr lang="en-US" sz="1909" dirty="0">
                <a:solidFill>
                  <a:srgbClr val="FFFFFF"/>
                </a:solidFill>
                <a:latin typeface="Calibri"/>
              </a:rPr>
              <a:t>Highlight</a:t>
            </a:r>
            <a:r>
              <a:rPr lang="en-US" sz="1909" spc="-10" dirty="0">
                <a:solidFill>
                  <a:srgbClr val="FFFFFF"/>
                </a:solidFill>
                <a:latin typeface="Calibri"/>
              </a:rPr>
              <a:t> </a:t>
            </a:r>
            <a:r>
              <a:rPr lang="en-US" sz="1909" dirty="0">
                <a:solidFill>
                  <a:srgbClr val="FFFFFF"/>
                </a:solidFill>
                <a:latin typeface="Calibri"/>
              </a:rPr>
              <a:t>a</a:t>
            </a:r>
            <a:r>
              <a:rPr lang="en-US" sz="1909" spc="-10" dirty="0">
                <a:solidFill>
                  <a:srgbClr val="FFFFFF"/>
                </a:solidFill>
                <a:latin typeface="Calibri"/>
              </a:rPr>
              <a:t> </a:t>
            </a:r>
            <a:r>
              <a:rPr lang="en-US" sz="1909" dirty="0">
                <a:solidFill>
                  <a:srgbClr val="FFFFFF"/>
                </a:solidFill>
                <a:latin typeface="Calibri"/>
              </a:rPr>
              <a:t>Fuel</a:t>
            </a:r>
            <a:r>
              <a:rPr lang="en-US" sz="1909" spc="-10" dirty="0">
                <a:solidFill>
                  <a:srgbClr val="FFFFFF"/>
                </a:solidFill>
                <a:latin typeface="Calibri"/>
              </a:rPr>
              <a:t> </a:t>
            </a:r>
            <a:r>
              <a:rPr lang="en-US" sz="1909" spc="-7" dirty="0">
                <a:solidFill>
                  <a:srgbClr val="FFFFFF"/>
                </a:solidFill>
                <a:latin typeface="Calibri"/>
              </a:rPr>
              <a:t>Type</a:t>
            </a:r>
            <a:r>
              <a:rPr lang="en-US" sz="1909" spc="-20" dirty="0">
                <a:solidFill>
                  <a:srgbClr val="FFFFFF"/>
                </a:solidFill>
                <a:latin typeface="Calibri"/>
              </a:rPr>
              <a:t> </a:t>
            </a:r>
            <a:r>
              <a:rPr lang="en-US" sz="1909" dirty="0">
                <a:solidFill>
                  <a:srgbClr val="FFFFFF"/>
                </a:solidFill>
                <a:latin typeface="Calibri"/>
              </a:rPr>
              <a:t>to</a:t>
            </a:r>
            <a:r>
              <a:rPr lang="en-US" sz="1909" spc="-7" dirty="0">
                <a:solidFill>
                  <a:srgbClr val="FFFFFF"/>
                </a:solidFill>
                <a:latin typeface="Calibri"/>
              </a:rPr>
              <a:t> </a:t>
            </a:r>
            <a:r>
              <a:rPr lang="en-US" sz="1909" dirty="0">
                <a:solidFill>
                  <a:srgbClr val="FFFFFF"/>
                </a:solidFill>
                <a:latin typeface="Calibri"/>
              </a:rPr>
              <a:t>see</a:t>
            </a:r>
            <a:r>
              <a:rPr lang="en-US" sz="1909" spc="-17" dirty="0">
                <a:solidFill>
                  <a:srgbClr val="FFFFFF"/>
                </a:solidFill>
                <a:latin typeface="Calibri"/>
              </a:rPr>
              <a:t> </a:t>
            </a:r>
            <a:r>
              <a:rPr lang="en-US" sz="1909" dirty="0">
                <a:solidFill>
                  <a:srgbClr val="FFFFFF"/>
                </a:solidFill>
                <a:latin typeface="Calibri"/>
              </a:rPr>
              <a:t>the</a:t>
            </a:r>
            <a:r>
              <a:rPr lang="en-US" sz="1909" spc="-7" dirty="0">
                <a:solidFill>
                  <a:srgbClr val="FFFFFF"/>
                </a:solidFill>
                <a:latin typeface="Calibri"/>
              </a:rPr>
              <a:t> </a:t>
            </a:r>
            <a:r>
              <a:rPr lang="en-US" sz="1909" dirty="0">
                <a:solidFill>
                  <a:srgbClr val="FFFFFF"/>
                </a:solidFill>
                <a:latin typeface="Calibri"/>
              </a:rPr>
              <a:t>Unit</a:t>
            </a:r>
            <a:r>
              <a:rPr lang="en-US" sz="1909" spc="-20" dirty="0">
                <a:solidFill>
                  <a:srgbClr val="FFFFFF"/>
                </a:solidFill>
                <a:latin typeface="Calibri"/>
              </a:rPr>
              <a:t> </a:t>
            </a:r>
            <a:r>
              <a:rPr lang="en-US" sz="1909" dirty="0">
                <a:solidFill>
                  <a:srgbClr val="FFFFFF"/>
                </a:solidFill>
                <a:latin typeface="Calibri"/>
              </a:rPr>
              <a:t>Cost</a:t>
            </a:r>
            <a:r>
              <a:rPr lang="en-US" sz="1909" spc="-7" dirty="0">
                <a:solidFill>
                  <a:srgbClr val="FFFFFF"/>
                </a:solidFill>
                <a:latin typeface="Calibri"/>
              </a:rPr>
              <a:t> </a:t>
            </a:r>
            <a:r>
              <a:rPr lang="en-US" sz="1909" dirty="0">
                <a:solidFill>
                  <a:srgbClr val="FFFFFF"/>
                </a:solidFill>
                <a:latin typeface="Calibri"/>
              </a:rPr>
              <a:t>and</a:t>
            </a:r>
            <a:r>
              <a:rPr lang="en-US" sz="1909" spc="-14" dirty="0">
                <a:solidFill>
                  <a:srgbClr val="FFFFFF"/>
                </a:solidFill>
                <a:latin typeface="Calibri"/>
              </a:rPr>
              <a:t> </a:t>
            </a:r>
            <a:r>
              <a:rPr lang="en-US" sz="1909" dirty="0">
                <a:solidFill>
                  <a:srgbClr val="FFFFFF"/>
                </a:solidFill>
                <a:latin typeface="Calibri"/>
              </a:rPr>
              <a:t>Heat</a:t>
            </a:r>
            <a:r>
              <a:rPr lang="en-US" sz="1909" spc="-10" dirty="0">
                <a:solidFill>
                  <a:srgbClr val="FFFFFF"/>
                </a:solidFill>
                <a:latin typeface="Calibri"/>
              </a:rPr>
              <a:t> </a:t>
            </a:r>
            <a:r>
              <a:rPr lang="en-US" sz="1909" dirty="0">
                <a:solidFill>
                  <a:srgbClr val="FFFFFF"/>
                </a:solidFill>
                <a:latin typeface="Calibri"/>
              </a:rPr>
              <a:t>Content.</a:t>
            </a:r>
            <a:r>
              <a:rPr lang="en-US" sz="1909" spc="-10" dirty="0">
                <a:solidFill>
                  <a:srgbClr val="FFFFFF"/>
                </a:solidFill>
                <a:latin typeface="Calibri"/>
              </a:rPr>
              <a:t> </a:t>
            </a:r>
            <a:r>
              <a:rPr lang="en-US" sz="1909" dirty="0">
                <a:solidFill>
                  <a:srgbClr val="FFFFFF"/>
                </a:solidFill>
                <a:latin typeface="Calibri"/>
              </a:rPr>
              <a:t>If</a:t>
            </a:r>
            <a:r>
              <a:rPr lang="en-US" sz="1909" spc="-10" dirty="0">
                <a:solidFill>
                  <a:srgbClr val="FFFFFF"/>
                </a:solidFill>
                <a:latin typeface="Calibri"/>
              </a:rPr>
              <a:t> </a:t>
            </a:r>
            <a:r>
              <a:rPr lang="en-US" sz="1909" dirty="0">
                <a:solidFill>
                  <a:srgbClr val="FFFFFF"/>
                </a:solidFill>
                <a:latin typeface="Calibri"/>
              </a:rPr>
              <a:t>you</a:t>
            </a:r>
            <a:r>
              <a:rPr lang="en-US" sz="1909" spc="-14" dirty="0">
                <a:solidFill>
                  <a:srgbClr val="FFFFFF"/>
                </a:solidFill>
                <a:latin typeface="Calibri"/>
              </a:rPr>
              <a:t> </a:t>
            </a:r>
            <a:r>
              <a:rPr lang="en-US" sz="1909" spc="-7" dirty="0">
                <a:solidFill>
                  <a:srgbClr val="FFFFFF"/>
                </a:solidFill>
                <a:latin typeface="Calibri"/>
              </a:rPr>
              <a:t>make</a:t>
            </a:r>
            <a:r>
              <a:rPr lang="en-US" sz="1909" spc="-10" dirty="0">
                <a:solidFill>
                  <a:srgbClr val="FFFFFF"/>
                </a:solidFill>
                <a:latin typeface="Calibri"/>
              </a:rPr>
              <a:t> </a:t>
            </a:r>
            <a:r>
              <a:rPr lang="en-US" sz="1909" dirty="0">
                <a:solidFill>
                  <a:srgbClr val="FFFFFF"/>
                </a:solidFill>
                <a:latin typeface="Calibri"/>
              </a:rPr>
              <a:t>any</a:t>
            </a:r>
            <a:r>
              <a:rPr lang="en-US" sz="1909" spc="-7" dirty="0">
                <a:solidFill>
                  <a:srgbClr val="FFFFFF"/>
                </a:solidFill>
                <a:latin typeface="Calibri"/>
              </a:rPr>
              <a:t> </a:t>
            </a:r>
            <a:r>
              <a:rPr lang="en-US" sz="1909" dirty="0">
                <a:solidFill>
                  <a:srgbClr val="FFFFFF"/>
                </a:solidFill>
                <a:latin typeface="Calibri"/>
              </a:rPr>
              <a:t>changes,</a:t>
            </a:r>
            <a:r>
              <a:rPr lang="en-US" sz="1909" spc="-17" dirty="0">
                <a:solidFill>
                  <a:srgbClr val="FFFFFF"/>
                </a:solidFill>
                <a:latin typeface="Calibri"/>
              </a:rPr>
              <a:t> </a:t>
            </a:r>
            <a:r>
              <a:rPr lang="en-US" sz="1909" dirty="0">
                <a:solidFill>
                  <a:srgbClr val="FFFFFF"/>
                </a:solidFill>
                <a:latin typeface="Calibri"/>
              </a:rPr>
              <a:t>click</a:t>
            </a:r>
            <a:r>
              <a:rPr lang="en-US" sz="1909" spc="-17" dirty="0">
                <a:solidFill>
                  <a:srgbClr val="FFFFFF"/>
                </a:solidFill>
                <a:latin typeface="Calibri"/>
              </a:rPr>
              <a:t> </a:t>
            </a:r>
            <a:r>
              <a:rPr lang="en-US" sz="1909" dirty="0">
                <a:solidFill>
                  <a:srgbClr val="FFFFFF"/>
                </a:solidFill>
                <a:latin typeface="Calibri"/>
              </a:rPr>
              <a:t>the</a:t>
            </a:r>
            <a:r>
              <a:rPr lang="en-US" sz="1909" spc="-10" dirty="0">
                <a:solidFill>
                  <a:srgbClr val="FFFFFF"/>
                </a:solidFill>
                <a:latin typeface="Calibri"/>
              </a:rPr>
              <a:t> </a:t>
            </a:r>
            <a:r>
              <a:rPr lang="en-US" sz="1909" spc="-14" dirty="0">
                <a:solidFill>
                  <a:srgbClr val="FFFFFF"/>
                </a:solidFill>
                <a:latin typeface="Calibri"/>
              </a:rPr>
              <a:t>Save </a:t>
            </a:r>
            <a:r>
              <a:rPr lang="en-US" sz="1909" spc="-7" dirty="0">
                <a:solidFill>
                  <a:srgbClr val="FFFFFF"/>
                </a:solidFill>
                <a:latin typeface="Calibri"/>
              </a:rPr>
              <a:t>button.</a:t>
            </a:r>
            <a:endParaRPr lang="en-US" sz="1909" dirty="0">
              <a:solidFill>
                <a:srgbClr val="FFFFFF"/>
              </a:solidFill>
              <a:latin typeface="Calibri"/>
            </a:endParaRPr>
          </a:p>
        </p:txBody>
      </p:sp>
      <p:pic>
        <p:nvPicPr>
          <p:cNvPr id="3" name="object 3"/>
          <p:cNvPicPr/>
          <p:nvPr/>
        </p:nvPicPr>
        <p:blipFill>
          <a:blip r:embed="rId2" cstate="print"/>
          <a:stretch>
            <a:fillRect/>
          </a:stretch>
        </p:blipFill>
        <p:spPr>
          <a:xfrm>
            <a:off x="5014722" y="1221967"/>
            <a:ext cx="5177790" cy="44140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7615-F1AC-A12D-B21F-346122F7B469}"/>
              </a:ext>
            </a:extLst>
          </p:cNvPr>
          <p:cNvSpPr>
            <a:spLocks noGrp="1"/>
          </p:cNvSpPr>
          <p:nvPr>
            <p:ph type="title"/>
          </p:nvPr>
        </p:nvSpPr>
        <p:spPr/>
        <p:txBody>
          <a:bodyPr/>
          <a:lstStyle/>
          <a:p>
            <a:r>
              <a:rPr lang="en-US" dirty="0"/>
              <a:t>Enrolling Clients who qualified under SSI or TANF</a:t>
            </a:r>
          </a:p>
        </p:txBody>
      </p:sp>
      <p:sp>
        <p:nvSpPr>
          <p:cNvPr id="3" name="Slide Number Placeholder 2">
            <a:extLst>
              <a:ext uri="{FF2B5EF4-FFF2-40B4-BE49-F238E27FC236}">
                <a16:creationId xmlns:a16="http://schemas.microsoft.com/office/drawing/2014/main" id="{4AAFF2C9-934C-6FD4-E698-BE820975B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Text Placeholder 4">
            <a:extLst>
              <a:ext uri="{FF2B5EF4-FFF2-40B4-BE49-F238E27FC236}">
                <a16:creationId xmlns:a16="http://schemas.microsoft.com/office/drawing/2014/main" id="{33241E2D-A75B-62E5-21E5-F6680C934EA7}"/>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n-US" dirty="0"/>
              <a:t>Clients may qualify for Weatherization, regardless of income, if they or a household member is enrolled in either TANF or SSI or received benefits from TANF or SSI in the 12-month period proceeding the determination of eligibility for Weatherization. </a:t>
            </a:r>
          </a:p>
          <a:p>
            <a:pPr marL="285750" indent="-285750">
              <a:buFont typeface="Arial" panose="020B0604020202020204" pitchFamily="34" charset="0"/>
              <a:buChar char="•"/>
            </a:pPr>
            <a:r>
              <a:rPr lang="en-US" dirty="0"/>
              <a:t>To enter a client with TANF or SSI benefits into LITT; and make sure that their priority points are calculated correctly and that their eligibility to enroll is not restricted by income, you must enter “WX-other govt. benefits” as a characteristic in LITT. </a:t>
            </a:r>
          </a:p>
          <a:p>
            <a:pPr marL="285750" indent="-285750">
              <a:buFont typeface="Arial" panose="020B0604020202020204" pitchFamily="34" charset="0"/>
              <a:buChar char="•"/>
            </a:pPr>
            <a:r>
              <a:rPr lang="en-US" dirty="0"/>
              <a:t>Open the customer Search/entry screen as you would normally.  The characteristics are on the Customer Information screen.  </a:t>
            </a:r>
          </a:p>
        </p:txBody>
      </p:sp>
      <p:pic>
        <p:nvPicPr>
          <p:cNvPr id="15" name="Picture Placeholder 14">
            <a:extLst>
              <a:ext uri="{FF2B5EF4-FFF2-40B4-BE49-F238E27FC236}">
                <a16:creationId xmlns:a16="http://schemas.microsoft.com/office/drawing/2014/main" id="{8AC17B9D-4C8F-9D57-5406-434D8937F26B}"/>
              </a:ext>
            </a:extLst>
          </p:cNvPr>
          <p:cNvPicPr>
            <a:picLocks noGrp="1" noChangeAspect="1"/>
          </p:cNvPicPr>
          <p:nvPr>
            <p:ph type="pic" idx="1"/>
          </p:nvPr>
        </p:nvPicPr>
        <p:blipFill>
          <a:blip r:embed="rId2"/>
          <a:srcRect l="1113" r="1113"/>
          <a:stretch/>
        </p:blipFill>
        <p:spPr/>
      </p:pic>
      <p:sp>
        <p:nvSpPr>
          <p:cNvPr id="16" name="Arrow: Up 15">
            <a:extLst>
              <a:ext uri="{FF2B5EF4-FFF2-40B4-BE49-F238E27FC236}">
                <a16:creationId xmlns:a16="http://schemas.microsoft.com/office/drawing/2014/main" id="{6A4332B8-4DA8-AEDF-935B-6C7DEDFCA3C1}"/>
              </a:ext>
            </a:extLst>
          </p:cNvPr>
          <p:cNvSpPr/>
          <p:nvPr/>
        </p:nvSpPr>
        <p:spPr>
          <a:xfrm>
            <a:off x="6750188" y="2450592"/>
            <a:ext cx="484632" cy="978408"/>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40934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D0EA9D-C08E-28E3-49DF-E7D8A5F5C90E}"/>
              </a:ext>
            </a:extLst>
          </p:cNvPr>
          <p:cNvPicPr>
            <a:picLocks noChangeAspect="1"/>
          </p:cNvPicPr>
          <p:nvPr/>
        </p:nvPicPr>
        <p:blipFill>
          <a:blip r:embed="rId2"/>
          <a:stretch>
            <a:fillRect/>
          </a:stretch>
        </p:blipFill>
        <p:spPr>
          <a:xfrm>
            <a:off x="3105436" y="914400"/>
            <a:ext cx="5923978" cy="4968819"/>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53000" y="1662546"/>
            <a:ext cx="3268807" cy="890139"/>
          </a:xfrm>
          <a:prstGeom prst="rect">
            <a:avLst/>
          </a:prstGeom>
        </p:spPr>
        <p:txBody>
          <a:bodyPr vert="horz" wrap="square" lIns="0" tIns="8659" rIns="0" bIns="0" rtlCol="0">
            <a:spAutoFit/>
          </a:bodyPr>
          <a:lstStyle/>
          <a:p>
            <a:pPr marL="8659" defTabSz="311719">
              <a:spcBef>
                <a:spcPts val="68"/>
              </a:spcBef>
            </a:pPr>
            <a:r>
              <a:rPr sz="1909" spc="-20" dirty="0">
                <a:solidFill>
                  <a:srgbClr val="FFFFFF"/>
                </a:solidFill>
                <a:latin typeface="Calibri"/>
                <a:cs typeface="Calibri"/>
              </a:rPr>
              <a:t>To</a:t>
            </a:r>
            <a:r>
              <a:rPr sz="1909" spc="-14" dirty="0">
                <a:solidFill>
                  <a:srgbClr val="FFFFFF"/>
                </a:solidFill>
                <a:latin typeface="Calibri"/>
                <a:cs typeface="Calibri"/>
              </a:rPr>
              <a:t> </a:t>
            </a:r>
            <a:r>
              <a:rPr sz="1909" dirty="0">
                <a:solidFill>
                  <a:srgbClr val="FFFFFF"/>
                </a:solidFill>
                <a:latin typeface="Calibri"/>
                <a:cs typeface="Calibri"/>
              </a:rPr>
              <a:t>update</a:t>
            </a:r>
            <a:r>
              <a:rPr sz="1909" spc="-10" dirty="0">
                <a:solidFill>
                  <a:srgbClr val="FFFFFF"/>
                </a:solidFill>
                <a:latin typeface="Calibri"/>
                <a:cs typeface="Calibri"/>
              </a:rPr>
              <a:t> </a:t>
            </a:r>
            <a:r>
              <a:rPr sz="1909" dirty="0">
                <a:solidFill>
                  <a:srgbClr val="FFFFFF"/>
                </a:solidFill>
                <a:latin typeface="Calibri"/>
                <a:cs typeface="Calibri"/>
              </a:rPr>
              <a:t>your</a:t>
            </a:r>
            <a:r>
              <a:rPr sz="1909" spc="-14" dirty="0">
                <a:solidFill>
                  <a:srgbClr val="FFFFFF"/>
                </a:solidFill>
                <a:latin typeface="Calibri"/>
                <a:cs typeface="Calibri"/>
              </a:rPr>
              <a:t> </a:t>
            </a:r>
            <a:r>
              <a:rPr sz="1909" dirty="0">
                <a:solidFill>
                  <a:srgbClr val="FFFFFF"/>
                </a:solidFill>
                <a:latin typeface="Calibri"/>
                <a:cs typeface="Calibri"/>
              </a:rPr>
              <a:t>measure</a:t>
            </a:r>
            <a:r>
              <a:rPr sz="1909" spc="-10" dirty="0">
                <a:solidFill>
                  <a:srgbClr val="FFFFFF"/>
                </a:solidFill>
                <a:latin typeface="Calibri"/>
                <a:cs typeface="Calibri"/>
              </a:rPr>
              <a:t> </a:t>
            </a:r>
            <a:r>
              <a:rPr sz="1909" dirty="0">
                <a:solidFill>
                  <a:srgbClr val="FFFFFF"/>
                </a:solidFill>
                <a:latin typeface="Calibri"/>
                <a:cs typeface="Calibri"/>
              </a:rPr>
              <a:t>cost</a:t>
            </a:r>
            <a:r>
              <a:rPr sz="1909" spc="-10" dirty="0">
                <a:solidFill>
                  <a:srgbClr val="FFFFFF"/>
                </a:solidFill>
                <a:latin typeface="Calibri"/>
                <a:cs typeface="Calibri"/>
              </a:rPr>
              <a:t> </a:t>
            </a:r>
            <a:r>
              <a:rPr sz="1909" spc="-14" dirty="0">
                <a:solidFill>
                  <a:srgbClr val="FFFFFF"/>
                </a:solidFill>
                <a:latin typeface="Calibri"/>
                <a:cs typeface="Calibri"/>
              </a:rPr>
              <a:t>library,</a:t>
            </a:r>
            <a:r>
              <a:rPr sz="1909" spc="-20" dirty="0">
                <a:solidFill>
                  <a:srgbClr val="FFFFFF"/>
                </a:solidFill>
                <a:latin typeface="Calibri"/>
                <a:cs typeface="Calibri"/>
              </a:rPr>
              <a:t> </a:t>
            </a:r>
            <a:r>
              <a:rPr sz="1909" dirty="0">
                <a:solidFill>
                  <a:srgbClr val="FFFFFF"/>
                </a:solidFill>
                <a:latin typeface="Calibri"/>
                <a:cs typeface="Calibri"/>
              </a:rPr>
              <a:t>click</a:t>
            </a:r>
            <a:r>
              <a:rPr sz="1909" spc="-20" dirty="0">
                <a:solidFill>
                  <a:srgbClr val="FFFFFF"/>
                </a:solidFill>
                <a:latin typeface="Calibri"/>
                <a:cs typeface="Calibri"/>
              </a:rPr>
              <a:t> </a:t>
            </a:r>
            <a:r>
              <a:rPr sz="1909" dirty="0">
                <a:solidFill>
                  <a:srgbClr val="FFFFFF"/>
                </a:solidFill>
                <a:latin typeface="Calibri"/>
                <a:cs typeface="Calibri"/>
              </a:rPr>
              <a:t>the</a:t>
            </a:r>
            <a:r>
              <a:rPr sz="1909" spc="-20" dirty="0">
                <a:solidFill>
                  <a:srgbClr val="FFFFFF"/>
                </a:solidFill>
                <a:latin typeface="Calibri"/>
                <a:cs typeface="Calibri"/>
              </a:rPr>
              <a:t> </a:t>
            </a:r>
            <a:r>
              <a:rPr sz="1909" spc="-7" dirty="0">
                <a:solidFill>
                  <a:srgbClr val="FFFFFF"/>
                </a:solidFill>
                <a:latin typeface="Calibri"/>
                <a:cs typeface="Calibri"/>
              </a:rPr>
              <a:t>WA</a:t>
            </a:r>
            <a:r>
              <a:rPr sz="1909" spc="-24" dirty="0">
                <a:solidFill>
                  <a:srgbClr val="FFFFFF"/>
                </a:solidFill>
                <a:latin typeface="Calibri"/>
                <a:cs typeface="Calibri"/>
              </a:rPr>
              <a:t> </a:t>
            </a:r>
            <a:r>
              <a:rPr sz="1909" dirty="0">
                <a:solidFill>
                  <a:srgbClr val="FFFFFF"/>
                </a:solidFill>
                <a:latin typeface="Calibri"/>
                <a:cs typeface="Calibri"/>
              </a:rPr>
              <a:t>Measures</a:t>
            </a:r>
            <a:r>
              <a:rPr sz="1909" spc="-14" dirty="0">
                <a:solidFill>
                  <a:srgbClr val="FFFFFF"/>
                </a:solidFill>
                <a:latin typeface="Calibri"/>
                <a:cs typeface="Calibri"/>
              </a:rPr>
              <a:t> </a:t>
            </a:r>
            <a:r>
              <a:rPr sz="1909" dirty="0">
                <a:solidFill>
                  <a:srgbClr val="FFFFFF"/>
                </a:solidFill>
                <a:latin typeface="Calibri"/>
                <a:cs typeface="Calibri"/>
              </a:rPr>
              <a:t>Cost</a:t>
            </a:r>
            <a:r>
              <a:rPr sz="1909" spc="-20" dirty="0">
                <a:solidFill>
                  <a:srgbClr val="FFFFFF"/>
                </a:solidFill>
                <a:latin typeface="Calibri"/>
                <a:cs typeface="Calibri"/>
              </a:rPr>
              <a:t> </a:t>
            </a:r>
            <a:r>
              <a:rPr sz="1909" dirty="0">
                <a:solidFill>
                  <a:srgbClr val="FFFFFF"/>
                </a:solidFill>
                <a:latin typeface="Calibri"/>
                <a:cs typeface="Calibri"/>
              </a:rPr>
              <a:t>link</a:t>
            </a:r>
            <a:r>
              <a:rPr sz="1909" spc="-10" dirty="0">
                <a:solidFill>
                  <a:srgbClr val="FFFFFF"/>
                </a:solidFill>
                <a:latin typeface="Calibri"/>
                <a:cs typeface="Calibri"/>
              </a:rPr>
              <a:t> </a:t>
            </a:r>
            <a:r>
              <a:rPr sz="1909" dirty="0">
                <a:solidFill>
                  <a:srgbClr val="FFFFFF"/>
                </a:solidFill>
                <a:latin typeface="Calibri"/>
                <a:cs typeface="Calibri"/>
              </a:rPr>
              <a:t>under</a:t>
            </a:r>
            <a:r>
              <a:rPr sz="1909" spc="-14" dirty="0">
                <a:solidFill>
                  <a:srgbClr val="FFFFFF"/>
                </a:solidFill>
                <a:latin typeface="Calibri"/>
                <a:cs typeface="Calibri"/>
              </a:rPr>
              <a:t> </a:t>
            </a:r>
            <a:r>
              <a:rPr sz="1909" spc="-7" dirty="0">
                <a:solidFill>
                  <a:srgbClr val="FFFFFF"/>
                </a:solidFill>
                <a:latin typeface="Calibri"/>
                <a:cs typeface="Calibri"/>
              </a:rPr>
              <a:t>Settings.</a:t>
            </a:r>
            <a:endParaRPr sz="1909" dirty="0">
              <a:solidFill>
                <a:srgbClr val="FFFFFF"/>
              </a:solidFill>
              <a:latin typeface="Calibri"/>
              <a:cs typeface="Calibri"/>
            </a:endParaRPr>
          </a:p>
        </p:txBody>
      </p:sp>
      <p:sp>
        <p:nvSpPr>
          <p:cNvPr id="3" name="object 3"/>
          <p:cNvSpPr txBox="1"/>
          <p:nvPr/>
        </p:nvSpPr>
        <p:spPr>
          <a:xfrm>
            <a:off x="6251864" y="3480955"/>
            <a:ext cx="3220749" cy="890139"/>
          </a:xfrm>
          <a:prstGeom prst="rect">
            <a:avLst/>
          </a:prstGeom>
        </p:spPr>
        <p:txBody>
          <a:bodyPr vert="horz" wrap="square" lIns="0" tIns="8659" rIns="0" bIns="0" rtlCol="0">
            <a:spAutoFit/>
          </a:bodyPr>
          <a:lstStyle/>
          <a:p>
            <a:pPr marL="8659" defTabSz="311719">
              <a:spcBef>
                <a:spcPts val="68"/>
              </a:spcBef>
            </a:pPr>
            <a:r>
              <a:rPr sz="1909" dirty="0">
                <a:solidFill>
                  <a:srgbClr val="FFFFFF"/>
                </a:solidFill>
                <a:latin typeface="Calibri"/>
                <a:cs typeface="Calibri"/>
              </a:rPr>
              <a:t>Select</a:t>
            </a:r>
            <a:r>
              <a:rPr sz="1909" spc="-20" dirty="0">
                <a:solidFill>
                  <a:srgbClr val="FFFFFF"/>
                </a:solidFill>
                <a:latin typeface="Calibri"/>
                <a:cs typeface="Calibri"/>
              </a:rPr>
              <a:t> </a:t>
            </a:r>
            <a:r>
              <a:rPr sz="1909" dirty="0">
                <a:solidFill>
                  <a:srgbClr val="FFFFFF"/>
                </a:solidFill>
                <a:latin typeface="Calibri"/>
                <a:cs typeface="Calibri"/>
              </a:rPr>
              <a:t>your</a:t>
            </a:r>
            <a:r>
              <a:rPr sz="1909" spc="-10" dirty="0">
                <a:solidFill>
                  <a:srgbClr val="FFFFFF"/>
                </a:solidFill>
                <a:latin typeface="Calibri"/>
                <a:cs typeface="Calibri"/>
              </a:rPr>
              <a:t> </a:t>
            </a:r>
            <a:r>
              <a:rPr sz="1909" spc="-7" dirty="0">
                <a:solidFill>
                  <a:srgbClr val="FFFFFF"/>
                </a:solidFill>
                <a:latin typeface="Calibri"/>
                <a:cs typeface="Calibri"/>
              </a:rPr>
              <a:t>agency’s</a:t>
            </a:r>
            <a:r>
              <a:rPr sz="1909" spc="-10" dirty="0">
                <a:solidFill>
                  <a:srgbClr val="FFFFFF"/>
                </a:solidFill>
                <a:latin typeface="Calibri"/>
                <a:cs typeface="Calibri"/>
              </a:rPr>
              <a:t> </a:t>
            </a:r>
            <a:r>
              <a:rPr sz="1909" spc="-17" dirty="0">
                <a:solidFill>
                  <a:srgbClr val="FFFFFF"/>
                </a:solidFill>
                <a:latin typeface="Calibri"/>
                <a:cs typeface="Calibri"/>
              </a:rPr>
              <a:t>NEAT</a:t>
            </a:r>
            <a:r>
              <a:rPr sz="1909" spc="-24" dirty="0">
                <a:solidFill>
                  <a:srgbClr val="FFFFFF"/>
                </a:solidFill>
                <a:latin typeface="Calibri"/>
                <a:cs typeface="Calibri"/>
              </a:rPr>
              <a:t> </a:t>
            </a:r>
            <a:r>
              <a:rPr sz="1909" dirty="0">
                <a:solidFill>
                  <a:srgbClr val="FFFFFF"/>
                </a:solidFill>
                <a:latin typeface="Calibri"/>
                <a:cs typeface="Calibri"/>
              </a:rPr>
              <a:t>or</a:t>
            </a:r>
            <a:r>
              <a:rPr sz="1909" spc="-17" dirty="0">
                <a:solidFill>
                  <a:srgbClr val="FFFFFF"/>
                </a:solidFill>
                <a:latin typeface="Calibri"/>
                <a:cs typeface="Calibri"/>
              </a:rPr>
              <a:t> </a:t>
            </a:r>
            <a:r>
              <a:rPr sz="1909" dirty="0">
                <a:solidFill>
                  <a:srgbClr val="FFFFFF"/>
                </a:solidFill>
                <a:latin typeface="Calibri"/>
                <a:cs typeface="Calibri"/>
              </a:rPr>
              <a:t>MHEA</a:t>
            </a:r>
            <a:r>
              <a:rPr sz="1909" spc="-14" dirty="0">
                <a:solidFill>
                  <a:srgbClr val="FFFFFF"/>
                </a:solidFill>
                <a:latin typeface="Calibri"/>
                <a:cs typeface="Calibri"/>
              </a:rPr>
              <a:t> </a:t>
            </a:r>
            <a:r>
              <a:rPr sz="1909" dirty="0">
                <a:solidFill>
                  <a:srgbClr val="FFFFFF"/>
                </a:solidFill>
                <a:latin typeface="Calibri"/>
                <a:cs typeface="Calibri"/>
              </a:rPr>
              <a:t>measures</a:t>
            </a:r>
            <a:r>
              <a:rPr sz="1909" spc="-10" dirty="0">
                <a:solidFill>
                  <a:srgbClr val="FFFFFF"/>
                </a:solidFill>
                <a:latin typeface="Calibri"/>
                <a:cs typeface="Calibri"/>
              </a:rPr>
              <a:t> </a:t>
            </a:r>
            <a:r>
              <a:rPr sz="1909" dirty="0">
                <a:solidFill>
                  <a:srgbClr val="FFFFFF"/>
                </a:solidFill>
                <a:latin typeface="Calibri"/>
                <a:cs typeface="Calibri"/>
              </a:rPr>
              <a:t>from</a:t>
            </a:r>
            <a:r>
              <a:rPr sz="1909" spc="-20" dirty="0">
                <a:solidFill>
                  <a:srgbClr val="FFFFFF"/>
                </a:solidFill>
                <a:latin typeface="Calibri"/>
                <a:cs typeface="Calibri"/>
              </a:rPr>
              <a:t> </a:t>
            </a:r>
            <a:r>
              <a:rPr sz="1909" dirty="0">
                <a:solidFill>
                  <a:srgbClr val="FFFFFF"/>
                </a:solidFill>
                <a:latin typeface="Calibri"/>
                <a:cs typeface="Calibri"/>
              </a:rPr>
              <a:t>the</a:t>
            </a:r>
            <a:r>
              <a:rPr sz="1909" spc="-7" dirty="0">
                <a:solidFill>
                  <a:srgbClr val="FFFFFF"/>
                </a:solidFill>
                <a:latin typeface="Calibri"/>
                <a:cs typeface="Calibri"/>
              </a:rPr>
              <a:t> </a:t>
            </a:r>
            <a:r>
              <a:rPr sz="1909" dirty="0">
                <a:solidFill>
                  <a:srgbClr val="FFFFFF"/>
                </a:solidFill>
                <a:latin typeface="Calibri"/>
                <a:cs typeface="Calibri"/>
              </a:rPr>
              <a:t>Select</a:t>
            </a:r>
            <a:r>
              <a:rPr sz="1909" spc="-10" dirty="0">
                <a:solidFill>
                  <a:srgbClr val="FFFFFF"/>
                </a:solidFill>
                <a:latin typeface="Calibri"/>
                <a:cs typeface="Calibri"/>
              </a:rPr>
              <a:t> </a:t>
            </a:r>
            <a:r>
              <a:rPr sz="1909" dirty="0">
                <a:solidFill>
                  <a:srgbClr val="FFFFFF"/>
                </a:solidFill>
                <a:latin typeface="Calibri"/>
                <a:cs typeface="Calibri"/>
              </a:rPr>
              <a:t>Grouping</a:t>
            </a:r>
            <a:r>
              <a:rPr sz="1909" spc="-14" dirty="0">
                <a:solidFill>
                  <a:srgbClr val="FFFFFF"/>
                </a:solidFill>
                <a:latin typeface="Calibri"/>
                <a:cs typeface="Calibri"/>
              </a:rPr>
              <a:t> </a:t>
            </a:r>
            <a:r>
              <a:rPr sz="1909" spc="-7" dirty="0">
                <a:solidFill>
                  <a:srgbClr val="FFFFFF"/>
                </a:solidFill>
                <a:latin typeface="Calibri"/>
                <a:cs typeface="Calibri"/>
              </a:rPr>
              <a:t>dropdown.</a:t>
            </a:r>
            <a:endParaRPr sz="1909" dirty="0">
              <a:solidFill>
                <a:srgbClr val="FFFFFF"/>
              </a:solidFill>
              <a:latin typeface="Calibri"/>
              <a:cs typeface="Calibri"/>
            </a:endParaRPr>
          </a:p>
        </p:txBody>
      </p:sp>
      <p:pic>
        <p:nvPicPr>
          <p:cNvPr id="4" name="object 4"/>
          <p:cNvPicPr/>
          <p:nvPr/>
        </p:nvPicPr>
        <p:blipFill>
          <a:blip r:embed="rId2" cstate="print"/>
          <a:stretch>
            <a:fillRect/>
          </a:stretch>
        </p:blipFill>
        <p:spPr>
          <a:xfrm>
            <a:off x="2043546" y="21713"/>
            <a:ext cx="2176019" cy="6702136"/>
          </a:xfrm>
          <a:prstGeom prst="rect">
            <a:avLst/>
          </a:prstGeom>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2091" y="5039591"/>
            <a:ext cx="2883477" cy="890576"/>
          </a:xfrm>
          <a:prstGeom prst="rect">
            <a:avLst/>
          </a:prstGeom>
        </p:spPr>
        <p:txBody>
          <a:bodyPr vert="horz" wrap="square" lIns="0" tIns="9092" rIns="0" bIns="0" rtlCol="0">
            <a:spAutoFit/>
          </a:bodyPr>
          <a:lstStyle/>
          <a:p>
            <a:pPr marL="8659" defTabSz="311719">
              <a:spcBef>
                <a:spcPts val="72"/>
              </a:spcBef>
            </a:pPr>
            <a:r>
              <a:rPr sz="1909" dirty="0">
                <a:solidFill>
                  <a:srgbClr val="FFFFFF"/>
                </a:solidFill>
                <a:latin typeface="Calibri"/>
                <a:cs typeface="Calibri"/>
              </a:rPr>
              <a:t>A</a:t>
            </a:r>
            <a:r>
              <a:rPr sz="1909" spc="-10" dirty="0">
                <a:solidFill>
                  <a:srgbClr val="FFFFFF"/>
                </a:solidFill>
                <a:latin typeface="Calibri"/>
                <a:cs typeface="Calibri"/>
              </a:rPr>
              <a:t> </a:t>
            </a:r>
            <a:r>
              <a:rPr sz="1909" dirty="0">
                <a:solidFill>
                  <a:srgbClr val="FFFFFF"/>
                </a:solidFill>
                <a:latin typeface="Calibri"/>
                <a:cs typeface="Calibri"/>
              </a:rPr>
              <a:t>list</a:t>
            </a:r>
            <a:r>
              <a:rPr sz="1909" spc="-14" dirty="0">
                <a:solidFill>
                  <a:srgbClr val="FFFFFF"/>
                </a:solidFill>
                <a:latin typeface="Calibri"/>
                <a:cs typeface="Calibri"/>
              </a:rPr>
              <a:t> </a:t>
            </a:r>
            <a:r>
              <a:rPr sz="1909" dirty="0">
                <a:solidFill>
                  <a:srgbClr val="FFFFFF"/>
                </a:solidFill>
                <a:latin typeface="Calibri"/>
                <a:cs typeface="Calibri"/>
              </a:rPr>
              <a:t>of</a:t>
            </a:r>
            <a:r>
              <a:rPr sz="1909" spc="-10" dirty="0">
                <a:solidFill>
                  <a:srgbClr val="FFFFFF"/>
                </a:solidFill>
                <a:latin typeface="Calibri"/>
                <a:cs typeface="Calibri"/>
              </a:rPr>
              <a:t> </a:t>
            </a:r>
            <a:r>
              <a:rPr sz="1909" dirty="0">
                <a:solidFill>
                  <a:srgbClr val="FFFFFF"/>
                </a:solidFill>
                <a:latin typeface="Calibri"/>
                <a:cs typeface="Calibri"/>
              </a:rPr>
              <a:t>all</a:t>
            </a:r>
            <a:r>
              <a:rPr sz="1909" spc="-7" dirty="0">
                <a:solidFill>
                  <a:srgbClr val="FFFFFF"/>
                </a:solidFill>
                <a:latin typeface="Calibri"/>
                <a:cs typeface="Calibri"/>
              </a:rPr>
              <a:t> </a:t>
            </a:r>
            <a:r>
              <a:rPr sz="1909" spc="-17" dirty="0">
                <a:solidFill>
                  <a:srgbClr val="FFFFFF"/>
                </a:solidFill>
                <a:latin typeface="Calibri"/>
                <a:cs typeface="Calibri"/>
              </a:rPr>
              <a:t>NEAT </a:t>
            </a:r>
            <a:r>
              <a:rPr sz="1909" dirty="0">
                <a:solidFill>
                  <a:srgbClr val="FFFFFF"/>
                </a:solidFill>
                <a:latin typeface="Calibri"/>
                <a:cs typeface="Calibri"/>
              </a:rPr>
              <a:t>or</a:t>
            </a:r>
            <a:r>
              <a:rPr sz="1909" spc="-7" dirty="0">
                <a:solidFill>
                  <a:srgbClr val="FFFFFF"/>
                </a:solidFill>
                <a:latin typeface="Calibri"/>
                <a:cs typeface="Calibri"/>
              </a:rPr>
              <a:t> </a:t>
            </a:r>
            <a:r>
              <a:rPr sz="1909" dirty="0">
                <a:solidFill>
                  <a:srgbClr val="FFFFFF"/>
                </a:solidFill>
                <a:latin typeface="Calibri"/>
                <a:cs typeface="Calibri"/>
              </a:rPr>
              <a:t>MHEA</a:t>
            </a:r>
            <a:r>
              <a:rPr sz="1909" spc="-20" dirty="0">
                <a:solidFill>
                  <a:srgbClr val="FFFFFF"/>
                </a:solidFill>
                <a:latin typeface="Calibri"/>
                <a:cs typeface="Calibri"/>
              </a:rPr>
              <a:t> </a:t>
            </a:r>
            <a:r>
              <a:rPr sz="1909" dirty="0">
                <a:solidFill>
                  <a:srgbClr val="FFFFFF"/>
                </a:solidFill>
                <a:latin typeface="Calibri"/>
                <a:cs typeface="Calibri"/>
              </a:rPr>
              <a:t>measures</a:t>
            </a:r>
            <a:r>
              <a:rPr sz="1909" spc="-7" dirty="0">
                <a:solidFill>
                  <a:srgbClr val="FFFFFF"/>
                </a:solidFill>
                <a:latin typeface="Calibri"/>
                <a:cs typeface="Calibri"/>
              </a:rPr>
              <a:t> </a:t>
            </a:r>
            <a:r>
              <a:rPr sz="1909" dirty="0">
                <a:solidFill>
                  <a:srgbClr val="FFFFFF"/>
                </a:solidFill>
                <a:latin typeface="Calibri"/>
                <a:cs typeface="Calibri"/>
              </a:rPr>
              <a:t>and</a:t>
            </a:r>
            <a:r>
              <a:rPr sz="1909" spc="-17" dirty="0">
                <a:solidFill>
                  <a:srgbClr val="FFFFFF"/>
                </a:solidFill>
                <a:latin typeface="Calibri"/>
                <a:cs typeface="Calibri"/>
              </a:rPr>
              <a:t> </a:t>
            </a:r>
            <a:r>
              <a:rPr sz="1909" dirty="0">
                <a:solidFill>
                  <a:srgbClr val="FFFFFF"/>
                </a:solidFill>
                <a:latin typeface="Calibri"/>
                <a:cs typeface="Calibri"/>
              </a:rPr>
              <a:t>their</a:t>
            </a:r>
            <a:r>
              <a:rPr sz="1909" spc="-10" dirty="0">
                <a:solidFill>
                  <a:srgbClr val="FFFFFF"/>
                </a:solidFill>
                <a:latin typeface="Calibri"/>
                <a:cs typeface="Calibri"/>
              </a:rPr>
              <a:t> </a:t>
            </a:r>
            <a:r>
              <a:rPr sz="1909" dirty="0">
                <a:solidFill>
                  <a:srgbClr val="FFFFFF"/>
                </a:solidFill>
                <a:latin typeface="Calibri"/>
                <a:cs typeface="Calibri"/>
              </a:rPr>
              <a:t>associated</a:t>
            </a:r>
            <a:r>
              <a:rPr sz="1909" spc="-10" dirty="0">
                <a:solidFill>
                  <a:srgbClr val="FFFFFF"/>
                </a:solidFill>
                <a:latin typeface="Calibri"/>
                <a:cs typeface="Calibri"/>
              </a:rPr>
              <a:t> </a:t>
            </a:r>
            <a:r>
              <a:rPr sz="1909" dirty="0">
                <a:solidFill>
                  <a:srgbClr val="FFFFFF"/>
                </a:solidFill>
                <a:latin typeface="Calibri"/>
                <a:cs typeface="Calibri"/>
              </a:rPr>
              <a:t>costs</a:t>
            </a:r>
            <a:r>
              <a:rPr sz="1909" spc="-17" dirty="0">
                <a:solidFill>
                  <a:srgbClr val="FFFFFF"/>
                </a:solidFill>
                <a:latin typeface="Calibri"/>
                <a:cs typeface="Calibri"/>
              </a:rPr>
              <a:t> </a:t>
            </a:r>
            <a:r>
              <a:rPr sz="1909" dirty="0">
                <a:solidFill>
                  <a:srgbClr val="FFFFFF"/>
                </a:solidFill>
                <a:latin typeface="Calibri"/>
                <a:cs typeface="Calibri"/>
              </a:rPr>
              <a:t>will</a:t>
            </a:r>
            <a:r>
              <a:rPr sz="1909" spc="-7" dirty="0">
                <a:solidFill>
                  <a:srgbClr val="FFFFFF"/>
                </a:solidFill>
                <a:latin typeface="Calibri"/>
                <a:cs typeface="Calibri"/>
              </a:rPr>
              <a:t> display.</a:t>
            </a:r>
            <a:endParaRPr sz="1909" dirty="0">
              <a:solidFill>
                <a:srgbClr val="FFFFFF"/>
              </a:solidFill>
              <a:latin typeface="Calibri"/>
              <a:cs typeface="Calibri"/>
            </a:endParaRPr>
          </a:p>
        </p:txBody>
      </p:sp>
      <p:pic>
        <p:nvPicPr>
          <p:cNvPr id="3" name="object 3"/>
          <p:cNvPicPr/>
          <p:nvPr/>
        </p:nvPicPr>
        <p:blipFill>
          <a:blip r:embed="rId2" cstate="print"/>
          <a:stretch>
            <a:fillRect/>
          </a:stretch>
        </p:blipFill>
        <p:spPr>
          <a:xfrm>
            <a:off x="2563091" y="623455"/>
            <a:ext cx="5507182" cy="3992641"/>
          </a:xfrm>
          <a:prstGeom prst="rect">
            <a:avLst/>
          </a:prstGeom>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55273" y="4956733"/>
            <a:ext cx="4027776" cy="1284810"/>
          </a:xfrm>
          <a:prstGeom prst="rect">
            <a:avLst/>
          </a:prstGeom>
        </p:spPr>
        <p:txBody>
          <a:bodyPr vert="horz" wrap="square" lIns="0" tIns="8226" rIns="0" bIns="0" rtlCol="0">
            <a:spAutoFit/>
          </a:bodyPr>
          <a:lstStyle/>
          <a:p>
            <a:pPr marL="8659" marR="3464" defTabSz="311719">
              <a:lnSpc>
                <a:spcPct val="110000"/>
              </a:lnSpc>
              <a:spcBef>
                <a:spcPts val="65"/>
              </a:spcBef>
            </a:pPr>
            <a:r>
              <a:rPr sz="1909" dirty="0">
                <a:solidFill>
                  <a:srgbClr val="FFFFFF"/>
                </a:solidFill>
                <a:latin typeface="Calibri"/>
                <a:cs typeface="Calibri"/>
              </a:rPr>
              <a:t>Highlight</a:t>
            </a:r>
            <a:r>
              <a:rPr sz="1909" spc="-14" dirty="0">
                <a:solidFill>
                  <a:srgbClr val="FFFFFF"/>
                </a:solidFill>
                <a:latin typeface="Calibri"/>
                <a:cs typeface="Calibri"/>
              </a:rPr>
              <a:t> </a:t>
            </a:r>
            <a:r>
              <a:rPr sz="1909" dirty="0">
                <a:solidFill>
                  <a:srgbClr val="FFFFFF"/>
                </a:solidFill>
                <a:latin typeface="Calibri"/>
                <a:cs typeface="Calibri"/>
              </a:rPr>
              <a:t>a</a:t>
            </a:r>
            <a:r>
              <a:rPr sz="1909" spc="-14" dirty="0">
                <a:solidFill>
                  <a:srgbClr val="FFFFFF"/>
                </a:solidFill>
                <a:latin typeface="Calibri"/>
                <a:cs typeface="Calibri"/>
              </a:rPr>
              <a:t> </a:t>
            </a:r>
            <a:r>
              <a:rPr sz="1909" dirty="0">
                <a:solidFill>
                  <a:srgbClr val="FFFFFF"/>
                </a:solidFill>
                <a:latin typeface="Calibri"/>
                <a:cs typeface="Calibri"/>
              </a:rPr>
              <a:t>measure</a:t>
            </a:r>
            <a:r>
              <a:rPr sz="1909" spc="-10" dirty="0">
                <a:solidFill>
                  <a:srgbClr val="FFFFFF"/>
                </a:solidFill>
                <a:latin typeface="Calibri"/>
                <a:cs typeface="Calibri"/>
              </a:rPr>
              <a:t> </a:t>
            </a:r>
            <a:r>
              <a:rPr sz="1909" dirty="0">
                <a:solidFill>
                  <a:srgbClr val="FFFFFF"/>
                </a:solidFill>
                <a:latin typeface="Calibri"/>
                <a:cs typeface="Calibri"/>
              </a:rPr>
              <a:t>to</a:t>
            </a:r>
            <a:r>
              <a:rPr sz="1909" spc="-10" dirty="0">
                <a:solidFill>
                  <a:srgbClr val="FFFFFF"/>
                </a:solidFill>
                <a:latin typeface="Calibri"/>
                <a:cs typeface="Calibri"/>
              </a:rPr>
              <a:t> </a:t>
            </a:r>
            <a:r>
              <a:rPr sz="1909" dirty="0">
                <a:solidFill>
                  <a:srgbClr val="FFFFFF"/>
                </a:solidFill>
                <a:latin typeface="Calibri"/>
                <a:cs typeface="Calibri"/>
              </a:rPr>
              <a:t>see</a:t>
            </a:r>
            <a:r>
              <a:rPr sz="1909" spc="-20" dirty="0">
                <a:solidFill>
                  <a:srgbClr val="FFFFFF"/>
                </a:solidFill>
                <a:latin typeface="Calibri"/>
                <a:cs typeface="Calibri"/>
              </a:rPr>
              <a:t> </a:t>
            </a:r>
            <a:r>
              <a:rPr sz="1909" dirty="0">
                <a:solidFill>
                  <a:srgbClr val="FFFFFF"/>
                </a:solidFill>
                <a:latin typeface="Calibri"/>
                <a:cs typeface="Calibri"/>
              </a:rPr>
              <a:t>its</a:t>
            </a:r>
            <a:r>
              <a:rPr sz="1909" spc="-14" dirty="0">
                <a:solidFill>
                  <a:srgbClr val="FFFFFF"/>
                </a:solidFill>
                <a:latin typeface="Calibri"/>
                <a:cs typeface="Calibri"/>
              </a:rPr>
              <a:t> </a:t>
            </a:r>
            <a:r>
              <a:rPr sz="1909" dirty="0">
                <a:solidFill>
                  <a:srgbClr val="FFFFFF"/>
                </a:solidFill>
                <a:latin typeface="Calibri"/>
                <a:cs typeface="Calibri"/>
              </a:rPr>
              <a:t>cost.</a:t>
            </a:r>
            <a:r>
              <a:rPr sz="1909" spc="-14" dirty="0">
                <a:solidFill>
                  <a:srgbClr val="FFFFFF"/>
                </a:solidFill>
                <a:latin typeface="Calibri"/>
                <a:cs typeface="Calibri"/>
              </a:rPr>
              <a:t> You</a:t>
            </a:r>
            <a:r>
              <a:rPr sz="1909" spc="-17" dirty="0">
                <a:solidFill>
                  <a:srgbClr val="FFFFFF"/>
                </a:solidFill>
                <a:latin typeface="Calibri"/>
                <a:cs typeface="Calibri"/>
              </a:rPr>
              <a:t> </a:t>
            </a:r>
            <a:r>
              <a:rPr sz="1909" dirty="0">
                <a:solidFill>
                  <a:srgbClr val="FFFFFF"/>
                </a:solidFill>
                <a:latin typeface="Calibri"/>
                <a:cs typeface="Calibri"/>
              </a:rPr>
              <a:t>can</a:t>
            </a:r>
            <a:r>
              <a:rPr sz="1909" spc="-17" dirty="0">
                <a:solidFill>
                  <a:srgbClr val="FFFFFF"/>
                </a:solidFill>
                <a:latin typeface="Calibri"/>
                <a:cs typeface="Calibri"/>
              </a:rPr>
              <a:t> </a:t>
            </a:r>
            <a:r>
              <a:rPr sz="1909" dirty="0">
                <a:solidFill>
                  <a:srgbClr val="FFFFFF"/>
                </a:solidFill>
                <a:latin typeface="Calibri"/>
                <a:cs typeface="Calibri"/>
              </a:rPr>
              <a:t>update</a:t>
            </a:r>
            <a:r>
              <a:rPr sz="1909" spc="-20" dirty="0">
                <a:solidFill>
                  <a:srgbClr val="FFFFFF"/>
                </a:solidFill>
                <a:latin typeface="Calibri"/>
                <a:cs typeface="Calibri"/>
              </a:rPr>
              <a:t> </a:t>
            </a:r>
            <a:r>
              <a:rPr sz="1909" dirty="0">
                <a:solidFill>
                  <a:srgbClr val="FFFFFF"/>
                </a:solidFill>
                <a:latin typeface="Calibri"/>
                <a:cs typeface="Calibri"/>
              </a:rPr>
              <a:t>the</a:t>
            </a:r>
            <a:r>
              <a:rPr sz="1909" spc="-20" dirty="0">
                <a:solidFill>
                  <a:srgbClr val="FFFFFF"/>
                </a:solidFill>
                <a:latin typeface="Calibri"/>
                <a:cs typeface="Calibri"/>
              </a:rPr>
              <a:t> </a:t>
            </a:r>
            <a:r>
              <a:rPr sz="1909" dirty="0">
                <a:solidFill>
                  <a:srgbClr val="FFFFFF"/>
                </a:solidFill>
                <a:latin typeface="Calibri"/>
                <a:cs typeface="Calibri"/>
              </a:rPr>
              <a:t>measure</a:t>
            </a:r>
            <a:r>
              <a:rPr sz="1909" spc="-10" dirty="0">
                <a:solidFill>
                  <a:srgbClr val="FFFFFF"/>
                </a:solidFill>
                <a:latin typeface="Calibri"/>
                <a:cs typeface="Calibri"/>
              </a:rPr>
              <a:t> </a:t>
            </a:r>
            <a:r>
              <a:rPr sz="1909" dirty="0">
                <a:solidFill>
                  <a:srgbClr val="FFFFFF"/>
                </a:solidFill>
                <a:latin typeface="Calibri"/>
                <a:cs typeface="Calibri"/>
              </a:rPr>
              <a:t>cost</a:t>
            </a:r>
            <a:r>
              <a:rPr sz="1909" spc="-14" dirty="0">
                <a:solidFill>
                  <a:srgbClr val="FFFFFF"/>
                </a:solidFill>
                <a:latin typeface="Calibri"/>
                <a:cs typeface="Calibri"/>
              </a:rPr>
              <a:t> </a:t>
            </a:r>
            <a:r>
              <a:rPr sz="1909" dirty="0">
                <a:solidFill>
                  <a:srgbClr val="FFFFFF"/>
                </a:solidFill>
                <a:latin typeface="Calibri"/>
                <a:cs typeface="Calibri"/>
              </a:rPr>
              <a:t>by</a:t>
            </a:r>
            <a:r>
              <a:rPr sz="1909" spc="-10" dirty="0">
                <a:solidFill>
                  <a:srgbClr val="FFFFFF"/>
                </a:solidFill>
                <a:latin typeface="Calibri"/>
                <a:cs typeface="Calibri"/>
              </a:rPr>
              <a:t> </a:t>
            </a:r>
            <a:r>
              <a:rPr sz="1909" dirty="0">
                <a:solidFill>
                  <a:srgbClr val="FFFFFF"/>
                </a:solidFill>
                <a:latin typeface="Calibri"/>
                <a:cs typeface="Calibri"/>
              </a:rPr>
              <a:t>changing</a:t>
            </a:r>
            <a:r>
              <a:rPr sz="1909" spc="-24" dirty="0">
                <a:solidFill>
                  <a:srgbClr val="FFFFFF"/>
                </a:solidFill>
                <a:latin typeface="Calibri"/>
                <a:cs typeface="Calibri"/>
              </a:rPr>
              <a:t> </a:t>
            </a:r>
            <a:r>
              <a:rPr sz="1909" dirty="0">
                <a:solidFill>
                  <a:srgbClr val="FFFFFF"/>
                </a:solidFill>
                <a:latin typeface="Calibri"/>
                <a:cs typeface="Calibri"/>
              </a:rPr>
              <a:t>the</a:t>
            </a:r>
            <a:r>
              <a:rPr sz="1909" spc="-10" dirty="0">
                <a:solidFill>
                  <a:srgbClr val="FFFFFF"/>
                </a:solidFill>
                <a:latin typeface="Calibri"/>
                <a:cs typeface="Calibri"/>
              </a:rPr>
              <a:t> </a:t>
            </a:r>
            <a:r>
              <a:rPr sz="1909" dirty="0">
                <a:solidFill>
                  <a:srgbClr val="FFFFFF"/>
                </a:solidFill>
                <a:latin typeface="Calibri"/>
                <a:cs typeface="Calibri"/>
              </a:rPr>
              <a:t>Material,</a:t>
            </a:r>
            <a:r>
              <a:rPr sz="1909" spc="-20" dirty="0">
                <a:solidFill>
                  <a:srgbClr val="FFFFFF"/>
                </a:solidFill>
                <a:latin typeface="Calibri"/>
                <a:cs typeface="Calibri"/>
              </a:rPr>
              <a:t> </a:t>
            </a:r>
            <a:r>
              <a:rPr sz="1909" spc="-14" dirty="0">
                <a:solidFill>
                  <a:srgbClr val="FFFFFF"/>
                </a:solidFill>
                <a:latin typeface="Calibri"/>
                <a:cs typeface="Calibri"/>
              </a:rPr>
              <a:t>Labor, </a:t>
            </a:r>
            <a:r>
              <a:rPr sz="1909" spc="-17" dirty="0">
                <a:solidFill>
                  <a:srgbClr val="FFFFFF"/>
                </a:solidFill>
                <a:latin typeface="Calibri"/>
                <a:cs typeface="Calibri"/>
              </a:rPr>
              <a:t>or </a:t>
            </a:r>
            <a:r>
              <a:rPr sz="1909" dirty="0">
                <a:solidFill>
                  <a:srgbClr val="FFFFFF"/>
                </a:solidFill>
                <a:latin typeface="Calibri"/>
                <a:cs typeface="Calibri"/>
              </a:rPr>
              <a:t>Other</a:t>
            </a:r>
            <a:r>
              <a:rPr sz="1909" spc="-7" dirty="0">
                <a:solidFill>
                  <a:srgbClr val="FFFFFF"/>
                </a:solidFill>
                <a:latin typeface="Calibri"/>
                <a:cs typeface="Calibri"/>
              </a:rPr>
              <a:t> </a:t>
            </a:r>
            <a:r>
              <a:rPr sz="1909" dirty="0">
                <a:solidFill>
                  <a:srgbClr val="FFFFFF"/>
                </a:solidFill>
                <a:latin typeface="Calibri"/>
                <a:cs typeface="Calibri"/>
              </a:rPr>
              <a:t>Cost</a:t>
            </a:r>
            <a:r>
              <a:rPr sz="1909" spc="-14" dirty="0">
                <a:solidFill>
                  <a:srgbClr val="FFFFFF"/>
                </a:solidFill>
                <a:latin typeface="Calibri"/>
                <a:cs typeface="Calibri"/>
              </a:rPr>
              <a:t> </a:t>
            </a:r>
            <a:r>
              <a:rPr sz="1909" dirty="0">
                <a:solidFill>
                  <a:srgbClr val="FFFFFF"/>
                </a:solidFill>
                <a:latin typeface="Calibri"/>
                <a:cs typeface="Calibri"/>
              </a:rPr>
              <a:t>and</a:t>
            </a:r>
            <a:r>
              <a:rPr sz="1909" spc="-7" dirty="0">
                <a:solidFill>
                  <a:srgbClr val="FFFFFF"/>
                </a:solidFill>
                <a:latin typeface="Calibri"/>
                <a:cs typeface="Calibri"/>
              </a:rPr>
              <a:t> </a:t>
            </a:r>
            <a:r>
              <a:rPr sz="1909" dirty="0">
                <a:solidFill>
                  <a:srgbClr val="FFFFFF"/>
                </a:solidFill>
                <a:latin typeface="Calibri"/>
                <a:cs typeface="Calibri"/>
              </a:rPr>
              <a:t>clicking</a:t>
            </a:r>
            <a:r>
              <a:rPr sz="1909" spc="-10" dirty="0">
                <a:solidFill>
                  <a:srgbClr val="FFFFFF"/>
                </a:solidFill>
                <a:latin typeface="Calibri"/>
                <a:cs typeface="Calibri"/>
              </a:rPr>
              <a:t> </a:t>
            </a:r>
            <a:r>
              <a:rPr sz="1909" spc="-14" dirty="0">
                <a:solidFill>
                  <a:srgbClr val="FFFFFF"/>
                </a:solidFill>
                <a:latin typeface="Calibri"/>
                <a:cs typeface="Calibri"/>
              </a:rPr>
              <a:t>Save.</a:t>
            </a:r>
            <a:endParaRPr sz="1909" dirty="0">
              <a:solidFill>
                <a:srgbClr val="FFFFFF"/>
              </a:solidFill>
              <a:latin typeface="Calibri"/>
              <a:cs typeface="Calibri"/>
            </a:endParaRPr>
          </a:p>
        </p:txBody>
      </p:sp>
      <p:pic>
        <p:nvPicPr>
          <p:cNvPr id="3" name="object 3"/>
          <p:cNvPicPr/>
          <p:nvPr/>
        </p:nvPicPr>
        <p:blipFill>
          <a:blip r:embed="rId2" cstate="print"/>
          <a:stretch>
            <a:fillRect/>
          </a:stretch>
        </p:blipFill>
        <p:spPr>
          <a:xfrm>
            <a:off x="2822864" y="415637"/>
            <a:ext cx="5559888" cy="4042105"/>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5BC0ACD6-B46D-B4E1-4F6F-9D14A586CC2F}"/>
              </a:ext>
            </a:extLst>
          </p:cNvPr>
          <p:cNvPicPr>
            <a:picLocks noChangeAspect="1"/>
          </p:cNvPicPr>
          <p:nvPr/>
        </p:nvPicPr>
        <p:blipFill>
          <a:blip r:embed="rId2"/>
          <a:stretch>
            <a:fillRect/>
          </a:stretch>
        </p:blipFill>
        <p:spPr>
          <a:xfrm>
            <a:off x="2303318" y="727364"/>
            <a:ext cx="6409676" cy="4696111"/>
          </a:xfrm>
          <a:prstGeom prst="rect">
            <a:avLst/>
          </a:prstGeom>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60B3-5190-C3A9-74F2-DB77163BF417}"/>
              </a:ext>
            </a:extLst>
          </p:cNvPr>
          <p:cNvSpPr>
            <a:spLocks noGrp="1"/>
          </p:cNvSpPr>
          <p:nvPr>
            <p:ph type="title"/>
          </p:nvPr>
        </p:nvSpPr>
        <p:spPr>
          <a:xfrm>
            <a:off x="713104" y="825818"/>
            <a:ext cx="8400415" cy="2852737"/>
          </a:xfrm>
        </p:spPr>
        <p:txBody>
          <a:bodyPr>
            <a:normAutofit/>
          </a:bodyPr>
          <a:lstStyle/>
          <a:p>
            <a:r>
              <a:rPr lang="en-US" sz="6600" b="1" dirty="0">
                <a:solidFill>
                  <a:schemeClr val="bg1"/>
                </a:solidFill>
                <a:latin typeface="+mn-lt"/>
              </a:rPr>
              <a:t>Entering Inventory</a:t>
            </a:r>
          </a:p>
        </p:txBody>
      </p:sp>
      <p:sp>
        <p:nvSpPr>
          <p:cNvPr id="3" name="Slide Number Placeholder 2">
            <a:extLst>
              <a:ext uri="{FF2B5EF4-FFF2-40B4-BE49-F238E27FC236}">
                <a16:creationId xmlns:a16="http://schemas.microsoft.com/office/drawing/2014/main" id="{A3E9782A-2788-54EB-003B-AAB9B0241267}"/>
              </a:ext>
            </a:extLst>
          </p:cNvPr>
          <p:cNvSpPr>
            <a:spLocks noGrp="1"/>
          </p:cNvSpPr>
          <p:nvPr>
            <p:ph type="sldNum" sz="quarter" idx="12"/>
          </p:nvPr>
        </p:nvSpPr>
        <p:spPr/>
        <p:txBody>
          <a:bodyPr/>
          <a:lstStyle/>
          <a:p>
            <a:fld id="{C263D6C4-4840-40CC-AC84-17E24B3B7BDE}" type="slidenum">
              <a:rPr lang="en-US" noProof="0" smtClean="0"/>
              <a:pPr/>
              <a:t>295</a:t>
            </a:fld>
            <a:endParaRPr lang="en-US" noProof="0" dirty="0"/>
          </a:p>
        </p:txBody>
      </p:sp>
    </p:spTree>
    <p:extLst>
      <p:ext uri="{BB962C8B-B14F-4D97-AF65-F5344CB8AC3E}">
        <p14:creationId xmlns:p14="http://schemas.microsoft.com/office/powerpoint/2010/main" val="214987244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D77A-B685-B22D-0EFE-C6E49D272112}"/>
              </a:ext>
            </a:extLst>
          </p:cNvPr>
          <p:cNvSpPr>
            <a:spLocks noGrp="1"/>
          </p:cNvSpPr>
          <p:nvPr>
            <p:ph type="title"/>
          </p:nvPr>
        </p:nvSpPr>
        <p:spPr>
          <a:xfrm>
            <a:off x="7749837" y="447675"/>
            <a:ext cx="3390900" cy="1006429"/>
          </a:xfrm>
          <a:effectLst>
            <a:glow rad="101600">
              <a:schemeClr val="bg2">
                <a:lumMod val="10000"/>
                <a:alpha val="60000"/>
              </a:schemeClr>
            </a:glow>
          </a:effectLst>
        </p:spPr>
        <p:txBody>
          <a:bodyPr/>
          <a:lstStyle/>
          <a:p>
            <a:r>
              <a:rPr lang="en-US" sz="6600" dirty="0">
                <a:effectLst>
                  <a:glow rad="101600">
                    <a:schemeClr val="tx2">
                      <a:lumMod val="50000"/>
                      <a:alpha val="60000"/>
                    </a:schemeClr>
                  </a:glow>
                </a:effectLst>
              </a:rPr>
              <a:t>Inventory</a:t>
            </a:r>
          </a:p>
        </p:txBody>
      </p:sp>
      <p:sp>
        <p:nvSpPr>
          <p:cNvPr id="4" name="Slide Number Placeholder 3">
            <a:extLst>
              <a:ext uri="{FF2B5EF4-FFF2-40B4-BE49-F238E27FC236}">
                <a16:creationId xmlns:a16="http://schemas.microsoft.com/office/drawing/2014/main" id="{C55C3B80-3789-FC70-DCE5-803B36525A39}"/>
              </a:ext>
            </a:extLst>
          </p:cNvPr>
          <p:cNvSpPr>
            <a:spLocks noGrp="1"/>
          </p:cNvSpPr>
          <p:nvPr>
            <p:ph type="sldNum" sz="quarter" idx="12"/>
          </p:nvPr>
        </p:nvSpPr>
        <p:spPr/>
        <p:txBody>
          <a:bodyPr/>
          <a:lstStyle/>
          <a:p>
            <a:fld id="{C263D6C4-4840-40CC-AC84-17E24B3B7BDE}" type="slidenum">
              <a:rPr lang="en-US" noProof="0" smtClean="0"/>
              <a:pPr/>
              <a:t>296</a:t>
            </a:fld>
            <a:endParaRPr lang="en-US" noProof="0" dirty="0"/>
          </a:p>
        </p:txBody>
      </p:sp>
      <p:sp>
        <p:nvSpPr>
          <p:cNvPr id="10" name="TextBox 9">
            <a:extLst>
              <a:ext uri="{FF2B5EF4-FFF2-40B4-BE49-F238E27FC236}">
                <a16:creationId xmlns:a16="http://schemas.microsoft.com/office/drawing/2014/main" id="{3D2AEE6C-E6CB-4EAE-A47A-61C16B29D9AE}"/>
              </a:ext>
            </a:extLst>
          </p:cNvPr>
          <p:cNvSpPr txBox="1"/>
          <p:nvPr/>
        </p:nvSpPr>
        <p:spPr>
          <a:xfrm>
            <a:off x="5223850" y="1454104"/>
            <a:ext cx="5584730" cy="1938992"/>
          </a:xfrm>
          <a:prstGeom prst="rect">
            <a:avLst/>
          </a:prstGeom>
          <a:noFill/>
        </p:spPr>
        <p:txBody>
          <a:bodyPr wrap="square" rtlCol="0">
            <a:spAutoFit/>
          </a:bodyPr>
          <a:lstStyle/>
          <a:p>
            <a:r>
              <a:rPr lang="en-US" sz="2000" dirty="0">
                <a:solidFill>
                  <a:schemeClr val="bg1"/>
                </a:solidFill>
              </a:rPr>
              <a:t>On the left side of the screen, go to </a:t>
            </a:r>
            <a:r>
              <a:rPr lang="en-US" sz="2000" dirty="0" err="1">
                <a:solidFill>
                  <a:schemeClr val="bg1"/>
                </a:solidFill>
              </a:rPr>
              <a:t>WAPLink</a:t>
            </a:r>
            <a:r>
              <a:rPr lang="en-US" sz="2000" dirty="0">
                <a:solidFill>
                  <a:schemeClr val="bg1"/>
                </a:solidFill>
              </a:rPr>
              <a:t>, then Click on Inventory.</a:t>
            </a:r>
          </a:p>
          <a:p>
            <a:endParaRPr lang="en-US" sz="2000" dirty="0">
              <a:solidFill>
                <a:schemeClr val="bg1"/>
              </a:solidFill>
            </a:endParaRPr>
          </a:p>
          <a:p>
            <a:r>
              <a:rPr lang="en-US" sz="2000" dirty="0">
                <a:solidFill>
                  <a:schemeClr val="bg1"/>
                </a:solidFill>
              </a:rPr>
              <a:t>Click on Inventory Search.</a:t>
            </a:r>
          </a:p>
          <a:p>
            <a:endParaRPr lang="en-US" sz="2000" dirty="0">
              <a:solidFill>
                <a:schemeClr val="bg1"/>
              </a:solidFill>
            </a:endParaRPr>
          </a:p>
          <a:p>
            <a:r>
              <a:rPr lang="en-US" sz="2000" dirty="0">
                <a:solidFill>
                  <a:schemeClr val="bg1"/>
                </a:solidFill>
              </a:rPr>
              <a:t>This will bring up the Inventory Viewer Screen. </a:t>
            </a:r>
          </a:p>
        </p:txBody>
      </p:sp>
      <p:pic>
        <p:nvPicPr>
          <p:cNvPr id="9" name="Picture 8" descr="Graphical user interface, application&#10;&#10;Description automatically generated">
            <a:extLst>
              <a:ext uri="{FF2B5EF4-FFF2-40B4-BE49-F238E27FC236}">
                <a16:creationId xmlns:a16="http://schemas.microsoft.com/office/drawing/2014/main" id="{0F42DF85-AF96-8CEC-F67A-26AFD333C7AD}"/>
              </a:ext>
            </a:extLst>
          </p:cNvPr>
          <p:cNvPicPr>
            <a:picLocks noChangeAspect="1"/>
          </p:cNvPicPr>
          <p:nvPr/>
        </p:nvPicPr>
        <p:blipFill>
          <a:blip r:embed="rId2"/>
          <a:stretch>
            <a:fillRect/>
          </a:stretch>
        </p:blipFill>
        <p:spPr>
          <a:xfrm>
            <a:off x="1447431" y="950889"/>
            <a:ext cx="2727796" cy="3928026"/>
          </a:xfrm>
          <a:prstGeom prst="rect">
            <a:avLst/>
          </a:prstGeom>
        </p:spPr>
      </p:pic>
    </p:spTree>
    <p:extLst>
      <p:ext uri="{BB962C8B-B14F-4D97-AF65-F5344CB8AC3E}">
        <p14:creationId xmlns:p14="http://schemas.microsoft.com/office/powerpoint/2010/main" val="107109659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D77A-B685-B22D-0EFE-C6E49D272112}"/>
              </a:ext>
            </a:extLst>
          </p:cNvPr>
          <p:cNvSpPr>
            <a:spLocks noGrp="1"/>
          </p:cNvSpPr>
          <p:nvPr>
            <p:ph type="title"/>
          </p:nvPr>
        </p:nvSpPr>
        <p:spPr>
          <a:xfrm>
            <a:off x="7749837" y="447675"/>
            <a:ext cx="3390900" cy="1006429"/>
          </a:xfrm>
          <a:effectLst>
            <a:glow rad="101600">
              <a:schemeClr val="bg2">
                <a:lumMod val="10000"/>
                <a:alpha val="60000"/>
              </a:schemeClr>
            </a:glow>
          </a:effectLst>
        </p:spPr>
        <p:txBody>
          <a:bodyPr/>
          <a:lstStyle/>
          <a:p>
            <a:r>
              <a:rPr lang="en-US" sz="6600" dirty="0">
                <a:effectLst>
                  <a:glow rad="101600">
                    <a:schemeClr val="tx2">
                      <a:lumMod val="50000"/>
                      <a:alpha val="60000"/>
                    </a:schemeClr>
                  </a:glow>
                </a:effectLst>
              </a:rPr>
              <a:t>Inventory</a:t>
            </a:r>
          </a:p>
        </p:txBody>
      </p:sp>
      <p:sp>
        <p:nvSpPr>
          <p:cNvPr id="4" name="Slide Number Placeholder 3">
            <a:extLst>
              <a:ext uri="{FF2B5EF4-FFF2-40B4-BE49-F238E27FC236}">
                <a16:creationId xmlns:a16="http://schemas.microsoft.com/office/drawing/2014/main" id="{C55C3B80-3789-FC70-DCE5-803B36525A39}"/>
              </a:ext>
            </a:extLst>
          </p:cNvPr>
          <p:cNvSpPr>
            <a:spLocks noGrp="1"/>
          </p:cNvSpPr>
          <p:nvPr>
            <p:ph type="sldNum" sz="quarter" idx="12"/>
          </p:nvPr>
        </p:nvSpPr>
        <p:spPr/>
        <p:txBody>
          <a:bodyPr/>
          <a:lstStyle/>
          <a:p>
            <a:fld id="{C263D6C4-4840-40CC-AC84-17E24B3B7BDE}" type="slidenum">
              <a:rPr lang="en-US" noProof="0" smtClean="0"/>
              <a:pPr/>
              <a:t>297</a:t>
            </a:fld>
            <a:endParaRPr lang="en-US" noProof="0" dirty="0"/>
          </a:p>
        </p:txBody>
      </p:sp>
      <p:sp>
        <p:nvSpPr>
          <p:cNvPr id="10" name="TextBox 9">
            <a:extLst>
              <a:ext uri="{FF2B5EF4-FFF2-40B4-BE49-F238E27FC236}">
                <a16:creationId xmlns:a16="http://schemas.microsoft.com/office/drawing/2014/main" id="{3D2AEE6C-E6CB-4EAE-A47A-61C16B29D9AE}"/>
              </a:ext>
            </a:extLst>
          </p:cNvPr>
          <p:cNvSpPr txBox="1"/>
          <p:nvPr/>
        </p:nvSpPr>
        <p:spPr>
          <a:xfrm>
            <a:off x="7029765" y="1752868"/>
            <a:ext cx="4628835" cy="1938992"/>
          </a:xfrm>
          <a:prstGeom prst="rect">
            <a:avLst/>
          </a:prstGeom>
          <a:noFill/>
        </p:spPr>
        <p:txBody>
          <a:bodyPr wrap="square" rtlCol="0">
            <a:spAutoFit/>
          </a:bodyPr>
          <a:lstStyle/>
          <a:p>
            <a:endParaRPr lang="en-US" sz="2000" dirty="0">
              <a:solidFill>
                <a:schemeClr val="bg1"/>
              </a:solidFill>
            </a:endParaRPr>
          </a:p>
          <a:p>
            <a:r>
              <a:rPr lang="en-US" sz="2000" dirty="0">
                <a:solidFill>
                  <a:schemeClr val="bg1"/>
                </a:solidFill>
              </a:rPr>
              <a:t>This will bring up the Inventory Viewer Screen. </a:t>
            </a:r>
            <a:r>
              <a:rPr lang="en-US" sz="2000" dirty="0">
                <a:solidFill>
                  <a:schemeClr val="bg1"/>
                </a:solidFill>
                <a:effectLst/>
                <a:ea typeface="Aptos" panose="020B0004020202020204" pitchFamily="34" charset="0"/>
                <a:cs typeface="Times New Roman" panose="02020603050405020304" pitchFamily="18" charset="0"/>
              </a:rPr>
              <a:t>The first thing you want to do is to Search the product you want to add to see if it is in the database already.</a:t>
            </a:r>
          </a:p>
          <a:p>
            <a:endParaRPr lang="en-US" sz="2000" dirty="0">
              <a:solidFill>
                <a:schemeClr val="bg1"/>
              </a:solidFill>
            </a:endParaRPr>
          </a:p>
        </p:txBody>
      </p:sp>
      <p:pic>
        <p:nvPicPr>
          <p:cNvPr id="3" name="Picture 2" descr="Table&#10;&#10;Description automatically generated with medium confidence">
            <a:extLst>
              <a:ext uri="{FF2B5EF4-FFF2-40B4-BE49-F238E27FC236}">
                <a16:creationId xmlns:a16="http://schemas.microsoft.com/office/drawing/2014/main" id="{60DBFE86-E95C-F285-4A67-AC3B083DCBC4}"/>
              </a:ext>
            </a:extLst>
          </p:cNvPr>
          <p:cNvPicPr>
            <a:picLocks noChangeAspect="1"/>
          </p:cNvPicPr>
          <p:nvPr/>
        </p:nvPicPr>
        <p:blipFill>
          <a:blip r:embed="rId2"/>
          <a:stretch>
            <a:fillRect/>
          </a:stretch>
        </p:blipFill>
        <p:spPr>
          <a:xfrm>
            <a:off x="533399" y="1144863"/>
            <a:ext cx="6202107" cy="4585981"/>
          </a:xfrm>
          <a:prstGeom prst="rect">
            <a:avLst/>
          </a:prstGeom>
        </p:spPr>
      </p:pic>
    </p:spTree>
    <p:extLst>
      <p:ext uri="{BB962C8B-B14F-4D97-AF65-F5344CB8AC3E}">
        <p14:creationId xmlns:p14="http://schemas.microsoft.com/office/powerpoint/2010/main" val="944347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D77A-B685-B22D-0EFE-C6E49D272112}"/>
              </a:ext>
            </a:extLst>
          </p:cNvPr>
          <p:cNvSpPr>
            <a:spLocks noGrp="1"/>
          </p:cNvSpPr>
          <p:nvPr>
            <p:ph type="title"/>
          </p:nvPr>
        </p:nvSpPr>
        <p:spPr>
          <a:xfrm>
            <a:off x="7749837" y="447675"/>
            <a:ext cx="3390900" cy="1006429"/>
          </a:xfrm>
          <a:effectLst>
            <a:glow rad="101600">
              <a:schemeClr val="bg2">
                <a:lumMod val="10000"/>
                <a:alpha val="60000"/>
              </a:schemeClr>
            </a:glow>
          </a:effectLst>
        </p:spPr>
        <p:txBody>
          <a:bodyPr/>
          <a:lstStyle/>
          <a:p>
            <a:r>
              <a:rPr lang="en-US" sz="6600" dirty="0">
                <a:effectLst>
                  <a:glow rad="101600">
                    <a:schemeClr val="tx2">
                      <a:lumMod val="50000"/>
                      <a:alpha val="60000"/>
                    </a:schemeClr>
                  </a:glow>
                </a:effectLst>
              </a:rPr>
              <a:t>Inventory</a:t>
            </a:r>
          </a:p>
        </p:txBody>
      </p:sp>
      <p:sp>
        <p:nvSpPr>
          <p:cNvPr id="4" name="Slide Number Placeholder 3">
            <a:extLst>
              <a:ext uri="{FF2B5EF4-FFF2-40B4-BE49-F238E27FC236}">
                <a16:creationId xmlns:a16="http://schemas.microsoft.com/office/drawing/2014/main" id="{C55C3B80-3789-FC70-DCE5-803B36525A39}"/>
              </a:ext>
            </a:extLst>
          </p:cNvPr>
          <p:cNvSpPr>
            <a:spLocks noGrp="1"/>
          </p:cNvSpPr>
          <p:nvPr>
            <p:ph type="sldNum" sz="quarter" idx="12"/>
          </p:nvPr>
        </p:nvSpPr>
        <p:spPr/>
        <p:txBody>
          <a:bodyPr/>
          <a:lstStyle/>
          <a:p>
            <a:fld id="{C263D6C4-4840-40CC-AC84-17E24B3B7BDE}" type="slidenum">
              <a:rPr lang="en-US" noProof="0" smtClean="0"/>
              <a:pPr/>
              <a:t>298</a:t>
            </a:fld>
            <a:endParaRPr lang="en-US" noProof="0" dirty="0"/>
          </a:p>
        </p:txBody>
      </p:sp>
      <p:sp>
        <p:nvSpPr>
          <p:cNvPr id="10" name="TextBox 9">
            <a:extLst>
              <a:ext uri="{FF2B5EF4-FFF2-40B4-BE49-F238E27FC236}">
                <a16:creationId xmlns:a16="http://schemas.microsoft.com/office/drawing/2014/main" id="{3D2AEE6C-E6CB-4EAE-A47A-61C16B29D9AE}"/>
              </a:ext>
            </a:extLst>
          </p:cNvPr>
          <p:cNvSpPr txBox="1"/>
          <p:nvPr/>
        </p:nvSpPr>
        <p:spPr>
          <a:xfrm>
            <a:off x="7959012" y="1752868"/>
            <a:ext cx="3699588" cy="2554545"/>
          </a:xfrm>
          <a:prstGeom prst="rect">
            <a:avLst/>
          </a:prstGeom>
          <a:noFill/>
        </p:spPr>
        <p:txBody>
          <a:bodyPr wrap="square" rtlCol="0">
            <a:spAutoFit/>
          </a:bodyPr>
          <a:lstStyle/>
          <a:p>
            <a:r>
              <a:rPr lang="en-US" sz="2000" dirty="0">
                <a:solidFill>
                  <a:schemeClr val="bg1"/>
                </a:solidFill>
              </a:rPr>
              <a:t>If the item is not found the New button will appear in the top left corner. Click on the NEW button.</a:t>
            </a:r>
          </a:p>
          <a:p>
            <a:endParaRPr lang="en-US" sz="2000" dirty="0">
              <a:solidFill>
                <a:schemeClr val="bg1"/>
              </a:solidFill>
            </a:endParaRPr>
          </a:p>
          <a:p>
            <a:r>
              <a:rPr lang="en-US" sz="2000" kern="0" dirty="0">
                <a:solidFill>
                  <a:schemeClr val="bg1"/>
                </a:solidFill>
                <a:effectLst/>
                <a:ea typeface="Aptos" panose="020B0004020202020204" pitchFamily="34" charset="0"/>
              </a:rPr>
              <a:t>This will bring up the Inventory Entry Screen where you will be able to enter the information for the item. </a:t>
            </a:r>
            <a:endParaRPr lang="en-US" sz="2000" dirty="0">
              <a:solidFill>
                <a:schemeClr val="bg1"/>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481293A0-C6AA-8EC1-9173-38EA6F402745}"/>
              </a:ext>
            </a:extLst>
          </p:cNvPr>
          <p:cNvPicPr>
            <a:picLocks noChangeAspect="1"/>
          </p:cNvPicPr>
          <p:nvPr/>
        </p:nvPicPr>
        <p:blipFill>
          <a:blip r:embed="rId2"/>
          <a:stretch>
            <a:fillRect/>
          </a:stretch>
        </p:blipFill>
        <p:spPr>
          <a:xfrm>
            <a:off x="780707" y="1082352"/>
            <a:ext cx="6766099" cy="4531499"/>
          </a:xfrm>
          <a:prstGeom prst="rect">
            <a:avLst/>
          </a:prstGeom>
        </p:spPr>
      </p:pic>
    </p:spTree>
    <p:extLst>
      <p:ext uri="{BB962C8B-B14F-4D97-AF65-F5344CB8AC3E}">
        <p14:creationId xmlns:p14="http://schemas.microsoft.com/office/powerpoint/2010/main" val="3015134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D77A-B685-B22D-0EFE-C6E49D272112}"/>
              </a:ext>
            </a:extLst>
          </p:cNvPr>
          <p:cNvSpPr>
            <a:spLocks noGrp="1"/>
          </p:cNvSpPr>
          <p:nvPr>
            <p:ph type="title"/>
          </p:nvPr>
        </p:nvSpPr>
        <p:spPr>
          <a:xfrm>
            <a:off x="7749837" y="447675"/>
            <a:ext cx="3390900" cy="1006429"/>
          </a:xfrm>
          <a:effectLst>
            <a:glow rad="101600">
              <a:schemeClr val="bg2">
                <a:lumMod val="10000"/>
                <a:alpha val="60000"/>
              </a:schemeClr>
            </a:glow>
          </a:effectLst>
        </p:spPr>
        <p:txBody>
          <a:bodyPr/>
          <a:lstStyle/>
          <a:p>
            <a:r>
              <a:rPr lang="en-US" sz="6600" dirty="0">
                <a:effectLst>
                  <a:glow rad="101600">
                    <a:schemeClr val="tx2">
                      <a:lumMod val="50000"/>
                      <a:alpha val="60000"/>
                    </a:schemeClr>
                  </a:glow>
                </a:effectLst>
              </a:rPr>
              <a:t>Inventory</a:t>
            </a:r>
          </a:p>
        </p:txBody>
      </p:sp>
      <p:sp>
        <p:nvSpPr>
          <p:cNvPr id="4" name="Slide Number Placeholder 3">
            <a:extLst>
              <a:ext uri="{FF2B5EF4-FFF2-40B4-BE49-F238E27FC236}">
                <a16:creationId xmlns:a16="http://schemas.microsoft.com/office/drawing/2014/main" id="{C55C3B80-3789-FC70-DCE5-803B36525A39}"/>
              </a:ext>
            </a:extLst>
          </p:cNvPr>
          <p:cNvSpPr>
            <a:spLocks noGrp="1"/>
          </p:cNvSpPr>
          <p:nvPr>
            <p:ph type="sldNum" sz="quarter" idx="12"/>
          </p:nvPr>
        </p:nvSpPr>
        <p:spPr/>
        <p:txBody>
          <a:bodyPr/>
          <a:lstStyle/>
          <a:p>
            <a:fld id="{C263D6C4-4840-40CC-AC84-17E24B3B7BDE}" type="slidenum">
              <a:rPr lang="en-US" noProof="0" smtClean="0"/>
              <a:pPr/>
              <a:t>299</a:t>
            </a:fld>
            <a:endParaRPr lang="en-US" noProof="0" dirty="0"/>
          </a:p>
        </p:txBody>
      </p:sp>
      <p:sp>
        <p:nvSpPr>
          <p:cNvPr id="10" name="TextBox 9">
            <a:extLst>
              <a:ext uri="{FF2B5EF4-FFF2-40B4-BE49-F238E27FC236}">
                <a16:creationId xmlns:a16="http://schemas.microsoft.com/office/drawing/2014/main" id="{3D2AEE6C-E6CB-4EAE-A47A-61C16B29D9AE}"/>
              </a:ext>
            </a:extLst>
          </p:cNvPr>
          <p:cNvSpPr txBox="1"/>
          <p:nvPr/>
        </p:nvSpPr>
        <p:spPr>
          <a:xfrm>
            <a:off x="7959012" y="1752868"/>
            <a:ext cx="3699588" cy="707886"/>
          </a:xfrm>
          <a:prstGeom prst="rect">
            <a:avLst/>
          </a:prstGeom>
          <a:noFill/>
        </p:spPr>
        <p:txBody>
          <a:bodyPr wrap="square" rtlCol="0">
            <a:spAutoFit/>
          </a:bodyPr>
          <a:lstStyle/>
          <a:p>
            <a:r>
              <a:rPr lang="en-US" sz="2000" kern="0" dirty="0">
                <a:solidFill>
                  <a:schemeClr val="bg1"/>
                </a:solidFill>
                <a:ea typeface="Aptos" panose="020B0004020202020204" pitchFamily="34" charset="0"/>
              </a:rPr>
              <a:t>E</a:t>
            </a:r>
            <a:r>
              <a:rPr lang="en-US" sz="2000" kern="0" dirty="0">
                <a:solidFill>
                  <a:schemeClr val="bg1"/>
                </a:solidFill>
                <a:effectLst/>
                <a:ea typeface="Aptos" panose="020B0004020202020204" pitchFamily="34" charset="0"/>
              </a:rPr>
              <a:t>nter the information for the item</a:t>
            </a:r>
            <a:r>
              <a:rPr lang="en-US" sz="2000" kern="0" dirty="0">
                <a:solidFill>
                  <a:schemeClr val="bg1"/>
                </a:solidFill>
                <a:ea typeface="Aptos" panose="020B0004020202020204" pitchFamily="34" charset="0"/>
              </a:rPr>
              <a:t> and click Save.</a:t>
            </a:r>
            <a:endParaRPr lang="en-US" sz="2000" dirty="0">
              <a:solidFill>
                <a:schemeClr val="bg1"/>
              </a:solidFill>
            </a:endParaRPr>
          </a:p>
        </p:txBody>
      </p:sp>
      <p:pic>
        <p:nvPicPr>
          <p:cNvPr id="3" name="Picture 2" descr="Graphical user interface&#10;&#10;Description automatically generated">
            <a:extLst>
              <a:ext uri="{FF2B5EF4-FFF2-40B4-BE49-F238E27FC236}">
                <a16:creationId xmlns:a16="http://schemas.microsoft.com/office/drawing/2014/main" id="{E79E8C61-ECB3-6431-053C-EF00DA6EE11F}"/>
              </a:ext>
            </a:extLst>
          </p:cNvPr>
          <p:cNvPicPr>
            <a:picLocks noChangeAspect="1"/>
          </p:cNvPicPr>
          <p:nvPr/>
        </p:nvPicPr>
        <p:blipFill>
          <a:blip r:embed="rId2"/>
          <a:stretch>
            <a:fillRect/>
          </a:stretch>
        </p:blipFill>
        <p:spPr>
          <a:xfrm>
            <a:off x="416151" y="1317673"/>
            <a:ext cx="7454853" cy="4222653"/>
          </a:xfrm>
          <a:prstGeom prst="rect">
            <a:avLst/>
          </a:prstGeom>
        </p:spPr>
      </p:pic>
    </p:spTree>
    <p:extLst>
      <p:ext uri="{BB962C8B-B14F-4D97-AF65-F5344CB8AC3E}">
        <p14:creationId xmlns:p14="http://schemas.microsoft.com/office/powerpoint/2010/main" val="943489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CE5585-4FFC-CAB9-2DF8-E4C05F34B572}"/>
              </a:ext>
            </a:extLst>
          </p:cNvPr>
          <p:cNvPicPr>
            <a:picLocks noChangeAspect="1"/>
          </p:cNvPicPr>
          <p:nvPr/>
        </p:nvPicPr>
        <p:blipFill>
          <a:blip r:embed="rId2"/>
          <a:stretch>
            <a:fillRect/>
          </a:stretch>
        </p:blipFill>
        <p:spPr>
          <a:xfrm>
            <a:off x="2614808" y="2274068"/>
            <a:ext cx="7038975" cy="3848100"/>
          </a:xfrm>
          <a:prstGeom prst="rect">
            <a:avLst/>
          </a:prstGeom>
        </p:spPr>
      </p:pic>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562565" y="994265"/>
            <a:ext cx="4229031" cy="770991"/>
          </a:xfrm>
        </p:spPr>
        <p:txBody>
          <a:bodyPr>
            <a:normAutofit fontScale="90000"/>
          </a:bodyPr>
          <a:lstStyle/>
          <a:p>
            <a:r>
              <a:rPr lang="en-US" dirty="0">
                <a:solidFill>
                  <a:schemeClr val="bg1"/>
                </a:solidFill>
              </a:rPr>
              <a:t>Live Log-On:</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3</a:t>
            </a:fld>
            <a:endParaRPr lang="en-US" dirty="0"/>
          </a:p>
        </p:txBody>
      </p:sp>
      <p:sp>
        <p:nvSpPr>
          <p:cNvPr id="10" name="Rectangle 9">
            <a:extLst>
              <a:ext uri="{FF2B5EF4-FFF2-40B4-BE49-F238E27FC236}">
                <a16:creationId xmlns:a16="http://schemas.microsoft.com/office/drawing/2014/main" id="{3599487A-E1BD-8E9F-C1CC-02609C47B68C}"/>
              </a:ext>
            </a:extLst>
          </p:cNvPr>
          <p:cNvSpPr/>
          <p:nvPr/>
        </p:nvSpPr>
        <p:spPr>
          <a:xfrm>
            <a:off x="4607694" y="4017143"/>
            <a:ext cx="581025"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26874F-D0B3-A2F3-962C-D54930CBBBB4}"/>
              </a:ext>
            </a:extLst>
          </p:cNvPr>
          <p:cNvSpPr/>
          <p:nvPr/>
        </p:nvSpPr>
        <p:spPr>
          <a:xfrm>
            <a:off x="4579119" y="4470744"/>
            <a:ext cx="1238250" cy="176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9A9C220-33FB-FE32-97B0-2FDC24D070DB}"/>
              </a:ext>
            </a:extLst>
          </p:cNvPr>
          <p:cNvPicPr>
            <a:picLocks noChangeAspect="1"/>
          </p:cNvPicPr>
          <p:nvPr/>
        </p:nvPicPr>
        <p:blipFill rotWithShape="1">
          <a:blip r:embed="rId3"/>
          <a:srcRect t="25900" b="25687"/>
          <a:stretch/>
        </p:blipFill>
        <p:spPr>
          <a:xfrm>
            <a:off x="4296507" y="994265"/>
            <a:ext cx="7332928" cy="721128"/>
          </a:xfrm>
          <a:prstGeom prst="rect">
            <a:avLst/>
          </a:prstGeom>
        </p:spPr>
      </p:pic>
      <p:sp>
        <p:nvSpPr>
          <p:cNvPr id="14" name="Rectangle: Rounded Corners 13">
            <a:extLst>
              <a:ext uri="{FF2B5EF4-FFF2-40B4-BE49-F238E27FC236}">
                <a16:creationId xmlns:a16="http://schemas.microsoft.com/office/drawing/2014/main" id="{2C3562CC-84C7-A773-B87B-B8DE223CCF5A}"/>
              </a:ext>
            </a:extLst>
          </p:cNvPr>
          <p:cNvSpPr/>
          <p:nvPr/>
        </p:nvSpPr>
        <p:spPr>
          <a:xfrm>
            <a:off x="4848225" y="5343525"/>
            <a:ext cx="1924050" cy="342900"/>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8B4C-24F4-C0BB-97FD-83241FD750B6}"/>
              </a:ext>
            </a:extLst>
          </p:cNvPr>
          <p:cNvSpPr>
            <a:spLocks noGrp="1"/>
          </p:cNvSpPr>
          <p:nvPr>
            <p:ph type="title"/>
          </p:nvPr>
        </p:nvSpPr>
        <p:spPr/>
        <p:txBody>
          <a:bodyPr/>
          <a:lstStyle/>
          <a:p>
            <a:r>
              <a:rPr lang="en-US" dirty="0"/>
              <a:t>Finding “WX-other govt. benefits”</a:t>
            </a:r>
          </a:p>
        </p:txBody>
      </p:sp>
      <p:sp>
        <p:nvSpPr>
          <p:cNvPr id="3" name="Slide Number Placeholder 2">
            <a:extLst>
              <a:ext uri="{FF2B5EF4-FFF2-40B4-BE49-F238E27FC236}">
                <a16:creationId xmlns:a16="http://schemas.microsoft.com/office/drawing/2014/main" id="{7BC0A9B3-6A4A-D44E-68C8-D04254E56B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Text Placeholder 4">
            <a:extLst>
              <a:ext uri="{FF2B5EF4-FFF2-40B4-BE49-F238E27FC236}">
                <a16:creationId xmlns:a16="http://schemas.microsoft.com/office/drawing/2014/main" id="{CDE6F220-E6D6-187F-892F-80DDA9AEF406}"/>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en-US" dirty="0"/>
              <a:t>This process is best completed at the initial customer entry phase.  If it is discovered at a later date that the customer qualifies for Weatherization because of TANF or SSI benefits it can be entered and the customer re-verified.  </a:t>
            </a:r>
            <a:r>
              <a:rPr lang="en-US" dirty="0" err="1"/>
              <a:t>I.e</a:t>
            </a:r>
            <a:r>
              <a:rPr lang="en-US" dirty="0"/>
              <a:t>…The customer was initially ruled ineligible for being above the income level allowed, but then states that a household member is receiving TANF or SSI or has received TANF or SSI in the proceeding 12-month period.</a:t>
            </a:r>
          </a:p>
          <a:p>
            <a:pPr marL="285750" indent="-285750">
              <a:buFont typeface="Arial" panose="020B0604020202020204" pitchFamily="34" charset="0"/>
              <a:buChar char="•"/>
            </a:pPr>
            <a:r>
              <a:rPr lang="en-US" dirty="0"/>
              <a:t>On the Customer Information screen there is a box in the middle on the right-hand side labeled Characteristics.  If you scroll to the bottom, you will find “WX- other Govt. </a:t>
            </a:r>
            <a:r>
              <a:rPr lang="en-US"/>
              <a:t>benefits” </a:t>
            </a:r>
            <a:r>
              <a:rPr lang="en-US" dirty="0"/>
              <a:t>as an option.  Check this box and complete a zero-income form; following the instructions on page 58 of SC Policy and Procedures manual. </a:t>
            </a:r>
          </a:p>
        </p:txBody>
      </p:sp>
      <p:pic>
        <p:nvPicPr>
          <p:cNvPr id="13" name="Picture 12">
            <a:extLst>
              <a:ext uri="{FF2B5EF4-FFF2-40B4-BE49-F238E27FC236}">
                <a16:creationId xmlns:a16="http://schemas.microsoft.com/office/drawing/2014/main" id="{E4EA8C85-CFA9-1468-6C67-FAEFAE89E3B9}"/>
              </a:ext>
            </a:extLst>
          </p:cNvPr>
          <p:cNvPicPr>
            <a:picLocks noChangeAspect="1"/>
          </p:cNvPicPr>
          <p:nvPr/>
        </p:nvPicPr>
        <p:blipFill rotWithShape="1">
          <a:blip r:embed="rId2"/>
          <a:srcRect l="3844" t="4006" r="5201" b="6845"/>
          <a:stretch/>
        </p:blipFill>
        <p:spPr>
          <a:xfrm>
            <a:off x="3974470" y="1204112"/>
            <a:ext cx="7773029" cy="5187636"/>
          </a:xfrm>
          <a:prstGeom prst="rect">
            <a:avLst/>
          </a:prstGeom>
        </p:spPr>
      </p:pic>
      <p:sp>
        <p:nvSpPr>
          <p:cNvPr id="14" name="Arrow: Right 13">
            <a:extLst>
              <a:ext uri="{FF2B5EF4-FFF2-40B4-BE49-F238E27FC236}">
                <a16:creationId xmlns:a16="http://schemas.microsoft.com/office/drawing/2014/main" id="{2A8B645E-384A-0849-2760-7CF83E246715}"/>
              </a:ext>
            </a:extLst>
          </p:cNvPr>
          <p:cNvSpPr/>
          <p:nvPr/>
        </p:nvSpPr>
        <p:spPr>
          <a:xfrm>
            <a:off x="8860551" y="3976584"/>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1D5D23A9-4779-0347-6B59-BDEE80AA7E4D}"/>
              </a:ext>
            </a:extLst>
          </p:cNvPr>
          <p:cNvSpPr/>
          <p:nvPr/>
        </p:nvSpPr>
        <p:spPr>
          <a:xfrm>
            <a:off x="9997440" y="2613660"/>
            <a:ext cx="484632" cy="978408"/>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901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E5E16D-8FD3-7E6A-F629-6328751E6127}"/>
              </a:ext>
            </a:extLst>
          </p:cNvPr>
          <p:cNvSpPr>
            <a:spLocks noGrp="1"/>
          </p:cNvSpPr>
          <p:nvPr>
            <p:ph type="title"/>
          </p:nvPr>
        </p:nvSpPr>
        <p:spPr>
          <a:xfrm>
            <a:off x="444500" y="542925"/>
            <a:ext cx="11214100" cy="646331"/>
          </a:xfrm>
        </p:spPr>
        <p:txBody>
          <a:bodyPr/>
          <a:lstStyle/>
          <a:p>
            <a:r>
              <a:rPr lang="en-US" sz="4000" dirty="0"/>
              <a:t>Customer Reports</a:t>
            </a:r>
          </a:p>
        </p:txBody>
      </p:sp>
      <p:sp>
        <p:nvSpPr>
          <p:cNvPr id="4" name="Slide Number Placeholder 3">
            <a:extLst>
              <a:ext uri="{FF2B5EF4-FFF2-40B4-BE49-F238E27FC236}">
                <a16:creationId xmlns:a16="http://schemas.microsoft.com/office/drawing/2014/main" id="{8DEFC8BA-994C-F877-AADA-70F91FE2D6A0}"/>
              </a:ext>
            </a:extLst>
          </p:cNvPr>
          <p:cNvSpPr>
            <a:spLocks noGrp="1"/>
          </p:cNvSpPr>
          <p:nvPr>
            <p:ph type="sldNum" sz="quarter" idx="12"/>
          </p:nvPr>
        </p:nvSpPr>
        <p:spPr/>
        <p:txBody>
          <a:bodyPr/>
          <a:lstStyle/>
          <a:p>
            <a:fld id="{C263D6C4-4840-40CC-AC84-17E24B3B7BDE}" type="slidenum">
              <a:rPr lang="en-US" noProof="0" smtClean="0"/>
              <a:pPr/>
              <a:t>31</a:t>
            </a:fld>
            <a:endParaRPr lang="en-US" noProof="0" dirty="0"/>
          </a:p>
        </p:txBody>
      </p:sp>
      <p:sp>
        <p:nvSpPr>
          <p:cNvPr id="10" name="Text Placeholder 9">
            <a:extLst>
              <a:ext uri="{FF2B5EF4-FFF2-40B4-BE49-F238E27FC236}">
                <a16:creationId xmlns:a16="http://schemas.microsoft.com/office/drawing/2014/main" id="{2D33EC53-DCC8-D499-FBF3-E34DFFBCBFED}"/>
              </a:ext>
            </a:extLst>
          </p:cNvPr>
          <p:cNvSpPr>
            <a:spLocks noGrp="1"/>
          </p:cNvSpPr>
          <p:nvPr>
            <p:ph type="body" sz="quarter" idx="13"/>
          </p:nvPr>
        </p:nvSpPr>
        <p:spPr>
          <a:xfrm>
            <a:off x="444499" y="1189256"/>
            <a:ext cx="3954780" cy="5125819"/>
          </a:xfrm>
        </p:spPr>
        <p:txBody>
          <a:bodyPr/>
          <a:lstStyle/>
          <a:p>
            <a:r>
              <a:rPr lang="en-US" sz="2400" dirty="0"/>
              <a:t>To print the entered data about a client, you can run a customer report.</a:t>
            </a:r>
          </a:p>
          <a:p>
            <a:endParaRPr lang="en-US" sz="2400" dirty="0"/>
          </a:p>
          <a:p>
            <a:r>
              <a:rPr lang="en-US" sz="2400" dirty="0"/>
              <a:t>Search for a client on the Customer Search function. Make sure you are on the “Overview” screen once you find your client.</a:t>
            </a:r>
          </a:p>
          <a:p>
            <a:endParaRPr lang="en-US" sz="2400" dirty="0"/>
          </a:p>
          <a:p>
            <a:r>
              <a:rPr lang="en-US" sz="2400" dirty="0"/>
              <a:t>Then, Click the Customer Report Button</a:t>
            </a:r>
            <a:r>
              <a:rPr lang="en-US" dirty="0"/>
              <a:t>.</a:t>
            </a:r>
          </a:p>
        </p:txBody>
      </p:sp>
      <p:pic>
        <p:nvPicPr>
          <p:cNvPr id="11" name="Picture 10" descr="Graphical user interface&#10;&#10;Description automatically generated">
            <a:extLst>
              <a:ext uri="{FF2B5EF4-FFF2-40B4-BE49-F238E27FC236}">
                <a16:creationId xmlns:a16="http://schemas.microsoft.com/office/drawing/2014/main" id="{88A3D48C-1789-3531-9A18-FD997AE84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279" y="1189255"/>
            <a:ext cx="7607050" cy="5125819"/>
          </a:xfrm>
          <a:prstGeom prst="rect">
            <a:avLst/>
          </a:prstGeom>
        </p:spPr>
      </p:pic>
      <p:sp>
        <p:nvSpPr>
          <p:cNvPr id="2" name="Rectangle: Rounded Corners 1">
            <a:extLst>
              <a:ext uri="{FF2B5EF4-FFF2-40B4-BE49-F238E27FC236}">
                <a16:creationId xmlns:a16="http://schemas.microsoft.com/office/drawing/2014/main" id="{F761086E-A14D-7A46-4B00-0C99F8C808C8}"/>
              </a:ext>
            </a:extLst>
          </p:cNvPr>
          <p:cNvSpPr/>
          <p:nvPr/>
        </p:nvSpPr>
        <p:spPr>
          <a:xfrm>
            <a:off x="4426011" y="2290439"/>
            <a:ext cx="1047130" cy="372862"/>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histogram&#10;&#10;Description automatically generated">
            <a:extLst>
              <a:ext uri="{FF2B5EF4-FFF2-40B4-BE49-F238E27FC236}">
                <a16:creationId xmlns:a16="http://schemas.microsoft.com/office/drawing/2014/main" id="{A7533731-B17B-1352-13B0-61B73D1A9217}"/>
              </a:ext>
            </a:extLst>
          </p:cNvPr>
          <p:cNvPicPr>
            <a:picLocks noChangeAspect="1"/>
          </p:cNvPicPr>
          <p:nvPr/>
        </p:nvPicPr>
        <p:blipFill>
          <a:blip r:embed="rId3"/>
          <a:stretch>
            <a:fillRect/>
          </a:stretch>
        </p:blipFill>
        <p:spPr>
          <a:xfrm rot="20682828">
            <a:off x="5408092" y="2270991"/>
            <a:ext cx="468872" cy="646998"/>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3775559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BD16B7-F2E3-C038-0690-D13F54196277}"/>
              </a:ext>
            </a:extLst>
          </p:cNvPr>
          <p:cNvSpPr>
            <a:spLocks noGrp="1"/>
          </p:cNvSpPr>
          <p:nvPr>
            <p:ph type="sldNum" sz="quarter" idx="12"/>
          </p:nvPr>
        </p:nvSpPr>
        <p:spPr/>
        <p:txBody>
          <a:bodyPr/>
          <a:lstStyle/>
          <a:p>
            <a:fld id="{C263D6C4-4840-40CC-AC84-17E24B3B7BDE}" type="slidenum">
              <a:rPr lang="en-US" noProof="0" smtClean="0"/>
              <a:pPr/>
              <a:t>32</a:t>
            </a:fld>
            <a:endParaRPr lang="en-US" noProof="0" dirty="0"/>
          </a:p>
        </p:txBody>
      </p:sp>
      <p:sp>
        <p:nvSpPr>
          <p:cNvPr id="4" name="Text Placeholder 3">
            <a:extLst>
              <a:ext uri="{FF2B5EF4-FFF2-40B4-BE49-F238E27FC236}">
                <a16:creationId xmlns:a16="http://schemas.microsoft.com/office/drawing/2014/main" id="{A30B9B39-C573-5F5E-1F2E-AFF41F09106F}"/>
              </a:ext>
            </a:extLst>
          </p:cNvPr>
          <p:cNvSpPr>
            <a:spLocks noGrp="1"/>
          </p:cNvSpPr>
          <p:nvPr>
            <p:ph type="body" sz="quarter" idx="13"/>
          </p:nvPr>
        </p:nvSpPr>
        <p:spPr>
          <a:xfrm>
            <a:off x="418783" y="1494343"/>
            <a:ext cx="2665520" cy="4093243"/>
          </a:xfrm>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Customer Report window will open.</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Select the relevant information and click Complete Form.</a:t>
            </a:r>
          </a:p>
          <a:p>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report is finished, it will appear under My Reports in the toolbar.</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F096FB96-4377-74AA-0E45-F106CBDB69B0}"/>
              </a:ext>
            </a:extLst>
          </p:cNvPr>
          <p:cNvPicPr>
            <a:picLocks noChangeAspect="1"/>
          </p:cNvPicPr>
          <p:nvPr/>
        </p:nvPicPr>
        <p:blipFill rotWithShape="1">
          <a:blip r:embed="rId2">
            <a:extLst>
              <a:ext uri="{28A0092B-C50C-407E-A947-70E740481C1C}">
                <a14:useLocalDpi xmlns:a14="http://schemas.microsoft.com/office/drawing/2010/main" val="0"/>
              </a:ext>
            </a:extLst>
          </a:blip>
          <a:srcRect b="1270"/>
          <a:stretch/>
        </p:blipFill>
        <p:spPr>
          <a:xfrm>
            <a:off x="3042817" y="603591"/>
            <a:ext cx="5283200" cy="565081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A1004CC-1088-2324-8342-0BD9236DA564}"/>
              </a:ext>
            </a:extLst>
          </p:cNvPr>
          <p:cNvPicPr>
            <a:picLocks noChangeAspect="1"/>
          </p:cNvPicPr>
          <p:nvPr/>
        </p:nvPicPr>
        <p:blipFill rotWithShape="1">
          <a:blip r:embed="rId3">
            <a:extLst>
              <a:ext uri="{28A0092B-C50C-407E-A947-70E740481C1C}">
                <a14:useLocalDpi xmlns:a14="http://schemas.microsoft.com/office/drawing/2010/main" val="0"/>
              </a:ext>
            </a:extLst>
          </a:blip>
          <a:srcRect b="7863"/>
          <a:stretch/>
        </p:blipFill>
        <p:spPr>
          <a:xfrm>
            <a:off x="8770065" y="155113"/>
            <a:ext cx="2888535" cy="6525087"/>
          </a:xfrm>
          <a:prstGeom prst="rect">
            <a:avLst/>
          </a:prstGeom>
        </p:spPr>
      </p:pic>
      <p:sp>
        <p:nvSpPr>
          <p:cNvPr id="8" name="Rectangle: Rounded Corners 7">
            <a:extLst>
              <a:ext uri="{FF2B5EF4-FFF2-40B4-BE49-F238E27FC236}">
                <a16:creationId xmlns:a16="http://schemas.microsoft.com/office/drawing/2014/main" id="{338799CE-129B-75CC-9030-187B75E1F79F}"/>
              </a:ext>
            </a:extLst>
          </p:cNvPr>
          <p:cNvSpPr/>
          <p:nvPr/>
        </p:nvSpPr>
        <p:spPr>
          <a:xfrm>
            <a:off x="3012981" y="1009515"/>
            <a:ext cx="1264575" cy="372862"/>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9FA743-EB57-836C-D013-4620DF606B31}"/>
              </a:ext>
            </a:extLst>
          </p:cNvPr>
          <p:cNvSpPr/>
          <p:nvPr/>
        </p:nvSpPr>
        <p:spPr>
          <a:xfrm>
            <a:off x="8989213" y="3090589"/>
            <a:ext cx="2610035" cy="372862"/>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histogram&#10;&#10;Description automatically generated">
            <a:extLst>
              <a:ext uri="{FF2B5EF4-FFF2-40B4-BE49-F238E27FC236}">
                <a16:creationId xmlns:a16="http://schemas.microsoft.com/office/drawing/2014/main" id="{EF942829-A3A0-F20B-48DC-BFE88A5AB142}"/>
              </a:ext>
            </a:extLst>
          </p:cNvPr>
          <p:cNvPicPr>
            <a:picLocks noChangeAspect="1"/>
          </p:cNvPicPr>
          <p:nvPr/>
        </p:nvPicPr>
        <p:blipFill>
          <a:blip r:embed="rId4"/>
          <a:stretch>
            <a:fillRect/>
          </a:stretch>
        </p:blipFill>
        <p:spPr>
          <a:xfrm rot="20682828">
            <a:off x="11453840" y="3103034"/>
            <a:ext cx="468872" cy="646998"/>
          </a:xfrm>
          <a:prstGeom prst="rect">
            <a:avLst/>
          </a:prstGeom>
          <a:effectLst>
            <a:glow rad="101600">
              <a:schemeClr val="tx1">
                <a:lumMod val="85000"/>
                <a:lumOff val="15000"/>
                <a:alpha val="60000"/>
              </a:schemeClr>
            </a:glow>
          </a:effectLst>
        </p:spPr>
      </p:pic>
      <p:sp>
        <p:nvSpPr>
          <p:cNvPr id="10" name="Title 8">
            <a:extLst>
              <a:ext uri="{FF2B5EF4-FFF2-40B4-BE49-F238E27FC236}">
                <a16:creationId xmlns:a16="http://schemas.microsoft.com/office/drawing/2014/main" id="{A29CA2FE-AA53-055D-209D-AB221519D808}"/>
              </a:ext>
            </a:extLst>
          </p:cNvPr>
          <p:cNvSpPr>
            <a:spLocks noGrp="1"/>
          </p:cNvSpPr>
          <p:nvPr>
            <p:ph type="title"/>
          </p:nvPr>
        </p:nvSpPr>
        <p:spPr>
          <a:xfrm>
            <a:off x="432326" y="219759"/>
            <a:ext cx="2502886" cy="646331"/>
          </a:xfrm>
        </p:spPr>
        <p:txBody>
          <a:bodyPr/>
          <a:lstStyle/>
          <a:p>
            <a:r>
              <a:rPr lang="en-US" sz="4000" dirty="0"/>
              <a:t>Customer Reports</a:t>
            </a:r>
          </a:p>
        </p:txBody>
      </p:sp>
      <p:pic>
        <p:nvPicPr>
          <p:cNvPr id="11" name="Picture 10" descr="Chart, histogram&#10;&#10;Description automatically generated">
            <a:extLst>
              <a:ext uri="{FF2B5EF4-FFF2-40B4-BE49-F238E27FC236}">
                <a16:creationId xmlns:a16="http://schemas.microsoft.com/office/drawing/2014/main" id="{94AFD086-C9BE-AFCB-D188-1101BAA962CF}"/>
              </a:ext>
            </a:extLst>
          </p:cNvPr>
          <p:cNvPicPr>
            <a:picLocks noChangeAspect="1"/>
          </p:cNvPicPr>
          <p:nvPr/>
        </p:nvPicPr>
        <p:blipFill>
          <a:blip r:embed="rId4"/>
          <a:stretch>
            <a:fillRect/>
          </a:stretch>
        </p:blipFill>
        <p:spPr>
          <a:xfrm rot="20682828">
            <a:off x="4175739" y="1025548"/>
            <a:ext cx="468872" cy="646998"/>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2987507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fld id="{C263D6C4-4840-40CC-AC84-17E24B3B7BDE}" type="slidenum">
              <a:rPr lang="en-US" noProof="0" smtClean="0"/>
              <a:pPr/>
              <a:t>33</a:t>
            </a:fld>
            <a:endParaRPr lang="en-US" noProof="0" dirty="0"/>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6" descr="Graphical user interface, text, application&#10;&#10;Description automatically generated">
            <a:extLst>
              <a:ext uri="{FF2B5EF4-FFF2-40B4-BE49-F238E27FC236}">
                <a16:creationId xmlns:a16="http://schemas.microsoft.com/office/drawing/2014/main" id="{FE63874A-3150-743E-B61F-5FE45643F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976" y="584265"/>
            <a:ext cx="7246514" cy="52955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1459230"/>
            <a:ext cx="35797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the View button.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Report will display.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t>Customer Reports</a:t>
            </a:r>
          </a:p>
        </p:txBody>
      </p:sp>
      <p:sp>
        <p:nvSpPr>
          <p:cNvPr id="4" name="Rectangle: Rounded Corners 3">
            <a:extLst>
              <a:ext uri="{FF2B5EF4-FFF2-40B4-BE49-F238E27FC236}">
                <a16:creationId xmlns:a16="http://schemas.microsoft.com/office/drawing/2014/main" id="{27BF1088-401D-0D8E-1E6F-6F6A3CC60879}"/>
              </a:ext>
            </a:extLst>
          </p:cNvPr>
          <p:cNvSpPr/>
          <p:nvPr/>
        </p:nvSpPr>
        <p:spPr>
          <a:xfrm>
            <a:off x="9042479" y="3978356"/>
            <a:ext cx="1237863" cy="372862"/>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histogram&#10;&#10;Description automatically generated">
            <a:extLst>
              <a:ext uri="{FF2B5EF4-FFF2-40B4-BE49-F238E27FC236}">
                <a16:creationId xmlns:a16="http://schemas.microsoft.com/office/drawing/2014/main" id="{BAE695E8-940E-3410-DF6D-C90EFDD753B8}"/>
              </a:ext>
            </a:extLst>
          </p:cNvPr>
          <p:cNvPicPr>
            <a:picLocks noChangeAspect="1"/>
          </p:cNvPicPr>
          <p:nvPr/>
        </p:nvPicPr>
        <p:blipFill>
          <a:blip r:embed="rId3"/>
          <a:stretch>
            <a:fillRect/>
          </a:stretch>
        </p:blipFill>
        <p:spPr>
          <a:xfrm rot="20682828">
            <a:off x="10084461" y="4027719"/>
            <a:ext cx="468872" cy="646998"/>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2947510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29ED-ECE1-D1CD-BD14-585CE1C062A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E062F554-4976-08E4-043F-F04AF6654451}"/>
              </a:ext>
            </a:extLst>
          </p:cNvPr>
          <p:cNvSpPr>
            <a:spLocks noGrp="1"/>
          </p:cNvSpPr>
          <p:nvPr>
            <p:ph type="sldNum" sz="quarter" idx="12"/>
          </p:nvPr>
        </p:nvSpPr>
        <p:spPr/>
        <p:txBody>
          <a:bodyPr/>
          <a:lstStyle/>
          <a:p>
            <a:fld id="{C263D6C4-4840-40CC-AC84-17E24B3B7BDE}" type="slidenum">
              <a:rPr lang="en-US" noProof="0" smtClean="0"/>
              <a:pPr/>
              <a:t>34</a:t>
            </a:fld>
            <a:endParaRPr lang="en-US" noProof="0" dirty="0"/>
          </a:p>
        </p:txBody>
      </p:sp>
      <p:sp>
        <p:nvSpPr>
          <p:cNvPr id="4" name="Text Placeholder 3">
            <a:extLst>
              <a:ext uri="{FF2B5EF4-FFF2-40B4-BE49-F238E27FC236}">
                <a16:creationId xmlns:a16="http://schemas.microsoft.com/office/drawing/2014/main" id="{18F48835-DD05-84DE-9415-39A04C4468E8}"/>
              </a:ext>
            </a:extLst>
          </p:cNvPr>
          <p:cNvSpPr>
            <a:spLocks noGrp="1"/>
          </p:cNvSpPr>
          <p:nvPr>
            <p:ph type="body" sz="quarter" idx="13"/>
          </p:nvPr>
        </p:nvSpPr>
        <p:spPr>
          <a:xfrm>
            <a:off x="444500" y="1625385"/>
            <a:ext cx="4385917" cy="4457363"/>
          </a:xfrm>
        </p:spPr>
        <p:txBody>
          <a:bodyPr/>
          <a:lstStyle/>
          <a:p>
            <a:endParaRPr lang="en-US" dirty="0"/>
          </a:p>
        </p:txBody>
      </p:sp>
      <p:pic>
        <p:nvPicPr>
          <p:cNvPr id="5" name="Picture 4" descr="Graphical user interface&#10;&#10;Description automatically generated">
            <a:extLst>
              <a:ext uri="{FF2B5EF4-FFF2-40B4-BE49-F238E27FC236}">
                <a16:creationId xmlns:a16="http://schemas.microsoft.com/office/drawing/2014/main" id="{708577E8-87F0-FB81-B5B4-DAB921DE1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10" y="0"/>
            <a:ext cx="11566990" cy="6826543"/>
          </a:xfrm>
          <a:prstGeom prst="rect">
            <a:avLst/>
          </a:prstGeom>
        </p:spPr>
      </p:pic>
    </p:spTree>
    <p:extLst>
      <p:ext uri="{BB962C8B-B14F-4D97-AF65-F5344CB8AC3E}">
        <p14:creationId xmlns:p14="http://schemas.microsoft.com/office/powerpoint/2010/main" val="311317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567140-7027-BAED-1297-B6DCB13520A6}"/>
              </a:ext>
            </a:extLst>
          </p:cNvPr>
          <p:cNvSpPr>
            <a:spLocks noGrp="1"/>
          </p:cNvSpPr>
          <p:nvPr>
            <p:ph type="sldNum" sz="quarter" idx="12"/>
          </p:nvPr>
        </p:nvSpPr>
        <p:spPr/>
        <p:txBody>
          <a:bodyPr/>
          <a:lstStyle/>
          <a:p>
            <a:fld id="{C263D6C4-4840-40CC-AC84-17E24B3B7BDE}" type="slidenum">
              <a:rPr lang="en-US" noProof="0" smtClean="0"/>
              <a:pPr/>
              <a:t>35</a:t>
            </a:fld>
            <a:endParaRPr lang="en-US" noProof="0" dirty="0"/>
          </a:p>
        </p:txBody>
      </p:sp>
      <p:sp>
        <p:nvSpPr>
          <p:cNvPr id="8" name="Title 7">
            <a:extLst>
              <a:ext uri="{FF2B5EF4-FFF2-40B4-BE49-F238E27FC236}">
                <a16:creationId xmlns:a16="http://schemas.microsoft.com/office/drawing/2014/main" id="{70E5A1F7-23C4-0D94-E715-B636AC2C78F0}"/>
              </a:ext>
            </a:extLst>
          </p:cNvPr>
          <p:cNvSpPr>
            <a:spLocks noGrp="1"/>
          </p:cNvSpPr>
          <p:nvPr>
            <p:ph type="title"/>
          </p:nvPr>
        </p:nvSpPr>
        <p:spPr/>
        <p:txBody>
          <a:bodyPr/>
          <a:lstStyle/>
          <a:p>
            <a:r>
              <a:rPr lang="en-US" dirty="0">
                <a:effectLst>
                  <a:glow rad="127000">
                    <a:schemeClr val="tx2">
                      <a:lumMod val="50000"/>
                    </a:schemeClr>
                  </a:glow>
                </a:effectLst>
              </a:rPr>
              <a:t>The Audit Process</a:t>
            </a:r>
          </a:p>
        </p:txBody>
      </p:sp>
    </p:spTree>
    <p:extLst>
      <p:ext uri="{BB962C8B-B14F-4D97-AF65-F5344CB8AC3E}">
        <p14:creationId xmlns:p14="http://schemas.microsoft.com/office/powerpoint/2010/main" val="2877034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F1768C-0F33-52E3-EB18-D0DB2122D309}"/>
              </a:ext>
            </a:extLst>
          </p:cNvPr>
          <p:cNvSpPr/>
          <p:nvPr/>
        </p:nvSpPr>
        <p:spPr>
          <a:xfrm>
            <a:off x="2484948" y="1313426"/>
            <a:ext cx="2951794" cy="5235947"/>
          </a:xfrm>
          <a:prstGeom prst="roundRect">
            <a:avLst>
              <a:gd name="adj" fmla="val 10842"/>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9177C7-5342-E290-4C72-2B5CA19F90DF}"/>
              </a:ext>
            </a:extLst>
          </p:cNvPr>
          <p:cNvSpPr>
            <a:spLocks noGrp="1"/>
          </p:cNvSpPr>
          <p:nvPr>
            <p:ph type="title"/>
          </p:nvPr>
        </p:nvSpPr>
        <p:spPr>
          <a:xfrm>
            <a:off x="444500" y="148163"/>
            <a:ext cx="11214100" cy="535531"/>
          </a:xfrm>
        </p:spPr>
        <p:txBody>
          <a:bodyPr/>
          <a:lstStyle/>
          <a:p>
            <a:r>
              <a:rPr lang="en-US" dirty="0"/>
              <a:t>Outreach/Points List</a:t>
            </a:r>
          </a:p>
        </p:txBody>
      </p:sp>
      <p:sp>
        <p:nvSpPr>
          <p:cNvPr id="3" name="Text Placeholder 2">
            <a:extLst>
              <a:ext uri="{FF2B5EF4-FFF2-40B4-BE49-F238E27FC236}">
                <a16:creationId xmlns:a16="http://schemas.microsoft.com/office/drawing/2014/main" id="{F8AC754B-3DBA-887D-C93C-7F934209587F}"/>
              </a:ext>
            </a:extLst>
          </p:cNvPr>
          <p:cNvSpPr>
            <a:spLocks noGrp="1"/>
          </p:cNvSpPr>
          <p:nvPr>
            <p:ph type="body" sz="quarter" idx="18"/>
          </p:nvPr>
        </p:nvSpPr>
        <p:spPr>
          <a:xfrm>
            <a:off x="2630081" y="1503032"/>
            <a:ext cx="2663372" cy="4620932"/>
          </a:xfrm>
        </p:spPr>
        <p:txBody>
          <a:bodyPr/>
          <a:lstStyle/>
          <a:p>
            <a:r>
              <a:rPr lang="en-US" sz="2000" dirty="0">
                <a:solidFill>
                  <a:schemeClr val="tx2"/>
                </a:solidFill>
              </a:rPr>
              <a:t>Once your client has been enrolled, they will show up on the Outreach/Points List Screen, sorted by the highest priority client to the lowest priority.</a:t>
            </a:r>
          </a:p>
          <a:p>
            <a:endParaRPr lang="en-US" sz="400" dirty="0">
              <a:solidFill>
                <a:schemeClr val="tx2"/>
              </a:solidFill>
            </a:endParaRPr>
          </a:p>
          <a:p>
            <a:r>
              <a:rPr lang="en-US" sz="2000" dirty="0">
                <a:solidFill>
                  <a:schemeClr val="tx2"/>
                </a:solidFill>
              </a:rPr>
              <a:t>You may need to click “Search” to make all clients appear. You may also search a specific client.</a:t>
            </a:r>
          </a:p>
          <a:p>
            <a:endParaRPr lang="en-US" sz="100" dirty="0">
              <a:solidFill>
                <a:schemeClr val="tx2"/>
              </a:solidFill>
            </a:endParaRPr>
          </a:p>
          <a:p>
            <a:r>
              <a:rPr lang="en-US" sz="2000" dirty="0">
                <a:solidFill>
                  <a:schemeClr val="tx2"/>
                </a:solidFill>
              </a:rPr>
              <a:t>Click the client’s name to open the Call List window.</a:t>
            </a:r>
          </a:p>
        </p:txBody>
      </p:sp>
      <p:sp>
        <p:nvSpPr>
          <p:cNvPr id="4" name="Slide Number Placeholder 3">
            <a:extLst>
              <a:ext uri="{FF2B5EF4-FFF2-40B4-BE49-F238E27FC236}">
                <a16:creationId xmlns:a16="http://schemas.microsoft.com/office/drawing/2014/main" id="{DE160992-5205-2F86-A71F-7E14F614A54B}"/>
              </a:ext>
            </a:extLst>
          </p:cNvPr>
          <p:cNvSpPr>
            <a:spLocks noGrp="1"/>
          </p:cNvSpPr>
          <p:nvPr>
            <p:ph type="sldNum" sz="quarter" idx="12"/>
          </p:nvPr>
        </p:nvSpPr>
        <p:spPr/>
        <p:txBody>
          <a:bodyPr/>
          <a:lstStyle/>
          <a:p>
            <a:fld id="{C263D6C4-4840-40CC-AC84-17E24B3B7BDE}" type="slidenum">
              <a:rPr lang="en-US" noProof="0" smtClean="0"/>
              <a:pPr/>
              <a:t>36</a:t>
            </a:fld>
            <a:endParaRPr lang="en-US" noProof="0" dirty="0"/>
          </a:p>
        </p:txBody>
      </p:sp>
      <p:pic>
        <p:nvPicPr>
          <p:cNvPr id="7" name="Picture 6">
            <a:extLst>
              <a:ext uri="{FF2B5EF4-FFF2-40B4-BE49-F238E27FC236}">
                <a16:creationId xmlns:a16="http://schemas.microsoft.com/office/drawing/2014/main" id="{E8E8CB09-16A5-DBD7-274A-18CFFE7F641F}"/>
              </a:ext>
            </a:extLst>
          </p:cNvPr>
          <p:cNvPicPr>
            <a:picLocks noChangeAspect="1"/>
          </p:cNvPicPr>
          <p:nvPr/>
        </p:nvPicPr>
        <p:blipFill rotWithShape="1">
          <a:blip r:embed="rId2"/>
          <a:srcRect l="7138" t="5998" r="8218" b="5920"/>
          <a:stretch/>
        </p:blipFill>
        <p:spPr>
          <a:xfrm>
            <a:off x="5570721" y="1503031"/>
            <a:ext cx="6301409" cy="4512365"/>
          </a:xfrm>
          <a:prstGeom prst="rect">
            <a:avLst/>
          </a:prstGeom>
          <a:ln>
            <a:solidFill>
              <a:schemeClr val="bg1"/>
            </a:solidFill>
          </a:ln>
        </p:spPr>
      </p:pic>
      <p:pic>
        <p:nvPicPr>
          <p:cNvPr id="9" name="Picture 8">
            <a:extLst>
              <a:ext uri="{FF2B5EF4-FFF2-40B4-BE49-F238E27FC236}">
                <a16:creationId xmlns:a16="http://schemas.microsoft.com/office/drawing/2014/main" id="{9382660E-979E-E603-1AFB-F3378A8D5EE1}"/>
              </a:ext>
            </a:extLst>
          </p:cNvPr>
          <p:cNvPicPr>
            <a:picLocks noChangeAspect="1"/>
          </p:cNvPicPr>
          <p:nvPr/>
        </p:nvPicPr>
        <p:blipFill rotWithShape="1">
          <a:blip r:embed="rId3"/>
          <a:srcRect r="3705" b="2054"/>
          <a:stretch/>
        </p:blipFill>
        <p:spPr>
          <a:xfrm>
            <a:off x="241390" y="715608"/>
            <a:ext cx="2109580" cy="5914800"/>
          </a:xfrm>
          <a:prstGeom prst="rect">
            <a:avLst/>
          </a:prstGeom>
        </p:spPr>
      </p:pic>
      <p:sp>
        <p:nvSpPr>
          <p:cNvPr id="6" name="Rectangle: Rounded Corners 5">
            <a:extLst>
              <a:ext uri="{FF2B5EF4-FFF2-40B4-BE49-F238E27FC236}">
                <a16:creationId xmlns:a16="http://schemas.microsoft.com/office/drawing/2014/main" id="{F8B77E59-8CCC-DC46-DC5F-630C37B6E9F7}"/>
              </a:ext>
            </a:extLst>
          </p:cNvPr>
          <p:cNvSpPr/>
          <p:nvPr/>
        </p:nvSpPr>
        <p:spPr>
          <a:xfrm>
            <a:off x="847287" y="5025004"/>
            <a:ext cx="1503683" cy="201337"/>
          </a:xfrm>
          <a:prstGeom prst="roundRect">
            <a:avLst>
              <a:gd name="adj" fmla="val 7119"/>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rsor outline">
            <a:extLst>
              <a:ext uri="{FF2B5EF4-FFF2-40B4-BE49-F238E27FC236}">
                <a16:creationId xmlns:a16="http://schemas.microsoft.com/office/drawing/2014/main" id="{25D148AF-A5E7-C297-1FF0-70C529EFCE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6667" y="5025004"/>
            <a:ext cx="653414" cy="653414"/>
          </a:xfrm>
          <a:prstGeom prst="rect">
            <a:avLst/>
          </a:prstGeom>
          <a:effectLst>
            <a:glow rad="101600">
              <a:schemeClr val="bg1"/>
            </a:glow>
          </a:effectLst>
        </p:spPr>
      </p:pic>
    </p:spTree>
    <p:extLst>
      <p:ext uri="{BB962C8B-B14F-4D97-AF65-F5344CB8AC3E}">
        <p14:creationId xmlns:p14="http://schemas.microsoft.com/office/powerpoint/2010/main" val="3860287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12E65342-0BBD-E05C-85D5-4363554400A8}"/>
              </a:ext>
            </a:extLst>
          </p:cNvPr>
          <p:cNvSpPr/>
          <p:nvPr/>
        </p:nvSpPr>
        <p:spPr>
          <a:xfrm>
            <a:off x="210147" y="1459684"/>
            <a:ext cx="4509659" cy="5117285"/>
          </a:xfrm>
          <a:prstGeom prst="roundRect">
            <a:avLst>
              <a:gd name="adj" fmla="val 10842"/>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0D36D7A-2172-EAD8-655F-523F15F79FE1}"/>
              </a:ext>
            </a:extLst>
          </p:cNvPr>
          <p:cNvSpPr>
            <a:spLocks noGrp="1"/>
          </p:cNvSpPr>
          <p:nvPr>
            <p:ph type="sldNum" sz="quarter" idx="12"/>
          </p:nvPr>
        </p:nvSpPr>
        <p:spPr/>
        <p:txBody>
          <a:bodyPr/>
          <a:lstStyle/>
          <a:p>
            <a:fld id="{C263D6C4-4840-40CC-AC84-17E24B3B7BDE}" type="slidenum">
              <a:rPr lang="en-US" noProof="0" smtClean="0"/>
              <a:pPr/>
              <a:t>37</a:t>
            </a:fld>
            <a:endParaRPr lang="en-US" noProof="0" dirty="0"/>
          </a:p>
        </p:txBody>
      </p:sp>
      <p:sp>
        <p:nvSpPr>
          <p:cNvPr id="13" name="Title 1">
            <a:extLst>
              <a:ext uri="{FF2B5EF4-FFF2-40B4-BE49-F238E27FC236}">
                <a16:creationId xmlns:a16="http://schemas.microsoft.com/office/drawing/2014/main" id="{FFE5D705-D287-AF40-83BD-B09FDB87B7A1}"/>
              </a:ext>
            </a:extLst>
          </p:cNvPr>
          <p:cNvSpPr>
            <a:spLocks noGrp="1"/>
          </p:cNvSpPr>
          <p:nvPr>
            <p:ph type="title"/>
          </p:nvPr>
        </p:nvSpPr>
        <p:spPr>
          <a:xfrm>
            <a:off x="210147" y="177800"/>
            <a:ext cx="11214100" cy="535531"/>
          </a:xfrm>
        </p:spPr>
        <p:txBody>
          <a:bodyPr/>
          <a:lstStyle/>
          <a:p>
            <a:r>
              <a:rPr lang="en-US" dirty="0"/>
              <a:t>Outreach/Points List</a:t>
            </a:r>
          </a:p>
        </p:txBody>
      </p:sp>
      <p:pic>
        <p:nvPicPr>
          <p:cNvPr id="5" name="Picture 4">
            <a:extLst>
              <a:ext uri="{FF2B5EF4-FFF2-40B4-BE49-F238E27FC236}">
                <a16:creationId xmlns:a16="http://schemas.microsoft.com/office/drawing/2014/main" id="{25935AC8-2EEF-6BAE-2995-E4349847BC60}"/>
              </a:ext>
            </a:extLst>
          </p:cNvPr>
          <p:cNvPicPr>
            <a:picLocks noChangeAspect="1"/>
          </p:cNvPicPr>
          <p:nvPr/>
        </p:nvPicPr>
        <p:blipFill rotWithShape="1">
          <a:blip r:embed="rId2"/>
          <a:srcRect l="1231" t="2409" r="1239" b="2903"/>
          <a:stretch/>
        </p:blipFill>
        <p:spPr>
          <a:xfrm>
            <a:off x="4985460" y="444347"/>
            <a:ext cx="6996393" cy="5969305"/>
          </a:xfrm>
          <a:prstGeom prst="rect">
            <a:avLst/>
          </a:prstGeom>
          <a:ln>
            <a:solidFill>
              <a:schemeClr val="bg1"/>
            </a:solidFill>
          </a:ln>
        </p:spPr>
      </p:pic>
      <p:sp>
        <p:nvSpPr>
          <p:cNvPr id="3" name="Text Placeholder 2">
            <a:extLst>
              <a:ext uri="{FF2B5EF4-FFF2-40B4-BE49-F238E27FC236}">
                <a16:creationId xmlns:a16="http://schemas.microsoft.com/office/drawing/2014/main" id="{2C2FBA4E-83E6-9162-8DD6-3B4CC8364D34}"/>
              </a:ext>
            </a:extLst>
          </p:cNvPr>
          <p:cNvSpPr>
            <a:spLocks noGrp="1"/>
          </p:cNvSpPr>
          <p:nvPr>
            <p:ph type="body" sz="quarter" idx="18"/>
          </p:nvPr>
        </p:nvSpPr>
        <p:spPr>
          <a:xfrm>
            <a:off x="460020" y="1672254"/>
            <a:ext cx="3969368" cy="2055516"/>
          </a:xfrm>
        </p:spPr>
        <p:txBody>
          <a:bodyPr/>
          <a:lstStyle/>
          <a:p>
            <a:r>
              <a:rPr lang="en-US" sz="2000" dirty="0">
                <a:solidFill>
                  <a:schemeClr val="tx2"/>
                </a:solidFill>
              </a:rPr>
              <a:t>Once the “Points Call List” screen is open, click “Start Job.” </a:t>
            </a:r>
            <a:endParaRPr lang="en-US" sz="1200" dirty="0">
              <a:solidFill>
                <a:schemeClr val="tx2"/>
              </a:solidFill>
            </a:endParaRPr>
          </a:p>
          <a:p>
            <a:r>
              <a:rPr lang="en-US" sz="2000" dirty="0">
                <a:solidFill>
                  <a:schemeClr val="tx2"/>
                </a:solidFill>
              </a:rPr>
              <a:t>A green box will appear asking if you are sure. Click yes.</a:t>
            </a:r>
            <a:endParaRPr lang="en-US" sz="1050" dirty="0">
              <a:solidFill>
                <a:schemeClr val="tx2"/>
              </a:solidFill>
            </a:endParaRPr>
          </a:p>
          <a:p>
            <a:r>
              <a:rPr lang="en-US" sz="2000" dirty="0">
                <a:solidFill>
                  <a:schemeClr val="tx2"/>
                </a:solidFill>
              </a:rPr>
              <a:t>It should take you immediately to the audit screen. </a:t>
            </a:r>
          </a:p>
        </p:txBody>
      </p:sp>
      <p:sp>
        <p:nvSpPr>
          <p:cNvPr id="10" name="Rectangle: Rounded Corners 9">
            <a:extLst>
              <a:ext uri="{FF2B5EF4-FFF2-40B4-BE49-F238E27FC236}">
                <a16:creationId xmlns:a16="http://schemas.microsoft.com/office/drawing/2014/main" id="{3B8EF08C-C9BA-46E3-6299-27108F97253F}"/>
              </a:ext>
            </a:extLst>
          </p:cNvPr>
          <p:cNvSpPr/>
          <p:nvPr/>
        </p:nvSpPr>
        <p:spPr>
          <a:xfrm>
            <a:off x="10494628" y="2401682"/>
            <a:ext cx="1410513" cy="365125"/>
          </a:xfrm>
          <a:prstGeom prst="roundRect">
            <a:avLst>
              <a:gd name="adj" fmla="val 26782"/>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ursor outline">
            <a:extLst>
              <a:ext uri="{FF2B5EF4-FFF2-40B4-BE49-F238E27FC236}">
                <a16:creationId xmlns:a16="http://schemas.microsoft.com/office/drawing/2014/main" id="{8A54F785-A1B2-12B6-8786-6C1712CB40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19711" y="2452016"/>
            <a:ext cx="653414" cy="732533"/>
          </a:xfrm>
          <a:prstGeom prst="rect">
            <a:avLst/>
          </a:prstGeom>
          <a:effectLst>
            <a:glow rad="101600">
              <a:schemeClr val="bg1"/>
            </a:glow>
          </a:effectLst>
        </p:spPr>
      </p:pic>
      <p:pic>
        <p:nvPicPr>
          <p:cNvPr id="8" name="Picture 7">
            <a:extLst>
              <a:ext uri="{FF2B5EF4-FFF2-40B4-BE49-F238E27FC236}">
                <a16:creationId xmlns:a16="http://schemas.microsoft.com/office/drawing/2014/main" id="{EBB50C6A-FA2E-3C4B-71FA-55FB3C79FAB4}"/>
              </a:ext>
            </a:extLst>
          </p:cNvPr>
          <p:cNvPicPr>
            <a:picLocks noChangeAspect="1"/>
          </p:cNvPicPr>
          <p:nvPr/>
        </p:nvPicPr>
        <p:blipFill rotWithShape="1">
          <a:blip r:embed="rId5"/>
          <a:srcRect l="2823" t="3953" r="11569" b="5381"/>
          <a:stretch/>
        </p:blipFill>
        <p:spPr>
          <a:xfrm>
            <a:off x="7353449" y="3429000"/>
            <a:ext cx="2845751" cy="1468113"/>
          </a:xfrm>
          <a:prstGeom prst="rect">
            <a:avLst/>
          </a:prstGeom>
        </p:spPr>
      </p:pic>
      <p:sp>
        <p:nvSpPr>
          <p:cNvPr id="15" name="Text Placeholder 2">
            <a:extLst>
              <a:ext uri="{FF2B5EF4-FFF2-40B4-BE49-F238E27FC236}">
                <a16:creationId xmlns:a16="http://schemas.microsoft.com/office/drawing/2014/main" id="{31F8C9F4-322A-1E49-A2E4-040D5033ED74}"/>
              </a:ext>
            </a:extLst>
          </p:cNvPr>
          <p:cNvSpPr txBox="1">
            <a:spLocks/>
          </p:cNvSpPr>
          <p:nvPr/>
        </p:nvSpPr>
        <p:spPr>
          <a:xfrm>
            <a:off x="483768" y="4395831"/>
            <a:ext cx="4046288" cy="1919245"/>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solidFill>
              </a:rPr>
              <a:t>If you’d like to use the scheduling module, there is an alternative function. You may click “Schedule” and schedule a date and time for the audit. After which point it will appear in the </a:t>
            </a:r>
            <a:r>
              <a:rPr lang="en-US" sz="1800" dirty="0" err="1">
                <a:solidFill>
                  <a:schemeClr val="tx2"/>
                </a:solidFill>
              </a:rPr>
              <a:t>WAPLink</a:t>
            </a:r>
            <a:r>
              <a:rPr lang="en-US" sz="1800" dirty="0">
                <a:solidFill>
                  <a:schemeClr val="tx2"/>
                </a:solidFill>
              </a:rPr>
              <a:t> Home Queue.</a:t>
            </a:r>
          </a:p>
          <a:p>
            <a:r>
              <a:rPr lang="en-US" sz="1800" dirty="0">
                <a:solidFill>
                  <a:schemeClr val="tx2"/>
                </a:solidFill>
              </a:rPr>
              <a:t>However, the scheduling function is not required.</a:t>
            </a:r>
          </a:p>
        </p:txBody>
      </p:sp>
    </p:spTree>
    <p:extLst>
      <p:ext uri="{BB962C8B-B14F-4D97-AF65-F5344CB8AC3E}">
        <p14:creationId xmlns:p14="http://schemas.microsoft.com/office/powerpoint/2010/main" val="628308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3CD75E-81DE-F717-5AB7-628D8A6F9ED5}"/>
              </a:ext>
            </a:extLst>
          </p:cNvPr>
          <p:cNvSpPr>
            <a:spLocks noGrp="1"/>
          </p:cNvSpPr>
          <p:nvPr>
            <p:ph type="sldNum" sz="quarter" idx="12"/>
          </p:nvPr>
        </p:nvSpPr>
        <p:spPr/>
        <p:txBody>
          <a:bodyPr/>
          <a:lstStyle/>
          <a:p>
            <a:fld id="{C263D6C4-4840-40CC-AC84-17E24B3B7BDE}" type="slidenum">
              <a:rPr lang="en-US" noProof="0" smtClean="0"/>
              <a:pPr/>
              <a:t>38</a:t>
            </a:fld>
            <a:endParaRPr lang="en-US" noProof="0" dirty="0"/>
          </a:p>
        </p:txBody>
      </p:sp>
      <p:sp>
        <p:nvSpPr>
          <p:cNvPr id="6" name="Title 1">
            <a:extLst>
              <a:ext uri="{FF2B5EF4-FFF2-40B4-BE49-F238E27FC236}">
                <a16:creationId xmlns:a16="http://schemas.microsoft.com/office/drawing/2014/main" id="{4BFFFFA4-DA89-D8B4-EDF9-C57637F8719E}"/>
              </a:ext>
            </a:extLst>
          </p:cNvPr>
          <p:cNvSpPr>
            <a:spLocks noGrp="1"/>
          </p:cNvSpPr>
          <p:nvPr>
            <p:ph type="title"/>
          </p:nvPr>
        </p:nvSpPr>
        <p:spPr>
          <a:xfrm>
            <a:off x="444500" y="542925"/>
            <a:ext cx="11214100" cy="534988"/>
          </a:xfrm>
        </p:spPr>
        <p:txBody>
          <a:bodyPr/>
          <a:lstStyle/>
          <a:p>
            <a:r>
              <a:rPr lang="en-US" dirty="0"/>
              <a:t>Outreach/Points List</a:t>
            </a:r>
          </a:p>
        </p:txBody>
      </p:sp>
      <p:pic>
        <p:nvPicPr>
          <p:cNvPr id="8" name="Picture 7">
            <a:extLst>
              <a:ext uri="{FF2B5EF4-FFF2-40B4-BE49-F238E27FC236}">
                <a16:creationId xmlns:a16="http://schemas.microsoft.com/office/drawing/2014/main" id="{B98CDB46-27BD-1729-EDAC-D15B84575D9D}"/>
              </a:ext>
            </a:extLst>
          </p:cNvPr>
          <p:cNvPicPr>
            <a:picLocks noChangeAspect="1"/>
          </p:cNvPicPr>
          <p:nvPr/>
        </p:nvPicPr>
        <p:blipFill rotWithShape="1">
          <a:blip r:embed="rId2"/>
          <a:srcRect l="967" t="1947" r="2374"/>
          <a:stretch/>
        </p:blipFill>
        <p:spPr>
          <a:xfrm>
            <a:off x="4124325" y="754739"/>
            <a:ext cx="7623175" cy="3689111"/>
          </a:xfrm>
          <a:prstGeom prst="rect">
            <a:avLst/>
          </a:prstGeom>
          <a:ln>
            <a:solidFill>
              <a:schemeClr val="bg1"/>
            </a:solidFill>
          </a:ln>
        </p:spPr>
      </p:pic>
      <p:pic>
        <p:nvPicPr>
          <p:cNvPr id="10" name="Picture 9">
            <a:extLst>
              <a:ext uri="{FF2B5EF4-FFF2-40B4-BE49-F238E27FC236}">
                <a16:creationId xmlns:a16="http://schemas.microsoft.com/office/drawing/2014/main" id="{74E3DB23-7291-495E-F3D7-6A6476508966}"/>
              </a:ext>
            </a:extLst>
          </p:cNvPr>
          <p:cNvPicPr>
            <a:picLocks noChangeAspect="1"/>
          </p:cNvPicPr>
          <p:nvPr/>
        </p:nvPicPr>
        <p:blipFill rotWithShape="1">
          <a:blip r:embed="rId3"/>
          <a:srcRect b="9278"/>
          <a:stretch/>
        </p:blipFill>
        <p:spPr>
          <a:xfrm>
            <a:off x="419160" y="1477329"/>
            <a:ext cx="2673245" cy="2643369"/>
          </a:xfrm>
          <a:prstGeom prst="rect">
            <a:avLst/>
          </a:prstGeom>
          <a:ln>
            <a:solidFill>
              <a:schemeClr val="bg1"/>
            </a:solidFill>
          </a:ln>
        </p:spPr>
      </p:pic>
      <p:sp>
        <p:nvSpPr>
          <p:cNvPr id="11" name="Rectangle 10">
            <a:extLst>
              <a:ext uri="{FF2B5EF4-FFF2-40B4-BE49-F238E27FC236}">
                <a16:creationId xmlns:a16="http://schemas.microsoft.com/office/drawing/2014/main" id="{55D3AF5F-19EA-3026-2B48-F9CF6867361C}"/>
              </a:ext>
            </a:extLst>
          </p:cNvPr>
          <p:cNvSpPr/>
          <p:nvPr/>
        </p:nvSpPr>
        <p:spPr>
          <a:xfrm>
            <a:off x="348379" y="2692522"/>
            <a:ext cx="2814804" cy="293789"/>
          </a:xfrm>
          <a:prstGeom prst="rect">
            <a:avLst/>
          </a:prstGeom>
          <a:noFill/>
          <a:ln w="38100">
            <a:solidFill>
              <a:srgbClr val="D0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0A987B-554D-74AE-4ED1-9654919F6A95}"/>
              </a:ext>
            </a:extLst>
          </p:cNvPr>
          <p:cNvSpPr/>
          <p:nvPr/>
        </p:nvSpPr>
        <p:spPr>
          <a:xfrm>
            <a:off x="348379" y="1504657"/>
            <a:ext cx="2814805" cy="318179"/>
          </a:xfrm>
          <a:prstGeom prst="rect">
            <a:avLst/>
          </a:prstGeom>
          <a:noFill/>
          <a:ln w="38100">
            <a:solidFill>
              <a:srgbClr val="D0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C621C65-D2AB-CE62-F633-BB7898A2D15C}"/>
              </a:ext>
            </a:extLst>
          </p:cNvPr>
          <p:cNvSpPr/>
          <p:nvPr/>
        </p:nvSpPr>
        <p:spPr>
          <a:xfrm>
            <a:off x="325734" y="1951379"/>
            <a:ext cx="2814805" cy="278122"/>
          </a:xfrm>
          <a:prstGeom prst="rect">
            <a:avLst/>
          </a:prstGeom>
          <a:noFill/>
          <a:ln w="38100">
            <a:solidFill>
              <a:srgbClr val="D0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Cursor outline">
            <a:extLst>
              <a:ext uri="{FF2B5EF4-FFF2-40B4-BE49-F238E27FC236}">
                <a16:creationId xmlns:a16="http://schemas.microsoft.com/office/drawing/2014/main" id="{8D690838-94DF-C863-23D0-3F7A7E7EB3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3963" y="2768632"/>
            <a:ext cx="705292" cy="705292"/>
          </a:xfrm>
          <a:prstGeom prst="rect">
            <a:avLst/>
          </a:prstGeom>
          <a:effectLst>
            <a:glow rad="101600">
              <a:schemeClr val="bg1"/>
            </a:glow>
          </a:effectLst>
        </p:spPr>
      </p:pic>
      <p:pic>
        <p:nvPicPr>
          <p:cNvPr id="15" name="Graphic 14" descr="Cursor outline">
            <a:extLst>
              <a:ext uri="{FF2B5EF4-FFF2-40B4-BE49-F238E27FC236}">
                <a16:creationId xmlns:a16="http://schemas.microsoft.com/office/drawing/2014/main" id="{574BDD8E-E283-206F-A9A3-F93881D227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7229" y="1915525"/>
            <a:ext cx="742732" cy="742732"/>
          </a:xfrm>
          <a:prstGeom prst="rect">
            <a:avLst/>
          </a:prstGeom>
          <a:effectLst>
            <a:glow rad="101600">
              <a:schemeClr val="bg1"/>
            </a:glow>
          </a:effectLst>
        </p:spPr>
      </p:pic>
      <p:pic>
        <p:nvPicPr>
          <p:cNvPr id="16" name="Graphic 15" descr="Cursor outline">
            <a:extLst>
              <a:ext uri="{FF2B5EF4-FFF2-40B4-BE49-F238E27FC236}">
                <a16:creationId xmlns:a16="http://schemas.microsoft.com/office/drawing/2014/main" id="{27FD131B-BE1A-4720-C106-28CE8D4FE5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4495" y="1401064"/>
            <a:ext cx="702671" cy="702671"/>
          </a:xfrm>
          <a:prstGeom prst="rect">
            <a:avLst/>
          </a:prstGeom>
          <a:effectLst>
            <a:glow rad="101600">
              <a:schemeClr val="bg1"/>
            </a:glow>
          </a:effectLst>
        </p:spPr>
      </p:pic>
      <p:pic>
        <p:nvPicPr>
          <p:cNvPr id="17" name="Graphic 16" descr="Badge with solid fill">
            <a:extLst>
              <a:ext uri="{FF2B5EF4-FFF2-40B4-BE49-F238E27FC236}">
                <a16:creationId xmlns:a16="http://schemas.microsoft.com/office/drawing/2014/main" id="{2F600251-CF8F-2D07-EDAE-2BF32B288D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9040" y="2135920"/>
            <a:ext cx="457200" cy="457200"/>
          </a:xfrm>
          <a:prstGeom prst="rect">
            <a:avLst/>
          </a:prstGeom>
        </p:spPr>
      </p:pic>
      <p:pic>
        <p:nvPicPr>
          <p:cNvPr id="18" name="Graphic 17" descr="Badge 3 with solid fill">
            <a:extLst>
              <a:ext uri="{FF2B5EF4-FFF2-40B4-BE49-F238E27FC236}">
                <a16:creationId xmlns:a16="http://schemas.microsoft.com/office/drawing/2014/main" id="{5A930E35-3A63-41D3-F452-E120496C93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77731" y="2934225"/>
            <a:ext cx="457200" cy="457200"/>
          </a:xfrm>
          <a:prstGeom prst="rect">
            <a:avLst/>
          </a:prstGeom>
        </p:spPr>
      </p:pic>
      <p:pic>
        <p:nvPicPr>
          <p:cNvPr id="19" name="Graphic 18" descr="Badge 1 with solid fill">
            <a:extLst>
              <a:ext uri="{FF2B5EF4-FFF2-40B4-BE49-F238E27FC236}">
                <a16:creationId xmlns:a16="http://schemas.microsoft.com/office/drawing/2014/main" id="{A1D0870A-61EA-9BF9-A681-FEBA9CE7DC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99040" y="1671191"/>
            <a:ext cx="448477" cy="448477"/>
          </a:xfrm>
          <a:prstGeom prst="rect">
            <a:avLst/>
          </a:prstGeom>
        </p:spPr>
      </p:pic>
      <p:sp>
        <p:nvSpPr>
          <p:cNvPr id="20" name="Rectangle: Rounded Corners 19">
            <a:extLst>
              <a:ext uri="{FF2B5EF4-FFF2-40B4-BE49-F238E27FC236}">
                <a16:creationId xmlns:a16="http://schemas.microsoft.com/office/drawing/2014/main" id="{76B71D86-895A-883D-E6EC-9A0D9C859F60}"/>
              </a:ext>
            </a:extLst>
          </p:cNvPr>
          <p:cNvSpPr/>
          <p:nvPr/>
        </p:nvSpPr>
        <p:spPr>
          <a:xfrm>
            <a:off x="4366909" y="3248308"/>
            <a:ext cx="2849744" cy="2643369"/>
          </a:xfrm>
          <a:prstGeom prst="roundRect">
            <a:avLst/>
          </a:prstGeom>
          <a:solidFill>
            <a:srgbClr val="FEF3CD"/>
          </a:solidFill>
          <a:ln>
            <a:solidFill>
              <a:srgbClr val="002060"/>
            </a:solidFill>
          </a:ln>
          <a:effectLst>
            <a:glow rad="139700">
              <a:srgbClr val="00206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2">
                    <a:lumMod val="50000"/>
                  </a:schemeClr>
                </a:solidFill>
              </a:rPr>
              <a:t>If the screen does not immediately take you to the audit, you can still access the audit. </a:t>
            </a:r>
          </a:p>
          <a:p>
            <a:pPr algn="ctr"/>
            <a:r>
              <a:rPr lang="en-US" dirty="0">
                <a:solidFill>
                  <a:schemeClr val="tx1"/>
                </a:solidFill>
              </a:rPr>
              <a:t>On the left toolbar select:</a:t>
            </a:r>
          </a:p>
          <a:p>
            <a:pPr marL="285750" indent="-285750">
              <a:buFont typeface="Wingdings" panose="05000000000000000000" pitchFamily="2" charset="2"/>
              <a:buChar char="Ø"/>
            </a:pPr>
            <a:r>
              <a:rPr lang="en-US" dirty="0" err="1">
                <a:solidFill>
                  <a:schemeClr val="tx1"/>
                </a:solidFill>
              </a:rPr>
              <a:t>WAPLink</a:t>
            </a:r>
            <a:r>
              <a:rPr lang="en-US" dirty="0">
                <a:solidFill>
                  <a:schemeClr val="tx1"/>
                </a:solidFill>
              </a:rPr>
              <a:t> </a:t>
            </a:r>
          </a:p>
          <a:p>
            <a:pPr marL="285750" indent="-285750">
              <a:buFont typeface="Wingdings" panose="05000000000000000000" pitchFamily="2" charset="2"/>
              <a:buChar char="Ø"/>
            </a:pPr>
            <a:r>
              <a:rPr lang="en-US" dirty="0">
                <a:solidFill>
                  <a:schemeClr val="tx1"/>
                </a:solidFill>
              </a:rPr>
              <a:t>Then Home Information</a:t>
            </a:r>
          </a:p>
          <a:p>
            <a:pPr marL="285750" indent="-285750">
              <a:buFont typeface="Wingdings" panose="05000000000000000000" pitchFamily="2" charset="2"/>
              <a:buChar char="Ø"/>
            </a:pPr>
            <a:r>
              <a:rPr lang="en-US" dirty="0">
                <a:solidFill>
                  <a:schemeClr val="tx1"/>
                </a:solidFill>
              </a:rPr>
              <a:t>Then Home Queue</a:t>
            </a:r>
          </a:p>
        </p:txBody>
      </p:sp>
      <p:sp>
        <p:nvSpPr>
          <p:cNvPr id="21" name="Rectangle: Rounded Corners 20">
            <a:extLst>
              <a:ext uri="{FF2B5EF4-FFF2-40B4-BE49-F238E27FC236}">
                <a16:creationId xmlns:a16="http://schemas.microsoft.com/office/drawing/2014/main" id="{F58D60AC-C769-2EDD-83F8-838B26E16C6F}"/>
              </a:ext>
            </a:extLst>
          </p:cNvPr>
          <p:cNvSpPr/>
          <p:nvPr/>
        </p:nvSpPr>
        <p:spPr>
          <a:xfrm>
            <a:off x="7402627" y="5462392"/>
            <a:ext cx="3354459" cy="1182571"/>
          </a:xfrm>
          <a:prstGeom prst="roundRect">
            <a:avLst/>
          </a:prstGeom>
          <a:solidFill>
            <a:srgbClr val="FEF3CD"/>
          </a:solidFill>
          <a:ln>
            <a:solidFill>
              <a:schemeClr val="tx2">
                <a:lumMod val="75000"/>
              </a:schemeClr>
            </a:solidFill>
          </a:ln>
          <a:effectLst>
            <a:glow rad="139700">
              <a:srgbClr val="002060">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solidFill>
                  <a:srgbClr val="00243A"/>
                </a:solidFill>
              </a:rPr>
              <a:t>That will make the “</a:t>
            </a:r>
            <a:r>
              <a:rPr lang="en-US" dirty="0" err="1">
                <a:solidFill>
                  <a:srgbClr val="00243A"/>
                </a:solidFill>
              </a:rPr>
              <a:t>WAPLink</a:t>
            </a:r>
            <a:r>
              <a:rPr lang="en-US" dirty="0">
                <a:solidFill>
                  <a:srgbClr val="00243A"/>
                </a:solidFill>
              </a:rPr>
              <a:t> Job Search” window pop up (above)</a:t>
            </a:r>
          </a:p>
        </p:txBody>
      </p:sp>
      <p:cxnSp>
        <p:nvCxnSpPr>
          <p:cNvPr id="22" name="Straight Arrow Connector 63">
            <a:extLst>
              <a:ext uri="{FF2B5EF4-FFF2-40B4-BE49-F238E27FC236}">
                <a16:creationId xmlns:a16="http://schemas.microsoft.com/office/drawing/2014/main" id="{E61BE47F-21D1-BE2D-4D48-068C23E6FDD2}"/>
              </a:ext>
            </a:extLst>
          </p:cNvPr>
          <p:cNvCxnSpPr>
            <a:cxnSpLocks/>
            <a:stCxn id="20" idx="2"/>
          </p:cNvCxnSpPr>
          <p:nvPr/>
        </p:nvCxnSpPr>
        <p:spPr>
          <a:xfrm rot="16200000" flipH="1">
            <a:off x="6571160" y="5112297"/>
            <a:ext cx="211584" cy="1770343"/>
          </a:xfrm>
          <a:prstGeom prst="curvedConnector2">
            <a:avLst/>
          </a:prstGeom>
          <a:ln w="149225">
            <a:solidFill>
              <a:srgbClr val="002060"/>
            </a:solidFill>
            <a:tailEnd type="triangle"/>
          </a:ln>
          <a:effectLst>
            <a:glow rad="1397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374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813C639-AE62-653E-D6E7-59085A99B837}"/>
              </a:ext>
            </a:extLst>
          </p:cNvPr>
          <p:cNvSpPr/>
          <p:nvPr/>
        </p:nvSpPr>
        <p:spPr>
          <a:xfrm>
            <a:off x="218889" y="2281806"/>
            <a:ext cx="4168553" cy="4236440"/>
          </a:xfrm>
          <a:prstGeom prst="roundRect">
            <a:avLst>
              <a:gd name="adj" fmla="val 10842"/>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E52F73D-1592-71F8-B7B6-5D6A72C7D96E}"/>
              </a:ext>
            </a:extLst>
          </p:cNvPr>
          <p:cNvPicPr>
            <a:picLocks noChangeAspect="1"/>
          </p:cNvPicPr>
          <p:nvPr/>
        </p:nvPicPr>
        <p:blipFill>
          <a:blip r:embed="rId2"/>
          <a:stretch>
            <a:fillRect/>
          </a:stretch>
        </p:blipFill>
        <p:spPr>
          <a:xfrm>
            <a:off x="4605075" y="332452"/>
            <a:ext cx="6924675" cy="3390900"/>
          </a:xfrm>
          <a:prstGeom prst="rect">
            <a:avLst/>
          </a:prstGeom>
        </p:spPr>
      </p:pic>
      <p:pic>
        <p:nvPicPr>
          <p:cNvPr id="12" name="Picture 11">
            <a:extLst>
              <a:ext uri="{FF2B5EF4-FFF2-40B4-BE49-F238E27FC236}">
                <a16:creationId xmlns:a16="http://schemas.microsoft.com/office/drawing/2014/main" id="{960530DE-98DC-F90E-250C-C293D498EDA4}"/>
              </a:ext>
            </a:extLst>
          </p:cNvPr>
          <p:cNvPicPr>
            <a:picLocks noChangeAspect="1"/>
          </p:cNvPicPr>
          <p:nvPr/>
        </p:nvPicPr>
        <p:blipFill rotWithShape="1">
          <a:blip r:embed="rId3"/>
          <a:srcRect l="2276" t="26752" r="3494"/>
          <a:stretch/>
        </p:blipFill>
        <p:spPr>
          <a:xfrm>
            <a:off x="4604230" y="3723352"/>
            <a:ext cx="6924676" cy="1770077"/>
          </a:xfrm>
          <a:prstGeom prst="rect">
            <a:avLst/>
          </a:prstGeom>
        </p:spPr>
      </p:pic>
      <p:sp>
        <p:nvSpPr>
          <p:cNvPr id="3" name="Rectangle: Rounded Corners 2">
            <a:extLst>
              <a:ext uri="{FF2B5EF4-FFF2-40B4-BE49-F238E27FC236}">
                <a16:creationId xmlns:a16="http://schemas.microsoft.com/office/drawing/2014/main" id="{D5561CC1-FA78-8DA0-3DEE-DB0E373778D5}"/>
              </a:ext>
            </a:extLst>
          </p:cNvPr>
          <p:cNvSpPr/>
          <p:nvPr/>
        </p:nvSpPr>
        <p:spPr>
          <a:xfrm>
            <a:off x="218890" y="141418"/>
            <a:ext cx="4167708" cy="1902069"/>
          </a:xfrm>
          <a:prstGeom prst="roundRect">
            <a:avLst/>
          </a:prstGeom>
          <a:solidFill>
            <a:schemeClr val="bg2">
              <a:lumMod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Click the result and it will bring you to the audit window.</a:t>
            </a:r>
          </a:p>
          <a:p>
            <a:r>
              <a:rPr lang="en-US" dirty="0"/>
              <a:t>On the audit window, make sure you select “Assigned Auditor” with your name and select what type of audit you’ll perform from the check boxes.</a:t>
            </a:r>
          </a:p>
        </p:txBody>
      </p:sp>
      <p:sp>
        <p:nvSpPr>
          <p:cNvPr id="16" name="Text Placeholder 2">
            <a:extLst>
              <a:ext uri="{FF2B5EF4-FFF2-40B4-BE49-F238E27FC236}">
                <a16:creationId xmlns:a16="http://schemas.microsoft.com/office/drawing/2014/main" id="{E71E42A2-9505-BB64-F24F-B5C8CFD7557E}"/>
              </a:ext>
            </a:extLst>
          </p:cNvPr>
          <p:cNvSpPr txBox="1">
            <a:spLocks/>
          </p:cNvSpPr>
          <p:nvPr/>
        </p:nvSpPr>
        <p:spPr>
          <a:xfrm>
            <a:off x="450574" y="4187621"/>
            <a:ext cx="4046288" cy="1919245"/>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chemeClr val="tx2"/>
              </a:solidFill>
            </a:endParaRPr>
          </a:p>
        </p:txBody>
      </p:sp>
      <p:sp>
        <p:nvSpPr>
          <p:cNvPr id="19" name="Text Placeholder 2">
            <a:extLst>
              <a:ext uri="{FF2B5EF4-FFF2-40B4-BE49-F238E27FC236}">
                <a16:creationId xmlns:a16="http://schemas.microsoft.com/office/drawing/2014/main" id="{B79D2145-77C2-0363-E2F2-B6505A248D53}"/>
              </a:ext>
            </a:extLst>
          </p:cNvPr>
          <p:cNvSpPr txBox="1">
            <a:spLocks/>
          </p:cNvSpPr>
          <p:nvPr/>
        </p:nvSpPr>
        <p:spPr>
          <a:xfrm>
            <a:off x="449730" y="2432808"/>
            <a:ext cx="3828655" cy="459416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solidFill>
              </a:rPr>
              <a:t>New features include</a:t>
            </a:r>
          </a:p>
          <a:p>
            <a:pPr>
              <a:lnSpc>
                <a:spcPts val="1700"/>
              </a:lnSpc>
            </a:pPr>
            <a:r>
              <a:rPr lang="en-US" sz="1800" b="1" dirty="0">
                <a:solidFill>
                  <a:schemeClr val="tx2"/>
                </a:solidFill>
              </a:rPr>
              <a:t>Agency Code</a:t>
            </a:r>
          </a:p>
          <a:p>
            <a:pPr marL="285750" indent="-285750">
              <a:lnSpc>
                <a:spcPts val="1700"/>
              </a:lnSpc>
              <a:buFont typeface="Arial" panose="020B0604020202020204" pitchFamily="34" charset="0"/>
              <a:buChar char="•"/>
            </a:pPr>
            <a:r>
              <a:rPr lang="en-US" sz="1800" dirty="0">
                <a:solidFill>
                  <a:schemeClr val="tx2"/>
                </a:solidFill>
              </a:rPr>
              <a:t>Use this field to give the Audit a different job number, for example, if your Agency has a job naming system</a:t>
            </a:r>
          </a:p>
          <a:p>
            <a:pPr>
              <a:lnSpc>
                <a:spcPts val="1700"/>
              </a:lnSpc>
            </a:pPr>
            <a:r>
              <a:rPr lang="en-US" sz="1800" b="1" dirty="0">
                <a:solidFill>
                  <a:schemeClr val="tx2"/>
                </a:solidFill>
              </a:rPr>
              <a:t>Default Funding</a:t>
            </a:r>
          </a:p>
          <a:p>
            <a:pPr marL="285750" indent="-285750">
              <a:lnSpc>
                <a:spcPts val="1700"/>
              </a:lnSpc>
              <a:buFont typeface="Arial" panose="020B0604020202020204" pitchFamily="34" charset="0"/>
              <a:buChar char="•"/>
            </a:pPr>
            <a:r>
              <a:rPr lang="en-US" sz="1800" dirty="0">
                <a:solidFill>
                  <a:schemeClr val="tx2"/>
                </a:solidFill>
              </a:rPr>
              <a:t>Select the funding source you will most likely use. This can be changed at any time and does not restrict you from </a:t>
            </a:r>
          </a:p>
          <a:p>
            <a:pPr>
              <a:lnSpc>
                <a:spcPts val="1700"/>
              </a:lnSpc>
            </a:pPr>
            <a:r>
              <a:rPr lang="en-US" sz="1800" b="1" dirty="0">
                <a:solidFill>
                  <a:schemeClr val="tx2"/>
                </a:solidFill>
              </a:rPr>
              <a:t>Client Profile</a:t>
            </a:r>
          </a:p>
          <a:p>
            <a:pPr marL="285750" indent="-285750">
              <a:lnSpc>
                <a:spcPts val="1700"/>
              </a:lnSpc>
              <a:buFont typeface="Arial" panose="020B0604020202020204" pitchFamily="34" charset="0"/>
              <a:buChar char="•"/>
            </a:pPr>
            <a:r>
              <a:rPr lang="en-US" sz="1800" dirty="0">
                <a:solidFill>
                  <a:schemeClr val="tx2"/>
                </a:solidFill>
              </a:rPr>
              <a:t>Return to Customer Search</a:t>
            </a:r>
          </a:p>
          <a:p>
            <a:pPr>
              <a:lnSpc>
                <a:spcPts val="1700"/>
              </a:lnSpc>
            </a:pPr>
            <a:r>
              <a:rPr lang="en-US" sz="1800" b="1" dirty="0">
                <a:solidFill>
                  <a:schemeClr val="tx2"/>
                </a:solidFill>
              </a:rPr>
              <a:t>Job Economic</a:t>
            </a:r>
          </a:p>
          <a:p>
            <a:pPr marL="285750" indent="-285750">
              <a:lnSpc>
                <a:spcPts val="1700"/>
              </a:lnSpc>
              <a:buFont typeface="Arial" panose="020B0604020202020204" pitchFamily="34" charset="0"/>
              <a:buChar char="•"/>
            </a:pPr>
            <a:r>
              <a:rPr lang="en-US" sz="1800" dirty="0">
                <a:solidFill>
                  <a:schemeClr val="tx2"/>
                </a:solidFill>
              </a:rPr>
              <a:t>Quick run-down of costs– separate from Cost Center</a:t>
            </a:r>
          </a:p>
        </p:txBody>
      </p:sp>
    </p:spTree>
    <p:extLst>
      <p:ext uri="{BB962C8B-B14F-4D97-AF65-F5344CB8AC3E}">
        <p14:creationId xmlns:p14="http://schemas.microsoft.com/office/powerpoint/2010/main" val="209488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F66EC-CA54-170F-FFFE-26B506B1305D}"/>
              </a:ext>
            </a:extLst>
          </p:cNvPr>
          <p:cNvPicPr>
            <a:picLocks noChangeAspect="1"/>
          </p:cNvPicPr>
          <p:nvPr/>
        </p:nvPicPr>
        <p:blipFill>
          <a:blip r:embed="rId2"/>
          <a:stretch>
            <a:fillRect/>
          </a:stretch>
        </p:blipFill>
        <p:spPr>
          <a:xfrm>
            <a:off x="3095625" y="2788503"/>
            <a:ext cx="5314950" cy="2914650"/>
          </a:xfrm>
          <a:prstGeom prst="rect">
            <a:avLst/>
          </a:prstGeom>
        </p:spPr>
      </p:pic>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661988" y="1306039"/>
            <a:ext cx="5553329" cy="770991"/>
          </a:xfrm>
        </p:spPr>
        <p:txBody>
          <a:bodyPr>
            <a:normAutofit fontScale="90000"/>
          </a:bodyPr>
          <a:lstStyle/>
          <a:p>
            <a:r>
              <a:rPr lang="en-US" dirty="0">
                <a:solidFill>
                  <a:schemeClr val="bg1"/>
                </a:solidFill>
              </a:rPr>
              <a:t>Sandbox Log-On:</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4</a:t>
            </a:fld>
            <a:endParaRPr lang="en-US" dirty="0"/>
          </a:p>
        </p:txBody>
      </p:sp>
      <p:sp>
        <p:nvSpPr>
          <p:cNvPr id="10" name="Rectangle 9">
            <a:extLst>
              <a:ext uri="{FF2B5EF4-FFF2-40B4-BE49-F238E27FC236}">
                <a16:creationId xmlns:a16="http://schemas.microsoft.com/office/drawing/2014/main" id="{3599487A-E1BD-8E9F-C1CC-02609C47B68C}"/>
              </a:ext>
            </a:extLst>
          </p:cNvPr>
          <p:cNvSpPr/>
          <p:nvPr/>
        </p:nvSpPr>
        <p:spPr>
          <a:xfrm>
            <a:off x="4607694" y="4017143"/>
            <a:ext cx="581025"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26874F-D0B3-A2F3-962C-D54930CBBBB4}"/>
              </a:ext>
            </a:extLst>
          </p:cNvPr>
          <p:cNvSpPr/>
          <p:nvPr/>
        </p:nvSpPr>
        <p:spPr>
          <a:xfrm>
            <a:off x="4579119" y="4470744"/>
            <a:ext cx="1238250" cy="176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2C3562CC-84C7-A773-B87B-B8DE223CCF5A}"/>
              </a:ext>
            </a:extLst>
          </p:cNvPr>
          <p:cNvSpPr/>
          <p:nvPr/>
        </p:nvSpPr>
        <p:spPr>
          <a:xfrm>
            <a:off x="4791075" y="5263462"/>
            <a:ext cx="1924050" cy="342900"/>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43DB44D-97C0-86AD-B671-F5E26739D136}"/>
              </a:ext>
            </a:extLst>
          </p:cNvPr>
          <p:cNvPicPr>
            <a:picLocks noChangeAspect="1"/>
          </p:cNvPicPr>
          <p:nvPr/>
        </p:nvPicPr>
        <p:blipFill rotWithShape="1">
          <a:blip r:embed="rId3"/>
          <a:srcRect l="24772" t="46650" r="13917" b="-1626"/>
          <a:stretch/>
        </p:blipFill>
        <p:spPr>
          <a:xfrm>
            <a:off x="6096000" y="1251638"/>
            <a:ext cx="5434012" cy="941648"/>
          </a:xfrm>
          <a:prstGeom prst="rect">
            <a:avLst/>
          </a:prstGeom>
        </p:spPr>
      </p:pic>
    </p:spTree>
    <p:extLst>
      <p:ext uri="{BB962C8B-B14F-4D97-AF65-F5344CB8AC3E}">
        <p14:creationId xmlns:p14="http://schemas.microsoft.com/office/powerpoint/2010/main" val="212076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3149A-8471-2BB3-C770-D6AEDADEB7D8}"/>
              </a:ext>
            </a:extLst>
          </p:cNvPr>
          <p:cNvPicPr>
            <a:picLocks noChangeAspect="1"/>
          </p:cNvPicPr>
          <p:nvPr/>
        </p:nvPicPr>
        <p:blipFill rotWithShape="1">
          <a:blip r:embed="rId2"/>
          <a:srcRect l="800" t="1907" r="1412" b="678"/>
          <a:stretch/>
        </p:blipFill>
        <p:spPr>
          <a:xfrm>
            <a:off x="453006" y="553673"/>
            <a:ext cx="6730114" cy="5506910"/>
          </a:xfrm>
          <a:prstGeom prst="rect">
            <a:avLst/>
          </a:prstGeom>
        </p:spPr>
      </p:pic>
      <p:sp>
        <p:nvSpPr>
          <p:cNvPr id="4" name="Slide Number Placeholder 3">
            <a:extLst>
              <a:ext uri="{FF2B5EF4-FFF2-40B4-BE49-F238E27FC236}">
                <a16:creationId xmlns:a16="http://schemas.microsoft.com/office/drawing/2014/main" id="{D0D04DC0-3AC1-660D-CB09-6A64569B853C}"/>
              </a:ext>
            </a:extLst>
          </p:cNvPr>
          <p:cNvSpPr>
            <a:spLocks noGrp="1"/>
          </p:cNvSpPr>
          <p:nvPr>
            <p:ph type="sldNum" sz="quarter" idx="12"/>
          </p:nvPr>
        </p:nvSpPr>
        <p:spPr/>
        <p:txBody>
          <a:bodyPr/>
          <a:lstStyle/>
          <a:p>
            <a:fld id="{C263D6C4-4840-40CC-AC84-17E24B3B7BDE}" type="slidenum">
              <a:rPr lang="en-US" noProof="0" smtClean="0">
                <a:solidFill>
                  <a:schemeClr val="bg1"/>
                </a:solidFill>
              </a:rPr>
              <a:pPr/>
              <a:t>40</a:t>
            </a:fld>
            <a:endParaRPr lang="en-US" noProof="0" dirty="0">
              <a:solidFill>
                <a:schemeClr val="bg1"/>
              </a:solidFill>
            </a:endParaRPr>
          </a:p>
        </p:txBody>
      </p:sp>
      <p:sp>
        <p:nvSpPr>
          <p:cNvPr id="6" name="TextBox 5">
            <a:extLst>
              <a:ext uri="{FF2B5EF4-FFF2-40B4-BE49-F238E27FC236}">
                <a16:creationId xmlns:a16="http://schemas.microsoft.com/office/drawing/2014/main" id="{2B6071F9-B0D4-7B1E-9FCC-022299F655C7}"/>
              </a:ext>
            </a:extLst>
          </p:cNvPr>
          <p:cNvSpPr txBox="1"/>
          <p:nvPr/>
        </p:nvSpPr>
        <p:spPr>
          <a:xfrm>
            <a:off x="7690659" y="1393134"/>
            <a:ext cx="4405746" cy="5085879"/>
          </a:xfrm>
          <a:prstGeom prst="rect">
            <a:avLst/>
          </a:prstGeom>
          <a:noFill/>
        </p:spPr>
        <p:txBody>
          <a:bodyPr wrap="square" rtlCol="0">
            <a:spAutoFit/>
          </a:bodyPr>
          <a:lstStyle/>
          <a:p>
            <a:pPr marL="285750" marR="0" indent="-285750">
              <a:lnSpc>
                <a:spcPct val="107000"/>
              </a:lnSpc>
              <a:spcBef>
                <a:spcPts val="0"/>
              </a:spcBef>
              <a:spcAft>
                <a:spcPts val="0"/>
              </a:spcAft>
              <a:buFont typeface="Wingdings" panose="05000000000000000000" pitchFamily="2" charset="2"/>
              <a:buChar char="Ø"/>
            </a:pP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 this screen, you will need to enter the WA 10 Settings that will influence the audit. Select the appropriate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Fuel Cost Library</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Weather File</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Key Parameters</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Active Measure File </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from the drop-down boxes. </a:t>
            </a:r>
          </a:p>
          <a:p>
            <a:pPr marL="0" marR="0">
              <a:lnSpc>
                <a:spcPct val="107000"/>
              </a:lnSpc>
              <a:spcBef>
                <a:spcPts val="0"/>
              </a:spcBef>
              <a:spcAft>
                <a:spcPts val="0"/>
              </a:spcAft>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0"/>
              </a:spcAft>
              <a:buFont typeface="Wingdings" panose="05000000000000000000" pitchFamily="2" charset="2"/>
              <a:buChar char="Ø"/>
            </a:pP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You will also need to manually enter the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Conditioned Stories</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Average Number of Occupants</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Floor Area </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of the dwelling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Infiltration Height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and </a:t>
            </a: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 of Bedrooms</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Wingdings" panose="05000000000000000000" pitchFamily="2" charset="2"/>
              <a:buChar char="Ø"/>
            </a:pP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After</a:t>
            </a:r>
            <a:r>
              <a:rPr lang="en-US"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saving </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information on this screen, you are ready to enter the details of the home that were captured on the 501 Form.</a:t>
            </a:r>
          </a:p>
          <a:p>
            <a:pPr marL="0" marR="0">
              <a:lnSpc>
                <a:spcPct val="107000"/>
              </a:lnSpc>
              <a:spcBef>
                <a:spcPts val="0"/>
              </a:spcBef>
              <a:spcAft>
                <a:spcPts val="0"/>
              </a:spcAft>
            </a:pP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F7CB8CF-291D-D4B7-5945-ECA34F7700B0}"/>
              </a:ext>
            </a:extLst>
          </p:cNvPr>
          <p:cNvSpPr txBox="1"/>
          <p:nvPr/>
        </p:nvSpPr>
        <p:spPr>
          <a:xfrm>
            <a:off x="7935292" y="781340"/>
            <a:ext cx="3307671" cy="954107"/>
          </a:xfrm>
          <a:prstGeom prst="rect">
            <a:avLst/>
          </a:prstGeom>
          <a:noFill/>
          <a:effectLst>
            <a:glow rad="101600">
              <a:schemeClr val="bg2">
                <a:lumMod val="25000"/>
                <a:alpha val="60000"/>
              </a:schemeClr>
            </a:glow>
          </a:effectLst>
        </p:spPr>
        <p:txBody>
          <a:bodyPr wrap="square">
            <a:spAutoFit/>
          </a:bodyPr>
          <a:lstStyle/>
          <a:p>
            <a:r>
              <a:rPr lang="en-US" sz="2800" b="1" dirty="0">
                <a:solidFill>
                  <a:schemeClr val="bg1"/>
                </a:solidFill>
                <a:effectLst>
                  <a:glow rad="101600">
                    <a:schemeClr val="bg2">
                      <a:lumMod val="25000"/>
                      <a:alpha val="60000"/>
                    </a:schemeClr>
                  </a:glow>
                </a:effectLst>
              </a:rPr>
              <a:t>WA 10 Settings</a:t>
            </a:r>
          </a:p>
          <a:p>
            <a:endParaRPr lang="en-US" sz="2800" dirty="0"/>
          </a:p>
        </p:txBody>
      </p:sp>
      <p:sp>
        <p:nvSpPr>
          <p:cNvPr id="16" name="Rectangle: Rounded Corners 15">
            <a:extLst>
              <a:ext uri="{FF2B5EF4-FFF2-40B4-BE49-F238E27FC236}">
                <a16:creationId xmlns:a16="http://schemas.microsoft.com/office/drawing/2014/main" id="{10FF30AF-7629-432D-8607-5D405C2F386B}"/>
              </a:ext>
            </a:extLst>
          </p:cNvPr>
          <p:cNvSpPr/>
          <p:nvPr/>
        </p:nvSpPr>
        <p:spPr>
          <a:xfrm>
            <a:off x="692891" y="3604336"/>
            <a:ext cx="6490229" cy="234714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1A02B33-2E1E-2E0A-8855-065B386C4407}"/>
              </a:ext>
            </a:extLst>
          </p:cNvPr>
          <p:cNvSpPr/>
          <p:nvPr/>
        </p:nvSpPr>
        <p:spPr>
          <a:xfrm>
            <a:off x="399256" y="906519"/>
            <a:ext cx="770149" cy="35187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 histogram&#10;&#10;Description automatically generated">
            <a:extLst>
              <a:ext uri="{FF2B5EF4-FFF2-40B4-BE49-F238E27FC236}">
                <a16:creationId xmlns:a16="http://schemas.microsoft.com/office/drawing/2014/main" id="{5C5DFE42-74EA-2630-4461-8CA97F7D724B}"/>
              </a:ext>
            </a:extLst>
          </p:cNvPr>
          <p:cNvPicPr>
            <a:picLocks noChangeAspect="1"/>
          </p:cNvPicPr>
          <p:nvPr/>
        </p:nvPicPr>
        <p:blipFill>
          <a:blip r:embed="rId3"/>
          <a:stretch>
            <a:fillRect/>
          </a:stretch>
        </p:blipFill>
        <p:spPr>
          <a:xfrm rot="20682828">
            <a:off x="859331" y="810313"/>
            <a:ext cx="456729" cy="630241"/>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1146199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6EE504-DA29-175F-C8B0-D056E679A251}"/>
              </a:ext>
            </a:extLst>
          </p:cNvPr>
          <p:cNvPicPr>
            <a:picLocks noChangeAspect="1"/>
          </p:cNvPicPr>
          <p:nvPr/>
        </p:nvPicPr>
        <p:blipFill>
          <a:blip r:embed="rId2"/>
          <a:stretch>
            <a:fillRect/>
          </a:stretch>
        </p:blipFill>
        <p:spPr>
          <a:xfrm>
            <a:off x="277211" y="760944"/>
            <a:ext cx="6950654" cy="5612235"/>
          </a:xfrm>
          <a:prstGeom prst="rect">
            <a:avLst/>
          </a:prstGeom>
        </p:spPr>
      </p:pic>
      <p:sp>
        <p:nvSpPr>
          <p:cNvPr id="42" name="Rectangle: Rounded Corners 41">
            <a:extLst>
              <a:ext uri="{FF2B5EF4-FFF2-40B4-BE49-F238E27FC236}">
                <a16:creationId xmlns:a16="http://schemas.microsoft.com/office/drawing/2014/main" id="{833840B3-F611-A36D-25BC-C4B64C4008E0}"/>
              </a:ext>
            </a:extLst>
          </p:cNvPr>
          <p:cNvSpPr/>
          <p:nvPr/>
        </p:nvSpPr>
        <p:spPr>
          <a:xfrm>
            <a:off x="7386303" y="386103"/>
            <a:ext cx="4385889" cy="2620881"/>
          </a:xfrm>
          <a:prstGeom prst="roundRect">
            <a:avLst/>
          </a:prstGeom>
          <a:solidFill>
            <a:schemeClr val="bg2">
              <a:lumMod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43DB109-0FA0-4E2A-A31A-320CCD05AB61}"/>
              </a:ext>
            </a:extLst>
          </p:cNvPr>
          <p:cNvSpPr>
            <a:spLocks noGrp="1"/>
          </p:cNvSpPr>
          <p:nvPr>
            <p:ph type="sldNum" sz="quarter" idx="12"/>
          </p:nvPr>
        </p:nvSpPr>
        <p:spPr/>
        <p:txBody>
          <a:bodyPr/>
          <a:lstStyle/>
          <a:p>
            <a:fld id="{C263D6C4-4840-40CC-AC84-17E24B3B7BDE}" type="slidenum">
              <a:rPr lang="en-US" noProof="0" smtClean="0">
                <a:solidFill>
                  <a:schemeClr val="bg1"/>
                </a:solidFill>
              </a:rPr>
              <a:pPr/>
              <a:t>41</a:t>
            </a:fld>
            <a:endParaRPr lang="en-US" noProof="0" dirty="0">
              <a:solidFill>
                <a:schemeClr val="bg1"/>
              </a:solidFill>
            </a:endParaRPr>
          </a:p>
        </p:txBody>
      </p:sp>
      <p:sp>
        <p:nvSpPr>
          <p:cNvPr id="3" name="Content Placeholder 2">
            <a:extLst>
              <a:ext uri="{FF2B5EF4-FFF2-40B4-BE49-F238E27FC236}">
                <a16:creationId xmlns:a16="http://schemas.microsoft.com/office/drawing/2014/main" id="{FEBF4C86-2DED-E804-5BE9-CC9241E3B142}"/>
              </a:ext>
            </a:extLst>
          </p:cNvPr>
          <p:cNvSpPr>
            <a:spLocks noGrp="1"/>
          </p:cNvSpPr>
          <p:nvPr>
            <p:ph idx="4294967295"/>
          </p:nvPr>
        </p:nvSpPr>
        <p:spPr>
          <a:xfrm>
            <a:off x="7495018" y="506027"/>
            <a:ext cx="4277174" cy="2388093"/>
          </a:xfrm>
        </p:spPr>
        <p:txBody>
          <a:bodyPr>
            <a:normAutofit fontScale="92500" lnSpcReduction="10000"/>
          </a:bodyPr>
          <a:lstStyle/>
          <a:p>
            <a:pPr>
              <a:buFont typeface="Wingdings" panose="05000000000000000000" pitchFamily="2" charset="2"/>
              <a:buChar char="Ø"/>
            </a:pPr>
            <a:r>
              <a:rPr lang="en-US" sz="1900" dirty="0">
                <a:solidFill>
                  <a:schemeClr val="bg1"/>
                </a:solidFill>
              </a:rPr>
              <a:t> Start by clicking the </a:t>
            </a:r>
            <a:r>
              <a:rPr lang="en-US" sz="1900" b="1" dirty="0">
                <a:solidFill>
                  <a:schemeClr val="bg1"/>
                </a:solidFill>
              </a:rPr>
              <a:t>Housing Items </a:t>
            </a:r>
            <a:r>
              <a:rPr lang="en-US" sz="1900" dirty="0">
                <a:solidFill>
                  <a:schemeClr val="bg1"/>
                </a:solidFill>
              </a:rPr>
              <a:t>button on this screen. </a:t>
            </a:r>
          </a:p>
          <a:p>
            <a:pPr>
              <a:buFont typeface="Wingdings" panose="05000000000000000000" pitchFamily="2" charset="2"/>
              <a:buChar char="Ø"/>
            </a:pPr>
            <a:r>
              <a:rPr lang="en-US" sz="1900" dirty="0">
                <a:solidFill>
                  <a:schemeClr val="bg1"/>
                </a:solidFill>
                <a:effectLst/>
                <a:ea typeface="Calibri" panose="020F0502020204030204" pitchFamily="34" charset="0"/>
                <a:cs typeface="Calibri" panose="020F0502020204030204" pitchFamily="34" charset="0"/>
              </a:rPr>
              <a:t>Next, click the </a:t>
            </a:r>
            <a:r>
              <a:rPr lang="en-US" sz="1900" b="1" dirty="0">
                <a:solidFill>
                  <a:schemeClr val="bg1"/>
                </a:solidFill>
                <a:effectLst/>
                <a:ea typeface="Calibri" panose="020F0502020204030204" pitchFamily="34" charset="0"/>
                <a:cs typeface="Calibri" panose="020F0502020204030204" pitchFamily="34" charset="0"/>
              </a:rPr>
              <a:t>+ Housing Items </a:t>
            </a:r>
            <a:r>
              <a:rPr lang="en-US" sz="1900" dirty="0">
                <a:solidFill>
                  <a:schemeClr val="bg1"/>
                </a:solidFill>
                <a:effectLst/>
                <a:ea typeface="Calibri" panose="020F0502020204030204" pitchFamily="34" charset="0"/>
                <a:cs typeface="Calibri" panose="020F0502020204030204" pitchFamily="34" charset="0"/>
              </a:rPr>
              <a:t>button.</a:t>
            </a:r>
            <a:endParaRPr lang="en-US" sz="1900" dirty="0">
              <a:solidFill>
                <a:schemeClr val="bg1"/>
              </a:solidFill>
              <a:effectLst/>
              <a:ea typeface="Calibri" panose="020F0502020204030204" pitchFamily="34" charset="0"/>
              <a:cs typeface="Times New Roman" panose="02020603050405020304" pitchFamily="18" charset="0"/>
            </a:endParaRPr>
          </a:p>
          <a:p>
            <a:pPr marL="0" indent="0">
              <a:buNone/>
            </a:pPr>
            <a:r>
              <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 new window will pop up listing different aspects of the home (Walls, Windows, etc.) you will need to enter information for to conduct an energy audit of the home. </a:t>
            </a:r>
          </a:p>
          <a:p>
            <a:pPr>
              <a:buFont typeface="Wingdings" panose="05000000000000000000" pitchFamily="2" charset="2"/>
              <a:buChar char="Ø"/>
            </a:pPr>
            <a:r>
              <a:rPr lang="en-US" sz="1900" dirty="0">
                <a:solidFill>
                  <a:schemeClr val="bg1"/>
                </a:solidFill>
                <a:latin typeface="Calibri" panose="020F0502020204030204" pitchFamily="34" charset="0"/>
                <a:ea typeface="Calibri" panose="020F0502020204030204" pitchFamily="34" charset="0"/>
                <a:cs typeface="Calibri" panose="020F0502020204030204" pitchFamily="34" charset="0"/>
              </a:rPr>
              <a:t>Click the WALL button.</a:t>
            </a:r>
            <a:endPar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43" name="Picture 42" descr="Chart, histogram&#10;&#10;Description automatically generated">
            <a:extLst>
              <a:ext uri="{FF2B5EF4-FFF2-40B4-BE49-F238E27FC236}">
                <a16:creationId xmlns:a16="http://schemas.microsoft.com/office/drawing/2014/main" id="{2B6D70A3-EEEC-6BFB-7CA7-501BD58012D9}"/>
              </a:ext>
            </a:extLst>
          </p:cNvPr>
          <p:cNvPicPr>
            <a:picLocks noChangeAspect="1"/>
          </p:cNvPicPr>
          <p:nvPr/>
        </p:nvPicPr>
        <p:blipFill>
          <a:blip r:embed="rId3"/>
          <a:stretch>
            <a:fillRect/>
          </a:stretch>
        </p:blipFill>
        <p:spPr>
          <a:xfrm rot="20682828">
            <a:off x="7461303" y="3886201"/>
            <a:ext cx="456729" cy="630241"/>
          </a:xfrm>
          <a:prstGeom prst="rect">
            <a:avLst/>
          </a:prstGeom>
          <a:effectLst>
            <a:glow rad="101600">
              <a:schemeClr val="tx1">
                <a:lumMod val="85000"/>
                <a:lumOff val="15000"/>
                <a:alpha val="60000"/>
              </a:schemeClr>
            </a:glow>
          </a:effectLst>
        </p:spPr>
      </p:pic>
      <p:sp>
        <p:nvSpPr>
          <p:cNvPr id="9" name="Rectangle 8">
            <a:extLst>
              <a:ext uri="{FF2B5EF4-FFF2-40B4-BE49-F238E27FC236}">
                <a16:creationId xmlns:a16="http://schemas.microsoft.com/office/drawing/2014/main" id="{A0CBB007-FEDD-D999-E321-B5BDCAA48FAC}"/>
              </a:ext>
            </a:extLst>
          </p:cNvPr>
          <p:cNvSpPr/>
          <p:nvPr/>
        </p:nvSpPr>
        <p:spPr>
          <a:xfrm>
            <a:off x="813732" y="4092857"/>
            <a:ext cx="5461413" cy="19891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66E693A-4008-83E7-50E3-F6897B70B702}"/>
              </a:ext>
            </a:extLst>
          </p:cNvPr>
          <p:cNvPicPr>
            <a:picLocks noChangeAspect="1"/>
          </p:cNvPicPr>
          <p:nvPr/>
        </p:nvPicPr>
        <p:blipFill rotWithShape="1">
          <a:blip r:embed="rId4">
            <a:extLst>
              <a:ext uri="{28A0092B-C50C-407E-A947-70E740481C1C}">
                <a14:useLocalDpi xmlns:a14="http://schemas.microsoft.com/office/drawing/2010/main" val="0"/>
              </a:ext>
            </a:extLst>
          </a:blip>
          <a:srcRect l="40306" t="24982" r="7927" b="22456"/>
          <a:stretch/>
        </p:blipFill>
        <p:spPr bwMode="auto">
          <a:xfrm>
            <a:off x="6275145" y="3077434"/>
            <a:ext cx="4385889" cy="3637704"/>
          </a:xfrm>
          <a:prstGeom prst="rect">
            <a:avLst/>
          </a:prstGeom>
          <a:noFill/>
          <a:ln>
            <a:solidFill>
              <a:schemeClr val="bg2">
                <a:lumMod val="10000"/>
              </a:schemeClr>
            </a:solidFill>
          </a:ln>
        </p:spPr>
      </p:pic>
      <p:sp>
        <p:nvSpPr>
          <p:cNvPr id="37" name="Arrow: Circular 36">
            <a:extLst>
              <a:ext uri="{FF2B5EF4-FFF2-40B4-BE49-F238E27FC236}">
                <a16:creationId xmlns:a16="http://schemas.microsoft.com/office/drawing/2014/main" id="{1342E667-57D8-B757-F9F3-BF74FCDFB14D}"/>
              </a:ext>
            </a:extLst>
          </p:cNvPr>
          <p:cNvSpPr/>
          <p:nvPr/>
        </p:nvSpPr>
        <p:spPr>
          <a:xfrm flipH="1">
            <a:off x="1630615" y="3126908"/>
            <a:ext cx="9289059" cy="1606858"/>
          </a:xfrm>
          <a:prstGeom prst="circularArrow">
            <a:avLst>
              <a:gd name="adj1" fmla="val 10286"/>
              <a:gd name="adj2" fmla="val 1935860"/>
              <a:gd name="adj3" fmla="val 2643758"/>
              <a:gd name="adj4" fmla="val 21550911"/>
              <a:gd name="adj5" fmla="val 14710"/>
            </a:avLst>
          </a:prstGeom>
          <a:solidFill>
            <a:srgbClr val="103350"/>
          </a:solidFill>
          <a:effectLst>
            <a:glow rad="101600">
              <a:schemeClr val="bg2">
                <a:lumMod val="2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 name="Picture 40" descr="Chart, histogram&#10;&#10;Description automatically generated">
            <a:extLst>
              <a:ext uri="{FF2B5EF4-FFF2-40B4-BE49-F238E27FC236}">
                <a16:creationId xmlns:a16="http://schemas.microsoft.com/office/drawing/2014/main" id="{4675ADD8-9F79-B44C-593C-E26E1A3D5441}"/>
              </a:ext>
            </a:extLst>
          </p:cNvPr>
          <p:cNvPicPr>
            <a:picLocks noChangeAspect="1"/>
          </p:cNvPicPr>
          <p:nvPr/>
        </p:nvPicPr>
        <p:blipFill>
          <a:blip r:embed="rId3"/>
          <a:stretch>
            <a:fillRect/>
          </a:stretch>
        </p:blipFill>
        <p:spPr>
          <a:xfrm rot="20682828">
            <a:off x="2318636" y="3460944"/>
            <a:ext cx="456729" cy="630241"/>
          </a:xfrm>
          <a:prstGeom prst="rect">
            <a:avLst/>
          </a:prstGeom>
          <a:effectLst>
            <a:glow rad="101600">
              <a:schemeClr val="tx1">
                <a:lumMod val="85000"/>
                <a:lumOff val="15000"/>
                <a:alpha val="60000"/>
              </a:schemeClr>
            </a:glow>
          </a:effectLst>
        </p:spPr>
      </p:pic>
      <p:pic>
        <p:nvPicPr>
          <p:cNvPr id="5" name="Picture 4" descr="Chart, histogram&#10;&#10;Description automatically generated">
            <a:extLst>
              <a:ext uri="{FF2B5EF4-FFF2-40B4-BE49-F238E27FC236}">
                <a16:creationId xmlns:a16="http://schemas.microsoft.com/office/drawing/2014/main" id="{A04832C5-A5CD-FEBD-554A-6685C533EAB2}"/>
              </a:ext>
            </a:extLst>
          </p:cNvPr>
          <p:cNvPicPr>
            <a:picLocks noChangeAspect="1"/>
          </p:cNvPicPr>
          <p:nvPr/>
        </p:nvPicPr>
        <p:blipFill>
          <a:blip r:embed="rId3"/>
          <a:stretch>
            <a:fillRect/>
          </a:stretch>
        </p:blipFill>
        <p:spPr>
          <a:xfrm rot="20682828">
            <a:off x="3371328" y="3277109"/>
            <a:ext cx="456729" cy="630241"/>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2543963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A17CE75-7F69-D4BB-0D2B-629AF3D9495E}"/>
              </a:ext>
            </a:extLst>
          </p:cNvPr>
          <p:cNvSpPr/>
          <p:nvPr/>
        </p:nvSpPr>
        <p:spPr>
          <a:xfrm>
            <a:off x="7798221" y="638238"/>
            <a:ext cx="3941549" cy="5706690"/>
          </a:xfrm>
          <a:prstGeom prst="roundRect">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29ADD55-ABB9-DE0B-79E1-C3ADCE6B2342}"/>
              </a:ext>
            </a:extLst>
          </p:cNvPr>
          <p:cNvSpPr>
            <a:spLocks noGrp="1"/>
          </p:cNvSpPr>
          <p:nvPr>
            <p:ph type="sldNum" sz="quarter" idx="12"/>
          </p:nvPr>
        </p:nvSpPr>
        <p:spPr/>
        <p:txBody>
          <a:bodyPr/>
          <a:lstStyle/>
          <a:p>
            <a:fld id="{C263D6C4-4840-40CC-AC84-17E24B3B7BDE}" type="slidenum">
              <a:rPr lang="en-US" noProof="0" smtClean="0"/>
              <a:pPr/>
              <a:t>42</a:t>
            </a:fld>
            <a:endParaRPr lang="en-US" noProof="0" dirty="0"/>
          </a:p>
        </p:txBody>
      </p:sp>
      <p:sp>
        <p:nvSpPr>
          <p:cNvPr id="3" name="Content Placeholder 2">
            <a:extLst>
              <a:ext uri="{FF2B5EF4-FFF2-40B4-BE49-F238E27FC236}">
                <a16:creationId xmlns:a16="http://schemas.microsoft.com/office/drawing/2014/main" id="{D39B6880-09E2-E9A5-5EAB-2D241D55E9FD}"/>
              </a:ext>
            </a:extLst>
          </p:cNvPr>
          <p:cNvSpPr>
            <a:spLocks noGrp="1"/>
          </p:cNvSpPr>
          <p:nvPr>
            <p:ph idx="4294967295"/>
          </p:nvPr>
        </p:nvSpPr>
        <p:spPr>
          <a:xfrm>
            <a:off x="7943169" y="837723"/>
            <a:ext cx="3796601" cy="5474039"/>
          </a:xfrm>
        </p:spPr>
        <p:txBody>
          <a:bodyPr>
            <a:normAutofit fontScale="77500" lnSpcReduction="20000"/>
          </a:bodyPr>
          <a:lstStyle/>
          <a:p>
            <a:pPr marL="0" indent="0">
              <a:buNone/>
            </a:pPr>
            <a:endParaRPr lang="en-US" sz="2100" dirty="0">
              <a:solidFill>
                <a:schemeClr val="bg1"/>
              </a:solidFill>
            </a:endParaRPr>
          </a:p>
          <a:p>
            <a:pPr marL="0" marR="0">
              <a:lnSpc>
                <a:spcPct val="107000"/>
              </a:lnSpc>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on the</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New </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button on the top left side.</a:t>
            </a:r>
          </a:p>
          <a:p>
            <a:pPr marL="0" marR="0">
              <a:lnSpc>
                <a:spcPct val="107000"/>
              </a:lnSpc>
              <a:spcBef>
                <a:spcPts val="0"/>
              </a:spcBef>
              <a:spcAft>
                <a:spcPts val="0"/>
              </a:spcAft>
            </a:pPr>
            <a:endPar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Enter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Wall Code </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(name),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Wall Type</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Stud Size</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Exterior Type</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what the wall is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Exposed To</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Orientation</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Gross Area </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(sq. ft.) of the wall using the drop-down box next to each field. Enter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Height</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Width </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for each Wall. </a:t>
            </a:r>
          </a:p>
          <a:p>
            <a:pPr marL="0" marR="0">
              <a:lnSpc>
                <a:spcPct val="107000"/>
              </a:lnSpc>
              <a:spcBef>
                <a:spcPts val="0"/>
              </a:spcBef>
              <a:spcAft>
                <a:spcPts val="0"/>
              </a:spcAft>
            </a:pPr>
            <a:endPar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Next, using the </a:t>
            </a:r>
            <a:r>
              <a:rPr lang="en-US" sz="21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Existing Insulation </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section, if the wall has insulation indicate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type</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 Value</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If adding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Insulation</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enter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Type</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of insulation and the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added cost</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You can also give it a </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Measure Number</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there are any special circumstances notate them in the</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Comment </a:t>
            </a: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space provided. </a:t>
            </a:r>
          </a:p>
          <a:p>
            <a:pPr marL="0" marR="0">
              <a:lnSpc>
                <a:spcPct val="107000"/>
              </a:lnSpc>
              <a:spcBef>
                <a:spcPts val="0"/>
              </a:spcBef>
              <a:spcAft>
                <a:spcPts val="0"/>
              </a:spcAft>
            </a:pPr>
            <a:endPar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3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Hit the </a:t>
            </a:r>
            <a:r>
              <a:rPr lang="en-US" sz="2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Save </a:t>
            </a:r>
            <a:r>
              <a:rPr lang="en-US" sz="23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button.</a:t>
            </a:r>
            <a:r>
              <a:rPr lang="en-US" sz="23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Repeat for each wall in the dwelling.</a:t>
            </a:r>
            <a:r>
              <a:rPr lang="en-US" sz="2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952B463D-9DDF-8209-5AD5-EFC7ED8C0BCD}"/>
              </a:ext>
            </a:extLst>
          </p:cNvPr>
          <p:cNvPicPr>
            <a:picLocks noChangeAspect="1"/>
          </p:cNvPicPr>
          <p:nvPr/>
        </p:nvPicPr>
        <p:blipFill>
          <a:blip r:embed="rId2"/>
          <a:stretch>
            <a:fillRect/>
          </a:stretch>
        </p:blipFill>
        <p:spPr>
          <a:xfrm>
            <a:off x="114251" y="138682"/>
            <a:ext cx="4407790" cy="3664014"/>
          </a:xfrm>
          <a:prstGeom prst="rect">
            <a:avLst/>
          </a:prstGeom>
        </p:spPr>
      </p:pic>
      <p:pic>
        <p:nvPicPr>
          <p:cNvPr id="12" name="Picture 11">
            <a:extLst>
              <a:ext uri="{FF2B5EF4-FFF2-40B4-BE49-F238E27FC236}">
                <a16:creationId xmlns:a16="http://schemas.microsoft.com/office/drawing/2014/main" id="{1C2D7949-78CF-557E-54F9-6017F850C9A2}"/>
              </a:ext>
            </a:extLst>
          </p:cNvPr>
          <p:cNvPicPr>
            <a:picLocks noChangeAspect="1"/>
          </p:cNvPicPr>
          <p:nvPr/>
        </p:nvPicPr>
        <p:blipFill rotWithShape="1">
          <a:blip r:embed="rId3"/>
          <a:srcRect b="4234"/>
          <a:stretch/>
        </p:blipFill>
        <p:spPr>
          <a:xfrm>
            <a:off x="1309233" y="1446274"/>
            <a:ext cx="6240224" cy="4984079"/>
          </a:xfrm>
          <a:prstGeom prst="rect">
            <a:avLst/>
          </a:prstGeom>
        </p:spPr>
      </p:pic>
      <p:sp>
        <p:nvSpPr>
          <p:cNvPr id="10" name="Rectangle: Rounded Corners 9">
            <a:extLst>
              <a:ext uri="{FF2B5EF4-FFF2-40B4-BE49-F238E27FC236}">
                <a16:creationId xmlns:a16="http://schemas.microsoft.com/office/drawing/2014/main" id="{57D97F49-F9D0-26B6-A7D2-005B530F6AF7}"/>
              </a:ext>
            </a:extLst>
          </p:cNvPr>
          <p:cNvSpPr/>
          <p:nvPr/>
        </p:nvSpPr>
        <p:spPr>
          <a:xfrm>
            <a:off x="258644" y="764720"/>
            <a:ext cx="1426866" cy="71089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DC769D9-832D-02BF-84A5-B3DA8F994609}"/>
              </a:ext>
            </a:extLst>
          </p:cNvPr>
          <p:cNvSpPr/>
          <p:nvPr/>
        </p:nvSpPr>
        <p:spPr>
          <a:xfrm>
            <a:off x="1309233" y="1758862"/>
            <a:ext cx="1139151" cy="42365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histogram&#10;&#10;Description automatically generated">
            <a:extLst>
              <a:ext uri="{FF2B5EF4-FFF2-40B4-BE49-F238E27FC236}">
                <a16:creationId xmlns:a16="http://schemas.microsoft.com/office/drawing/2014/main" id="{0E16C4DF-09A3-BB76-1768-87FD2B8C1D01}"/>
              </a:ext>
            </a:extLst>
          </p:cNvPr>
          <p:cNvPicPr>
            <a:picLocks noChangeAspect="1"/>
          </p:cNvPicPr>
          <p:nvPr/>
        </p:nvPicPr>
        <p:blipFill>
          <a:blip r:embed="rId4"/>
          <a:stretch>
            <a:fillRect/>
          </a:stretch>
        </p:blipFill>
        <p:spPr>
          <a:xfrm rot="20682828">
            <a:off x="1332877" y="803450"/>
            <a:ext cx="360573" cy="497555"/>
          </a:xfrm>
          <a:prstGeom prst="rect">
            <a:avLst/>
          </a:prstGeom>
          <a:effectLst>
            <a:glow rad="101600">
              <a:schemeClr val="tx1">
                <a:lumMod val="85000"/>
                <a:lumOff val="15000"/>
                <a:alpha val="60000"/>
              </a:schemeClr>
            </a:glow>
          </a:effectLst>
        </p:spPr>
      </p:pic>
      <p:pic>
        <p:nvPicPr>
          <p:cNvPr id="11" name="Picture 10" descr="Chart, histogram&#10;&#10;Description automatically generated">
            <a:extLst>
              <a:ext uri="{FF2B5EF4-FFF2-40B4-BE49-F238E27FC236}">
                <a16:creationId xmlns:a16="http://schemas.microsoft.com/office/drawing/2014/main" id="{BD06A4AE-2EC1-FFBA-80F7-E903D9719CC4}"/>
              </a:ext>
            </a:extLst>
          </p:cNvPr>
          <p:cNvPicPr>
            <a:picLocks noChangeAspect="1"/>
          </p:cNvPicPr>
          <p:nvPr/>
        </p:nvPicPr>
        <p:blipFill>
          <a:blip r:embed="rId4"/>
          <a:stretch>
            <a:fillRect/>
          </a:stretch>
        </p:blipFill>
        <p:spPr>
          <a:xfrm rot="20682828">
            <a:off x="2325676" y="1754744"/>
            <a:ext cx="316545" cy="436801"/>
          </a:xfrm>
          <a:prstGeom prst="rect">
            <a:avLst/>
          </a:prstGeom>
          <a:effectLst>
            <a:glow rad="101600">
              <a:schemeClr val="tx1">
                <a:lumMod val="85000"/>
                <a:lumOff val="15000"/>
                <a:alpha val="60000"/>
              </a:schemeClr>
            </a:glow>
          </a:effectLst>
        </p:spPr>
      </p:pic>
      <p:sp>
        <p:nvSpPr>
          <p:cNvPr id="13" name="TextBox 12">
            <a:extLst>
              <a:ext uri="{FF2B5EF4-FFF2-40B4-BE49-F238E27FC236}">
                <a16:creationId xmlns:a16="http://schemas.microsoft.com/office/drawing/2014/main" id="{C213A394-ED8C-FF48-A032-18A1A3B26E22}"/>
              </a:ext>
            </a:extLst>
          </p:cNvPr>
          <p:cNvSpPr txBox="1"/>
          <p:nvPr/>
        </p:nvSpPr>
        <p:spPr>
          <a:xfrm rot="367141">
            <a:off x="6719763" y="84573"/>
            <a:ext cx="2156915" cy="923330"/>
          </a:xfrm>
          <a:prstGeom prst="rect">
            <a:avLst/>
          </a:prstGeom>
          <a:solidFill>
            <a:schemeClr val="bg1"/>
          </a:solidFill>
          <a:ln>
            <a:solidFill>
              <a:schemeClr val="tx2">
                <a:lumMod val="75000"/>
              </a:schemeClr>
            </a:solidFill>
          </a:ln>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400" b="1" dirty="0">
                <a:solidFill>
                  <a:srgbClr val="0C4360"/>
                </a:solidFill>
              </a:rPr>
              <a:t>WALLS</a:t>
            </a:r>
          </a:p>
        </p:txBody>
      </p:sp>
    </p:spTree>
    <p:extLst>
      <p:ext uri="{BB962C8B-B14F-4D97-AF65-F5344CB8AC3E}">
        <p14:creationId xmlns:p14="http://schemas.microsoft.com/office/powerpoint/2010/main" val="829845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DA689E-98C6-0622-8A51-89FC9FCA5240}"/>
              </a:ext>
            </a:extLst>
          </p:cNvPr>
          <p:cNvPicPr>
            <a:picLocks noChangeAspect="1"/>
          </p:cNvPicPr>
          <p:nvPr/>
        </p:nvPicPr>
        <p:blipFill>
          <a:blip r:embed="rId2"/>
          <a:stretch>
            <a:fillRect/>
          </a:stretch>
        </p:blipFill>
        <p:spPr>
          <a:xfrm>
            <a:off x="160357" y="250577"/>
            <a:ext cx="6605380" cy="6403225"/>
          </a:xfrm>
          <a:prstGeom prst="rect">
            <a:avLst/>
          </a:prstGeom>
        </p:spPr>
      </p:pic>
      <p:sp>
        <p:nvSpPr>
          <p:cNvPr id="11" name="Rectangle: Rounded Corners 10">
            <a:extLst>
              <a:ext uri="{FF2B5EF4-FFF2-40B4-BE49-F238E27FC236}">
                <a16:creationId xmlns:a16="http://schemas.microsoft.com/office/drawing/2014/main" id="{5FFB5648-80AB-3D74-BD43-D709715078DA}"/>
              </a:ext>
            </a:extLst>
          </p:cNvPr>
          <p:cNvSpPr/>
          <p:nvPr/>
        </p:nvSpPr>
        <p:spPr>
          <a:xfrm>
            <a:off x="6340613" y="1102444"/>
            <a:ext cx="5691030" cy="5551358"/>
          </a:xfrm>
          <a:prstGeom prst="roundRect">
            <a:avLst>
              <a:gd name="adj" fmla="val 6683"/>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2BDD444-3FFA-3E08-BDDA-BC4D9E31453F}"/>
              </a:ext>
            </a:extLst>
          </p:cNvPr>
          <p:cNvSpPr>
            <a:spLocks noGrp="1"/>
          </p:cNvSpPr>
          <p:nvPr>
            <p:ph type="sldNum" sz="quarter" idx="12"/>
          </p:nvPr>
        </p:nvSpPr>
        <p:spPr>
          <a:xfrm>
            <a:off x="10077711" y="6403225"/>
            <a:ext cx="1691640" cy="365125"/>
          </a:xfrm>
        </p:spPr>
        <p:txBody>
          <a:bodyPr/>
          <a:lstStyle/>
          <a:p>
            <a:fld id="{C263D6C4-4840-40CC-AC84-17E24B3B7BDE}" type="slidenum">
              <a:rPr lang="en-US" noProof="0" smtClean="0"/>
              <a:pPr/>
              <a:t>43</a:t>
            </a:fld>
            <a:endParaRPr lang="en-US" noProof="0" dirty="0"/>
          </a:p>
        </p:txBody>
      </p:sp>
      <p:sp>
        <p:nvSpPr>
          <p:cNvPr id="9" name="TextBox 8">
            <a:extLst>
              <a:ext uri="{FF2B5EF4-FFF2-40B4-BE49-F238E27FC236}">
                <a16:creationId xmlns:a16="http://schemas.microsoft.com/office/drawing/2014/main" id="{0D77B06B-B1A1-EDBB-D174-4FEA2971316B}"/>
              </a:ext>
            </a:extLst>
          </p:cNvPr>
          <p:cNvSpPr txBox="1"/>
          <p:nvPr/>
        </p:nvSpPr>
        <p:spPr>
          <a:xfrm>
            <a:off x="6398594" y="1221539"/>
            <a:ext cx="5633049" cy="512320"/>
          </a:xfrm>
          <a:prstGeom prst="rect">
            <a:avLst/>
          </a:prstGeom>
          <a:noFill/>
        </p:spPr>
        <p:txBody>
          <a:bodyPr wrap="square">
            <a:spAutoFit/>
          </a:bodyPr>
          <a:lstStyle/>
          <a:p>
            <a:pPr marL="285750" marR="0" indent="-285750">
              <a:lnSpc>
                <a:spcPts val="1600"/>
              </a:lnSpc>
              <a:spcBef>
                <a:spcPts val="0"/>
              </a:spcBef>
              <a:spcAft>
                <a:spcPts val="0"/>
              </a:spcAft>
              <a:buFont typeface="Wingdings" panose="05000000000000000000" pitchFamily="2" charset="2"/>
              <a:buChar char="Ø"/>
            </a:pPr>
            <a:r>
              <a:rPr lang="en-US" dirty="0">
                <a:solidFill>
                  <a:schemeClr val="bg1"/>
                </a:solidFill>
                <a:latin typeface="+mj-lt"/>
              </a:rPr>
              <a:t>Click on the </a:t>
            </a:r>
            <a:r>
              <a:rPr lang="en-US" b="1" dirty="0">
                <a:solidFill>
                  <a:schemeClr val="bg1"/>
                </a:solidFill>
                <a:latin typeface="+mj-lt"/>
              </a:rPr>
              <a:t>WINDOW</a:t>
            </a:r>
            <a:r>
              <a:rPr lang="en-US" dirty="0">
                <a:solidFill>
                  <a:schemeClr val="bg1"/>
                </a:solidFill>
                <a:latin typeface="+mj-lt"/>
              </a:rPr>
              <a:t> Tab of the </a:t>
            </a:r>
            <a:r>
              <a:rPr lang="en-US" b="1" dirty="0">
                <a:solidFill>
                  <a:schemeClr val="bg1"/>
                </a:solidFill>
                <a:latin typeface="+mj-lt"/>
              </a:rPr>
              <a:t>+Housing Items </a:t>
            </a:r>
            <a:r>
              <a:rPr lang="en-US" dirty="0">
                <a:solidFill>
                  <a:schemeClr val="bg1"/>
                </a:solidFill>
                <a:latin typeface="+mj-lt"/>
              </a:rPr>
              <a:t>Menu.</a:t>
            </a:r>
          </a:p>
          <a:p>
            <a:pPr marL="2857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cs typeface="Calibri" panose="020F0502020204030204" pitchFamily="34" charset="0"/>
              </a:rPr>
              <a:t>Click on the </a:t>
            </a:r>
            <a:r>
              <a:rPr lang="en-US" b="1" dirty="0">
                <a:solidFill>
                  <a:schemeClr val="bg1"/>
                </a:solidFill>
                <a:effectLst/>
                <a:latin typeface="+mj-lt"/>
                <a:ea typeface="Calibri" panose="020F0502020204030204" pitchFamily="34" charset="0"/>
                <a:cs typeface="Calibri" panose="020F0502020204030204" pitchFamily="34" charset="0"/>
              </a:rPr>
              <a:t>New</a:t>
            </a:r>
            <a:r>
              <a:rPr lang="en-US" dirty="0">
                <a:solidFill>
                  <a:schemeClr val="bg1"/>
                </a:solidFill>
                <a:effectLst/>
                <a:latin typeface="+mj-lt"/>
                <a:ea typeface="Calibri" panose="020F0502020204030204" pitchFamily="34" charset="0"/>
                <a:cs typeface="Calibri" panose="020F0502020204030204" pitchFamily="34" charset="0"/>
              </a:rPr>
              <a:t> button on the top left side</a:t>
            </a:r>
            <a:r>
              <a:rPr lang="en-US" sz="1600" dirty="0">
                <a:solidFill>
                  <a:schemeClr val="bg1"/>
                </a:solidFill>
                <a:effectLst/>
                <a:latin typeface="+mj-lt"/>
                <a:ea typeface="Calibri" panose="020F0502020204030204" pitchFamily="34" charset="0"/>
                <a:cs typeface="Calibri" panose="020F0502020204030204" pitchFamily="34" charset="0"/>
              </a:rPr>
              <a:t>.</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21DA916-7346-C615-79CE-084C350B25D7}"/>
              </a:ext>
            </a:extLst>
          </p:cNvPr>
          <p:cNvSpPr/>
          <p:nvPr/>
        </p:nvSpPr>
        <p:spPr>
          <a:xfrm>
            <a:off x="85809" y="618921"/>
            <a:ext cx="795036" cy="32903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FF6E1DE-B868-0378-A330-F2FC00FA98DA}"/>
              </a:ext>
            </a:extLst>
          </p:cNvPr>
          <p:cNvSpPr txBox="1"/>
          <p:nvPr/>
        </p:nvSpPr>
        <p:spPr>
          <a:xfrm>
            <a:off x="6398594" y="1758872"/>
            <a:ext cx="5633049" cy="4894930"/>
          </a:xfrm>
          <a:prstGeom prst="rect">
            <a:avLst/>
          </a:prstGeom>
          <a:noFill/>
        </p:spPr>
        <p:txBody>
          <a:bodyPr wrap="square">
            <a:spAutoFit/>
          </a:bodyPr>
          <a:lstStyle/>
          <a:p>
            <a:pPr marL="285750" indent="-285750">
              <a:lnSpc>
                <a:spcPts val="1700"/>
              </a:lnSpc>
              <a:buFont typeface="Wingdings" panose="05000000000000000000" pitchFamily="2" charset="2"/>
              <a:buChar char="Ø"/>
            </a:pPr>
            <a:r>
              <a:rPr lang="en-US" dirty="0">
                <a:solidFill>
                  <a:schemeClr val="bg1"/>
                </a:solidFill>
                <a:effectLst/>
                <a:latin typeface="+mj-lt"/>
                <a:ea typeface="Calibri" panose="020F0502020204030204" pitchFamily="34" charset="0"/>
                <a:cs typeface="Calibri" panose="020F0502020204030204" pitchFamily="34" charset="0"/>
              </a:rPr>
              <a:t>Using the drop-down box next to each field, enter the </a:t>
            </a:r>
            <a:r>
              <a:rPr lang="en-US" b="1" dirty="0">
                <a:solidFill>
                  <a:schemeClr val="bg1"/>
                </a:solidFill>
                <a:effectLst/>
                <a:latin typeface="+mj-lt"/>
                <a:ea typeface="Calibri" panose="020F0502020204030204" pitchFamily="34" charset="0"/>
                <a:cs typeface="Calibri" panose="020F0502020204030204" pitchFamily="34" charset="0"/>
              </a:rPr>
              <a:t>Window Code </a:t>
            </a:r>
            <a:r>
              <a:rPr lang="en-US" dirty="0">
                <a:solidFill>
                  <a:schemeClr val="bg1"/>
                </a:solidFill>
                <a:effectLst/>
                <a:latin typeface="+mj-lt"/>
                <a:ea typeface="Calibri" panose="020F0502020204030204" pitchFamily="34" charset="0"/>
                <a:cs typeface="Calibri" panose="020F0502020204030204" pitchFamily="34" charset="0"/>
              </a:rPr>
              <a:t>(name), </a:t>
            </a:r>
            <a:r>
              <a:rPr lang="en-US" b="1" dirty="0">
                <a:solidFill>
                  <a:schemeClr val="bg1"/>
                </a:solidFill>
                <a:effectLst/>
                <a:latin typeface="+mj-lt"/>
                <a:ea typeface="Calibri" panose="020F0502020204030204" pitchFamily="34" charset="0"/>
                <a:cs typeface="Calibri" panose="020F0502020204030204" pitchFamily="34" charset="0"/>
              </a:rPr>
              <a:t>Window Type</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Frame Type</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Glazing Type</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Storm Window Type</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Leakiness</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Interior Shading Type</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wall code</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Exterior Shading</a:t>
            </a:r>
            <a:r>
              <a:rPr lang="en-US" dirty="0">
                <a:solidFill>
                  <a:schemeClr val="bg1"/>
                </a:solidFill>
                <a:effectLst/>
                <a:latin typeface="+mj-lt"/>
                <a:ea typeface="Calibri" panose="020F0502020204030204" pitchFamily="34" charset="0"/>
                <a:cs typeface="Calibri" panose="020F0502020204030204" pitchFamily="34" charset="0"/>
              </a:rPr>
              <a:t>, </a:t>
            </a:r>
            <a:r>
              <a:rPr lang="en-US" b="1" dirty="0">
                <a:solidFill>
                  <a:schemeClr val="bg1"/>
                </a:solidFill>
                <a:effectLst/>
                <a:latin typeface="+mj-lt"/>
                <a:ea typeface="Calibri" panose="020F0502020204030204" pitchFamily="34" charset="0"/>
                <a:cs typeface="Calibri" panose="020F0502020204030204" pitchFamily="34" charset="0"/>
              </a:rPr>
              <a:t>Horizontal Projection of Awning</a:t>
            </a:r>
            <a:r>
              <a:rPr lang="en-US" dirty="0">
                <a:solidFill>
                  <a:schemeClr val="bg1"/>
                </a:solidFill>
                <a:effectLst/>
                <a:latin typeface="+mj-lt"/>
                <a:ea typeface="Calibri" panose="020F0502020204030204" pitchFamily="34" charset="0"/>
                <a:cs typeface="Calibri" panose="020F0502020204030204" pitchFamily="34" charset="0"/>
              </a:rPr>
              <a:t>, and the </a:t>
            </a:r>
            <a:r>
              <a:rPr lang="en-US" b="1" dirty="0">
                <a:solidFill>
                  <a:schemeClr val="bg1"/>
                </a:solidFill>
                <a:effectLst/>
                <a:latin typeface="+mj-lt"/>
                <a:ea typeface="Calibri" panose="020F0502020204030204" pitchFamily="34" charset="0"/>
                <a:cs typeface="Calibri" panose="020F0502020204030204" pitchFamily="34" charset="0"/>
              </a:rPr>
              <a:t>distance from Lintel</a:t>
            </a:r>
            <a:r>
              <a:rPr lang="en-US" dirty="0">
                <a:solidFill>
                  <a:schemeClr val="bg1"/>
                </a:solidFill>
                <a:effectLst/>
                <a:latin typeface="+mj-lt"/>
                <a:ea typeface="Calibri" panose="020F0502020204030204" pitchFamily="34" charset="0"/>
                <a:cs typeface="Calibri" panose="020F0502020204030204" pitchFamily="34" charset="0"/>
              </a:rPr>
              <a:t>. Enter the Size (</a:t>
            </a:r>
            <a:r>
              <a:rPr lang="en-US" b="1" dirty="0">
                <a:solidFill>
                  <a:schemeClr val="bg1"/>
                </a:solidFill>
                <a:effectLst/>
                <a:latin typeface="+mj-lt"/>
                <a:ea typeface="Calibri" panose="020F0502020204030204" pitchFamily="34" charset="0"/>
                <a:cs typeface="Calibri" panose="020F0502020204030204" pitchFamily="34" charset="0"/>
              </a:rPr>
              <a:t>Width </a:t>
            </a:r>
            <a:r>
              <a:rPr lang="en-US" dirty="0">
                <a:solidFill>
                  <a:schemeClr val="bg1"/>
                </a:solidFill>
                <a:effectLst/>
                <a:latin typeface="+mj-lt"/>
                <a:ea typeface="Calibri" panose="020F0502020204030204" pitchFamily="34" charset="0"/>
                <a:cs typeface="Calibri" panose="020F0502020204030204" pitchFamily="34" charset="0"/>
              </a:rPr>
              <a:t>and </a:t>
            </a:r>
            <a:r>
              <a:rPr lang="en-US" b="1" dirty="0">
                <a:solidFill>
                  <a:schemeClr val="bg1"/>
                </a:solidFill>
                <a:effectLst/>
                <a:latin typeface="+mj-lt"/>
                <a:ea typeface="Calibri" panose="020F0502020204030204" pitchFamily="34" charset="0"/>
                <a:cs typeface="Calibri" panose="020F0502020204030204" pitchFamily="34" charset="0"/>
              </a:rPr>
              <a:t>Heigh</a:t>
            </a:r>
            <a:r>
              <a:rPr lang="en-US" dirty="0">
                <a:solidFill>
                  <a:schemeClr val="bg1"/>
                </a:solidFill>
                <a:effectLst/>
                <a:latin typeface="+mj-lt"/>
                <a:ea typeface="Calibri" panose="020F0502020204030204" pitchFamily="34" charset="0"/>
                <a:cs typeface="Calibri" panose="020F0502020204030204" pitchFamily="34" charset="0"/>
              </a:rPr>
              <a:t>t) of the window.</a:t>
            </a:r>
          </a:p>
          <a:p>
            <a:pPr marL="285750" indent="-285750">
              <a:lnSpc>
                <a:spcPts val="1700"/>
              </a:lnSpc>
              <a:buFont typeface="Wingdings" panose="05000000000000000000" pitchFamily="2" charset="2"/>
              <a:buChar char="Ø"/>
            </a:pPr>
            <a:endParaRPr lang="en-US" dirty="0">
              <a:solidFill>
                <a:schemeClr val="bg1"/>
              </a:solidFill>
              <a:latin typeface="+mj-lt"/>
              <a:ea typeface="Calibri" panose="020F0502020204030204" pitchFamily="34" charset="0"/>
              <a:cs typeface="Times New Roman" panose="02020603050405020304" pitchFamily="18" charset="0"/>
            </a:endParaRPr>
          </a:p>
          <a:p>
            <a:pPr marL="285750" indent="-285750">
              <a:lnSpc>
                <a:spcPts val="1700"/>
              </a:lnSpc>
              <a:buFont typeface="Wingdings" panose="05000000000000000000" pitchFamily="2" charset="2"/>
              <a:buChar char="Ø"/>
            </a:pPr>
            <a:r>
              <a:rPr lang="en-US" dirty="0">
                <a:solidFill>
                  <a:schemeClr val="bg1"/>
                </a:solidFill>
                <a:latin typeface="+mj-lt"/>
              </a:rPr>
              <a:t>From the </a:t>
            </a:r>
            <a:r>
              <a:rPr lang="en-US" i="1" dirty="0">
                <a:solidFill>
                  <a:schemeClr val="bg1"/>
                </a:solidFill>
                <a:latin typeface="+mj-lt"/>
              </a:rPr>
              <a:t>Retrofit Options / Additional Cost </a:t>
            </a:r>
            <a:r>
              <a:rPr lang="en-US" dirty="0">
                <a:solidFill>
                  <a:schemeClr val="bg1"/>
                </a:solidFill>
                <a:latin typeface="+mj-lt"/>
              </a:rPr>
              <a:t>Section, choose an option for the retrofitting of the window. </a:t>
            </a:r>
            <a:r>
              <a:rPr lang="en-US" b="1" dirty="0">
                <a:solidFill>
                  <a:schemeClr val="bg1"/>
                </a:solidFill>
                <a:latin typeface="+mj-lt"/>
              </a:rPr>
              <a:t>Evaluate All, Weatherize Window</a:t>
            </a:r>
            <a:r>
              <a:rPr lang="en-US" dirty="0">
                <a:solidFill>
                  <a:schemeClr val="bg1"/>
                </a:solidFill>
                <a:latin typeface="+mj-lt"/>
              </a:rPr>
              <a:t>, </a:t>
            </a:r>
            <a:r>
              <a:rPr lang="en-US" b="1" dirty="0">
                <a:solidFill>
                  <a:schemeClr val="bg1"/>
                </a:solidFill>
                <a:latin typeface="+mj-lt"/>
              </a:rPr>
              <a:t>Replace Window</a:t>
            </a:r>
            <a:r>
              <a:rPr lang="en-US" dirty="0">
                <a:solidFill>
                  <a:schemeClr val="bg1"/>
                </a:solidFill>
                <a:latin typeface="+mj-lt"/>
              </a:rPr>
              <a:t>, and </a:t>
            </a:r>
            <a:r>
              <a:rPr lang="en-US" b="1" dirty="0">
                <a:solidFill>
                  <a:schemeClr val="bg1"/>
                </a:solidFill>
                <a:latin typeface="+mj-lt"/>
              </a:rPr>
              <a:t>Add Storm Window </a:t>
            </a:r>
            <a:r>
              <a:rPr lang="en-US" dirty="0">
                <a:solidFill>
                  <a:schemeClr val="bg1"/>
                </a:solidFill>
                <a:latin typeface="+mj-lt"/>
              </a:rPr>
              <a:t>are your Options. Select the </a:t>
            </a:r>
            <a:r>
              <a:rPr lang="en-US" b="1" dirty="0">
                <a:solidFill>
                  <a:schemeClr val="bg1"/>
                </a:solidFill>
                <a:latin typeface="+mj-lt"/>
              </a:rPr>
              <a:t>Glazing</a:t>
            </a:r>
            <a:r>
              <a:rPr lang="en-US" dirty="0">
                <a:solidFill>
                  <a:schemeClr val="bg1"/>
                </a:solidFill>
                <a:latin typeface="+mj-lt"/>
              </a:rPr>
              <a:t> type, the </a:t>
            </a:r>
            <a:r>
              <a:rPr lang="en-US" b="1" dirty="0">
                <a:solidFill>
                  <a:schemeClr val="bg1"/>
                </a:solidFill>
                <a:latin typeface="+mj-lt"/>
              </a:rPr>
              <a:t>U-Value</a:t>
            </a:r>
            <a:r>
              <a:rPr lang="en-US" dirty="0">
                <a:solidFill>
                  <a:schemeClr val="bg1"/>
                </a:solidFill>
                <a:latin typeface="+mj-lt"/>
              </a:rPr>
              <a:t>, the </a:t>
            </a:r>
            <a:r>
              <a:rPr lang="en-US" b="1" dirty="0">
                <a:solidFill>
                  <a:schemeClr val="bg1"/>
                </a:solidFill>
                <a:latin typeface="+mj-lt"/>
              </a:rPr>
              <a:t>SHGC</a:t>
            </a:r>
            <a:r>
              <a:rPr lang="en-US" dirty="0">
                <a:solidFill>
                  <a:schemeClr val="bg1"/>
                </a:solidFill>
                <a:latin typeface="+mj-lt"/>
              </a:rPr>
              <a:t> and add the </a:t>
            </a:r>
            <a:r>
              <a:rPr lang="en-US" b="1" dirty="0">
                <a:solidFill>
                  <a:schemeClr val="bg1"/>
                </a:solidFill>
                <a:latin typeface="+mj-lt"/>
              </a:rPr>
              <a:t>Storm Window Type.</a:t>
            </a:r>
          </a:p>
          <a:p>
            <a:pPr marL="285750" indent="-285750">
              <a:lnSpc>
                <a:spcPts val="1700"/>
              </a:lnSpc>
              <a:buFont typeface="Wingdings" panose="05000000000000000000" pitchFamily="2" charset="2"/>
              <a:buChar char="Ø"/>
            </a:pPr>
            <a:endParaRPr lang="en-US" b="1" dirty="0">
              <a:solidFill>
                <a:schemeClr val="bg1"/>
              </a:solidFill>
              <a:latin typeface="+mj-lt"/>
            </a:endParaRPr>
          </a:p>
          <a:p>
            <a:pPr marL="285750" indent="-285750">
              <a:lnSpc>
                <a:spcPts val="1700"/>
              </a:lnSpc>
              <a:buFont typeface="Wingdings" panose="05000000000000000000" pitchFamily="2" charset="2"/>
              <a:buChar char="Ø"/>
            </a:pPr>
            <a:r>
              <a:rPr lang="en-US" dirty="0">
                <a:solidFill>
                  <a:schemeClr val="bg1"/>
                </a:solidFill>
                <a:effectLst/>
                <a:latin typeface="+mj-lt"/>
                <a:ea typeface="Calibri" panose="020F0502020204030204" pitchFamily="34" charset="0"/>
                <a:cs typeface="Calibri" panose="020F0502020204030204" pitchFamily="34" charset="0"/>
              </a:rPr>
              <a:t>If ”</a:t>
            </a:r>
            <a:r>
              <a:rPr lang="en-US" b="1" dirty="0">
                <a:solidFill>
                  <a:schemeClr val="bg1"/>
                </a:solidFill>
                <a:effectLst/>
                <a:latin typeface="+mj-lt"/>
                <a:ea typeface="Calibri" panose="020F0502020204030204" pitchFamily="34" charset="0"/>
                <a:cs typeface="Calibri" panose="020F0502020204030204" pitchFamily="34" charset="0"/>
              </a:rPr>
              <a:t>Evaluate All” </a:t>
            </a:r>
            <a:r>
              <a:rPr lang="en-US" dirty="0">
                <a:solidFill>
                  <a:schemeClr val="bg1"/>
                </a:solidFill>
                <a:effectLst/>
                <a:latin typeface="+mj-lt"/>
                <a:ea typeface="Calibri" panose="020F0502020204030204" pitchFamily="34" charset="0"/>
                <a:cs typeface="Calibri" panose="020F0502020204030204" pitchFamily="34" charset="0"/>
              </a:rPr>
              <a:t>is chosen, LITT will evaluate each measure and based upon the cost effectiveness will determine the best measure (if any). The measure cost for the four measures will be pulled from the Setup Library/Library Measures that has been previously completed. Any additional cost per window for the measures should be added in the </a:t>
            </a:r>
            <a:r>
              <a:rPr lang="en-US" b="1" dirty="0">
                <a:solidFill>
                  <a:schemeClr val="bg1"/>
                </a:solidFill>
                <a:effectLst/>
                <a:latin typeface="+mj-lt"/>
                <a:ea typeface="Calibri" panose="020F0502020204030204" pitchFamily="34" charset="0"/>
                <a:cs typeface="Calibri" panose="020F0502020204030204" pitchFamily="34" charset="0"/>
              </a:rPr>
              <a:t>Add Cost ($) </a:t>
            </a:r>
            <a:r>
              <a:rPr lang="en-US" dirty="0">
                <a:solidFill>
                  <a:schemeClr val="bg1"/>
                </a:solidFill>
                <a:effectLst/>
                <a:latin typeface="+mj-lt"/>
                <a:ea typeface="Calibri" panose="020F0502020204030204" pitchFamily="34" charset="0"/>
                <a:cs typeface="Calibri" panose="020F0502020204030204" pitchFamily="34" charset="0"/>
              </a:rPr>
              <a:t>field. </a:t>
            </a:r>
          </a:p>
          <a:p>
            <a:pPr marL="285750" indent="-285750">
              <a:lnSpc>
                <a:spcPts val="1700"/>
              </a:lnSpc>
              <a:buFont typeface="Wingdings" panose="05000000000000000000" pitchFamily="2" charset="2"/>
              <a:buChar char="Ø"/>
            </a:pPr>
            <a:endParaRPr lang="en-US" dirty="0">
              <a:solidFill>
                <a:schemeClr val="bg1"/>
              </a:solidFill>
              <a:effectLst/>
              <a:latin typeface="+mj-lt"/>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B251691-6AAF-C3A6-FD56-2059A5842400}"/>
              </a:ext>
            </a:extLst>
          </p:cNvPr>
          <p:cNvSpPr txBox="1"/>
          <p:nvPr/>
        </p:nvSpPr>
        <p:spPr>
          <a:xfrm>
            <a:off x="6229862" y="394558"/>
            <a:ext cx="2610281" cy="707886"/>
          </a:xfrm>
          <a:prstGeom prst="rect">
            <a:avLst/>
          </a:prstGeom>
          <a:solidFill>
            <a:schemeClr val="bg1"/>
          </a:solidFill>
          <a:effectLst>
            <a:glow rad="101600">
              <a:schemeClr val="tx2">
                <a:lumMod val="75000"/>
                <a:alpha val="60000"/>
              </a:schemeClr>
            </a:glow>
          </a:effectLst>
          <a:scene3d>
            <a:camera prst="isometricOffAxis1Right"/>
            <a:lightRig rig="threePt" dir="t"/>
          </a:scene3d>
        </p:spPr>
        <p:txBody>
          <a:bodyPr wrap="square" rtlCol="0">
            <a:spAutoFit/>
          </a:bodyPr>
          <a:lstStyle/>
          <a:p>
            <a:r>
              <a:rPr lang="en-US" sz="4000" b="1" dirty="0">
                <a:solidFill>
                  <a:srgbClr val="0C4360"/>
                </a:solidFill>
              </a:rPr>
              <a:t>WINDOWS</a:t>
            </a:r>
          </a:p>
        </p:txBody>
      </p:sp>
    </p:spTree>
    <p:extLst>
      <p:ext uri="{BB962C8B-B14F-4D97-AF65-F5344CB8AC3E}">
        <p14:creationId xmlns:p14="http://schemas.microsoft.com/office/powerpoint/2010/main" val="247629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49421-8C7B-9E8E-FDEF-CEE4FB31ECD0}"/>
              </a:ext>
            </a:extLst>
          </p:cNvPr>
          <p:cNvSpPr>
            <a:spLocks noGrp="1"/>
          </p:cNvSpPr>
          <p:nvPr>
            <p:ph type="sldNum" sz="quarter" idx="12"/>
          </p:nvPr>
        </p:nvSpPr>
        <p:spPr/>
        <p:txBody>
          <a:bodyPr/>
          <a:lstStyle/>
          <a:p>
            <a:r>
              <a:rPr lang="en-US"/>
              <a:t>	</a:t>
            </a:r>
            <a:fld id="{C263D6C4-4840-40CC-AC84-17E24B3B7BDE}" type="slidenum">
              <a:rPr lang="en-US" smtClean="0"/>
              <a:pPr/>
              <a:t>44</a:t>
            </a:fld>
            <a:endParaRPr lang="en-US" noProof="0" dirty="0"/>
          </a:p>
        </p:txBody>
      </p:sp>
      <p:pic>
        <p:nvPicPr>
          <p:cNvPr id="3" name="Picture 2" descr="Graphical user interface, application&#10;&#10;Description automatically generated">
            <a:extLst>
              <a:ext uri="{FF2B5EF4-FFF2-40B4-BE49-F238E27FC236}">
                <a16:creationId xmlns:a16="http://schemas.microsoft.com/office/drawing/2014/main" id="{C8F46CA4-2332-12DC-EC01-DB779BE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96" y="475185"/>
            <a:ext cx="7512963" cy="5907629"/>
          </a:xfrm>
          <a:prstGeom prst="rect">
            <a:avLst/>
          </a:prstGeom>
        </p:spPr>
      </p:pic>
      <p:sp>
        <p:nvSpPr>
          <p:cNvPr id="4" name="TextBox 3">
            <a:extLst>
              <a:ext uri="{FF2B5EF4-FFF2-40B4-BE49-F238E27FC236}">
                <a16:creationId xmlns:a16="http://schemas.microsoft.com/office/drawing/2014/main" id="{8686817A-FACF-2FF3-B8ED-3A2A76F06C5E}"/>
              </a:ext>
            </a:extLst>
          </p:cNvPr>
          <p:cNvSpPr txBox="1"/>
          <p:nvPr/>
        </p:nvSpPr>
        <p:spPr>
          <a:xfrm>
            <a:off x="7959194" y="2181322"/>
            <a:ext cx="3699406" cy="4062651"/>
          </a:xfrm>
          <a:prstGeom prst="rect">
            <a:avLst/>
          </a:prstGeom>
          <a:noFill/>
        </p:spPr>
        <p:txBody>
          <a:bodyPr wrap="square" rtlCol="0">
            <a:spAutoFit/>
          </a:bodyPr>
          <a:lstStyle/>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Remember, if you indicate a replacement window is required, it will appear on the audit regardless of its SIR. </a:t>
            </a:r>
          </a:p>
          <a:p>
            <a:endPar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‘Include in SIR’ box will cause the window replacement to impact the total SIR. </a:t>
            </a:r>
          </a:p>
          <a:p>
            <a:endParaRPr lang="en-US" dirty="0"/>
          </a:p>
        </p:txBody>
      </p:sp>
      <p:sp>
        <p:nvSpPr>
          <p:cNvPr id="7" name="TextBox 6">
            <a:extLst>
              <a:ext uri="{FF2B5EF4-FFF2-40B4-BE49-F238E27FC236}">
                <a16:creationId xmlns:a16="http://schemas.microsoft.com/office/drawing/2014/main" id="{D734CB63-E1A9-BC7A-57E0-53BD8B742E15}"/>
              </a:ext>
            </a:extLst>
          </p:cNvPr>
          <p:cNvSpPr txBox="1"/>
          <p:nvPr/>
        </p:nvSpPr>
        <p:spPr>
          <a:xfrm>
            <a:off x="8040310" y="614027"/>
            <a:ext cx="2505108" cy="1323439"/>
          </a:xfrm>
          <a:prstGeom prst="rect">
            <a:avLst/>
          </a:prstGeom>
          <a:solidFill>
            <a:schemeClr val="bg1"/>
          </a:solidFill>
          <a:effectLst>
            <a:glow rad="101600">
              <a:schemeClr val="tx2">
                <a:lumMod val="75000"/>
                <a:alpha val="60000"/>
              </a:schemeClr>
            </a:glow>
          </a:effectLst>
          <a:scene3d>
            <a:camera prst="isometricOffAxis1Right"/>
            <a:lightRig rig="threePt" dir="t"/>
          </a:scene3d>
        </p:spPr>
        <p:txBody>
          <a:bodyPr wrap="square" rtlCol="0">
            <a:spAutoFit/>
          </a:bodyPr>
          <a:lstStyle/>
          <a:p>
            <a:r>
              <a:rPr lang="en-US" sz="4000" b="1" dirty="0">
                <a:solidFill>
                  <a:srgbClr val="0C4360"/>
                </a:solidFill>
              </a:rPr>
              <a:t>WINDOW RETROFITS</a:t>
            </a:r>
          </a:p>
        </p:txBody>
      </p:sp>
      <p:sp>
        <p:nvSpPr>
          <p:cNvPr id="8" name="Rectangle: Rounded Corners 7">
            <a:extLst>
              <a:ext uri="{FF2B5EF4-FFF2-40B4-BE49-F238E27FC236}">
                <a16:creationId xmlns:a16="http://schemas.microsoft.com/office/drawing/2014/main" id="{36BE27F8-33A6-4981-5C3F-3FE5909A866F}"/>
              </a:ext>
            </a:extLst>
          </p:cNvPr>
          <p:cNvSpPr/>
          <p:nvPr/>
        </p:nvSpPr>
        <p:spPr>
          <a:xfrm>
            <a:off x="292963" y="4635227"/>
            <a:ext cx="5317724" cy="49606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80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49421-8C7B-9E8E-FDEF-CEE4FB31ECD0}"/>
              </a:ext>
            </a:extLst>
          </p:cNvPr>
          <p:cNvSpPr>
            <a:spLocks noGrp="1"/>
          </p:cNvSpPr>
          <p:nvPr>
            <p:ph type="sldNum" sz="quarter" idx="12"/>
          </p:nvPr>
        </p:nvSpPr>
        <p:spPr/>
        <p:txBody>
          <a:bodyPr/>
          <a:lstStyle/>
          <a:p>
            <a:r>
              <a:rPr lang="en-US"/>
              <a:t>	</a:t>
            </a:r>
            <a:fld id="{C263D6C4-4840-40CC-AC84-17E24B3B7BDE}" type="slidenum">
              <a:rPr lang="en-US" smtClean="0"/>
              <a:pPr/>
              <a:t>45</a:t>
            </a:fld>
            <a:endParaRPr lang="en-US" noProof="0" dirty="0"/>
          </a:p>
        </p:txBody>
      </p:sp>
      <p:pic>
        <p:nvPicPr>
          <p:cNvPr id="5" name="Picture 4" descr="Table&#10;&#10;Description automatically generated">
            <a:extLst>
              <a:ext uri="{FF2B5EF4-FFF2-40B4-BE49-F238E27FC236}">
                <a16:creationId xmlns:a16="http://schemas.microsoft.com/office/drawing/2014/main" id="{96B78F12-40CB-83D3-F83C-750906E9E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9260"/>
            <a:ext cx="12192000" cy="2896095"/>
          </a:xfrm>
          <a:prstGeom prst="rect">
            <a:avLst/>
          </a:prstGeom>
        </p:spPr>
      </p:pic>
      <p:sp>
        <p:nvSpPr>
          <p:cNvPr id="6" name="TextBox 5">
            <a:extLst>
              <a:ext uri="{FF2B5EF4-FFF2-40B4-BE49-F238E27FC236}">
                <a16:creationId xmlns:a16="http://schemas.microsoft.com/office/drawing/2014/main" id="{96A54E64-ECF9-D4E6-C710-E54D485646BD}"/>
              </a:ext>
            </a:extLst>
          </p:cNvPr>
          <p:cNvSpPr txBox="1"/>
          <p:nvPr/>
        </p:nvSpPr>
        <p:spPr>
          <a:xfrm>
            <a:off x="837359" y="4496665"/>
            <a:ext cx="10392993" cy="1477328"/>
          </a:xfrm>
          <a:prstGeom prst="rect">
            <a:avLst/>
          </a:prstGeom>
          <a:noFill/>
        </p:spPr>
        <p:txBody>
          <a:bodyPr wrap="square" rtlCol="0">
            <a:spAutoFit/>
          </a:bodyPr>
          <a:lstStyle/>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Notice the SIR is below both 1.0 and 0.5. The audit would need to be rerun with the required box unchecked and the window would need to be installed as an itemized Health and Safety Measure. </a:t>
            </a:r>
          </a:p>
          <a:p>
            <a:endParaRPr lang="en-US" dirty="0"/>
          </a:p>
        </p:txBody>
      </p:sp>
      <p:sp>
        <p:nvSpPr>
          <p:cNvPr id="8" name="TextBox 7">
            <a:extLst>
              <a:ext uri="{FF2B5EF4-FFF2-40B4-BE49-F238E27FC236}">
                <a16:creationId xmlns:a16="http://schemas.microsoft.com/office/drawing/2014/main" id="{0C185B9F-9DB8-7554-B495-6C5F473DD7CE}"/>
              </a:ext>
            </a:extLst>
          </p:cNvPr>
          <p:cNvSpPr txBox="1"/>
          <p:nvPr/>
        </p:nvSpPr>
        <p:spPr>
          <a:xfrm rot="222378">
            <a:off x="6898002" y="258956"/>
            <a:ext cx="2553744" cy="1323439"/>
          </a:xfrm>
          <a:prstGeom prst="rect">
            <a:avLst/>
          </a:prstGeom>
          <a:solidFill>
            <a:schemeClr val="bg1"/>
          </a:solidFill>
          <a:effectLst>
            <a:glow rad="101600">
              <a:schemeClr val="tx2">
                <a:lumMod val="75000"/>
                <a:alpha val="60000"/>
              </a:schemeClr>
            </a:glow>
          </a:effectLst>
          <a:scene3d>
            <a:camera prst="isometricOffAxis1Right"/>
            <a:lightRig rig="threePt" dir="t"/>
          </a:scene3d>
        </p:spPr>
        <p:txBody>
          <a:bodyPr wrap="square" rtlCol="0">
            <a:spAutoFit/>
          </a:bodyPr>
          <a:lstStyle/>
          <a:p>
            <a:r>
              <a:rPr lang="en-US" sz="4000" b="1" dirty="0">
                <a:solidFill>
                  <a:srgbClr val="0C4360"/>
                </a:solidFill>
              </a:rPr>
              <a:t>WINDOW RETROFITS</a:t>
            </a:r>
          </a:p>
        </p:txBody>
      </p:sp>
      <p:sp>
        <p:nvSpPr>
          <p:cNvPr id="9" name="TextBox 8">
            <a:extLst>
              <a:ext uri="{FF2B5EF4-FFF2-40B4-BE49-F238E27FC236}">
                <a16:creationId xmlns:a16="http://schemas.microsoft.com/office/drawing/2014/main" id="{71169A55-BA9B-3555-41B2-5BD3BE9A5284}"/>
              </a:ext>
            </a:extLst>
          </p:cNvPr>
          <p:cNvSpPr txBox="1"/>
          <p:nvPr/>
        </p:nvSpPr>
        <p:spPr>
          <a:xfrm>
            <a:off x="837359" y="530064"/>
            <a:ext cx="4811697" cy="707886"/>
          </a:xfrm>
          <a:prstGeom prst="rect">
            <a:avLst/>
          </a:prstGeom>
          <a:noFill/>
        </p:spPr>
        <p:txBody>
          <a:bodyPr wrap="square" rtlCol="0">
            <a:spAutoFit/>
          </a:bodyPr>
          <a:lstStyle/>
          <a:p>
            <a:r>
              <a:rPr lang="en-US" sz="2000" dirty="0">
                <a:solidFill>
                  <a:schemeClr val="bg1"/>
                </a:solidFill>
              </a:rPr>
              <a:t>This is a screenshot of the work order, which will be explained in further training.</a:t>
            </a:r>
          </a:p>
        </p:txBody>
      </p:sp>
    </p:spTree>
    <p:extLst>
      <p:ext uri="{BB962C8B-B14F-4D97-AF65-F5344CB8AC3E}">
        <p14:creationId xmlns:p14="http://schemas.microsoft.com/office/powerpoint/2010/main" val="415494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70423CB-A9D1-2EE2-DA3E-C7D968EA211C}"/>
              </a:ext>
            </a:extLst>
          </p:cNvPr>
          <p:cNvSpPr/>
          <p:nvPr/>
        </p:nvSpPr>
        <p:spPr>
          <a:xfrm>
            <a:off x="7789577" y="1761662"/>
            <a:ext cx="4168553" cy="3334677"/>
          </a:xfrm>
          <a:prstGeom prst="roundRect">
            <a:avLst>
              <a:gd name="adj" fmla="val 10842"/>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2E484803-0E01-A8C6-7370-9FABF713750C}"/>
              </a:ext>
            </a:extLst>
          </p:cNvPr>
          <p:cNvSpPr>
            <a:spLocks noGrp="1"/>
          </p:cNvSpPr>
          <p:nvPr>
            <p:ph type="sldNum" sz="quarter" idx="12"/>
          </p:nvPr>
        </p:nvSpPr>
        <p:spPr/>
        <p:txBody>
          <a:bodyPr/>
          <a:lstStyle/>
          <a:p>
            <a:r>
              <a:rPr lang="en-US"/>
              <a:t>	</a:t>
            </a:r>
            <a:fld id="{C263D6C4-4840-40CC-AC84-17E24B3B7BDE}" type="slidenum">
              <a:rPr lang="en-US" smtClean="0"/>
              <a:pPr/>
              <a:t>46</a:t>
            </a:fld>
            <a:endParaRPr lang="en-US" noProof="0" dirty="0"/>
          </a:p>
        </p:txBody>
      </p:sp>
      <p:sp>
        <p:nvSpPr>
          <p:cNvPr id="5" name="TextBox 4">
            <a:extLst>
              <a:ext uri="{FF2B5EF4-FFF2-40B4-BE49-F238E27FC236}">
                <a16:creationId xmlns:a16="http://schemas.microsoft.com/office/drawing/2014/main" id="{5964345F-6FDE-2F6B-F31D-134FB07D75FC}"/>
              </a:ext>
            </a:extLst>
          </p:cNvPr>
          <p:cNvSpPr txBox="1"/>
          <p:nvPr/>
        </p:nvSpPr>
        <p:spPr>
          <a:xfrm>
            <a:off x="8060924" y="1959519"/>
            <a:ext cx="3597676" cy="2862322"/>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chemeClr val="tx2">
                    <a:lumMod val="50000"/>
                  </a:schemeClr>
                </a:solidFill>
              </a:rPr>
              <a:t>Unless you have a specific reason to not do so (which you should document in the comment box) , select ‘Evaluate All.’</a:t>
            </a:r>
          </a:p>
          <a:p>
            <a:pPr marL="342900" indent="-342900">
              <a:buFont typeface="Wingdings" panose="05000000000000000000" pitchFamily="2" charset="2"/>
              <a:buChar char="Ø"/>
            </a:pPr>
            <a:r>
              <a:rPr lang="en-US" sz="2000" dirty="0">
                <a:solidFill>
                  <a:schemeClr val="tx2">
                    <a:lumMod val="50000"/>
                  </a:schemeClr>
                </a:solidFill>
              </a:rPr>
              <a:t>If replacement windows do not come up as an ECM, they can be added as a Health and Safety Measure. </a:t>
            </a:r>
          </a:p>
        </p:txBody>
      </p:sp>
      <p:sp>
        <p:nvSpPr>
          <p:cNvPr id="6" name="TextBox 5">
            <a:extLst>
              <a:ext uri="{FF2B5EF4-FFF2-40B4-BE49-F238E27FC236}">
                <a16:creationId xmlns:a16="http://schemas.microsoft.com/office/drawing/2014/main" id="{B11E2A4F-58FB-4C53-E2C6-AF0B8B44DD7F}"/>
              </a:ext>
            </a:extLst>
          </p:cNvPr>
          <p:cNvSpPr txBox="1"/>
          <p:nvPr/>
        </p:nvSpPr>
        <p:spPr>
          <a:xfrm rot="222378">
            <a:off x="8208062" y="356715"/>
            <a:ext cx="2564625" cy="1323439"/>
          </a:xfrm>
          <a:prstGeom prst="rect">
            <a:avLst/>
          </a:prstGeom>
          <a:solidFill>
            <a:schemeClr val="bg1"/>
          </a:solidFill>
          <a:effectLst>
            <a:glow rad="101600">
              <a:schemeClr val="tx2">
                <a:lumMod val="75000"/>
                <a:alpha val="60000"/>
              </a:schemeClr>
            </a:glow>
          </a:effectLst>
          <a:scene3d>
            <a:camera prst="isometricOffAxis1Right"/>
            <a:lightRig rig="threePt" dir="t"/>
          </a:scene3d>
        </p:spPr>
        <p:txBody>
          <a:bodyPr wrap="square" rtlCol="0">
            <a:spAutoFit/>
          </a:bodyPr>
          <a:lstStyle/>
          <a:p>
            <a:r>
              <a:rPr lang="en-US" sz="4000" b="1" dirty="0">
                <a:solidFill>
                  <a:srgbClr val="0C4360"/>
                </a:solidFill>
              </a:rPr>
              <a:t>WINDOW RETROFITS</a:t>
            </a:r>
          </a:p>
        </p:txBody>
      </p:sp>
      <p:pic>
        <p:nvPicPr>
          <p:cNvPr id="7" name="Picture 6">
            <a:extLst>
              <a:ext uri="{FF2B5EF4-FFF2-40B4-BE49-F238E27FC236}">
                <a16:creationId xmlns:a16="http://schemas.microsoft.com/office/drawing/2014/main" id="{E9D6F6BC-F116-25D8-47D5-BFCB5ACD1085}"/>
              </a:ext>
            </a:extLst>
          </p:cNvPr>
          <p:cNvPicPr>
            <a:picLocks noChangeAspect="1"/>
          </p:cNvPicPr>
          <p:nvPr/>
        </p:nvPicPr>
        <p:blipFill>
          <a:blip r:embed="rId2"/>
          <a:stretch>
            <a:fillRect/>
          </a:stretch>
        </p:blipFill>
        <p:spPr>
          <a:xfrm>
            <a:off x="233870" y="241822"/>
            <a:ext cx="7148442" cy="6374356"/>
          </a:xfrm>
          <a:prstGeom prst="rect">
            <a:avLst/>
          </a:prstGeom>
        </p:spPr>
      </p:pic>
    </p:spTree>
    <p:extLst>
      <p:ext uri="{BB962C8B-B14F-4D97-AF65-F5344CB8AC3E}">
        <p14:creationId xmlns:p14="http://schemas.microsoft.com/office/powerpoint/2010/main" val="1709507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AE02235-4655-8D4E-0507-0CBCD39550EE}"/>
              </a:ext>
            </a:extLst>
          </p:cNvPr>
          <p:cNvSpPr/>
          <p:nvPr/>
        </p:nvSpPr>
        <p:spPr>
          <a:xfrm>
            <a:off x="7353300" y="701336"/>
            <a:ext cx="4505325" cy="5613739"/>
          </a:xfrm>
          <a:prstGeom prst="roundRect">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90AA17C-14FE-4C42-D580-282DD3398FAC}"/>
              </a:ext>
            </a:extLst>
          </p:cNvPr>
          <p:cNvSpPr>
            <a:spLocks noGrp="1"/>
          </p:cNvSpPr>
          <p:nvPr>
            <p:ph type="sldNum" sz="quarter" idx="12"/>
          </p:nvPr>
        </p:nvSpPr>
        <p:spPr/>
        <p:txBody>
          <a:bodyPr/>
          <a:lstStyle/>
          <a:p>
            <a:fld id="{C263D6C4-4840-40CC-AC84-17E24B3B7BDE}" type="slidenum">
              <a:rPr lang="en-US" noProof="0" smtClean="0"/>
              <a:pPr/>
              <a:t>47</a:t>
            </a:fld>
            <a:endParaRPr lang="en-US" noProof="0" dirty="0"/>
          </a:p>
        </p:txBody>
      </p:sp>
      <p:sp>
        <p:nvSpPr>
          <p:cNvPr id="3" name="Content Placeholder 2">
            <a:extLst>
              <a:ext uri="{FF2B5EF4-FFF2-40B4-BE49-F238E27FC236}">
                <a16:creationId xmlns:a16="http://schemas.microsoft.com/office/drawing/2014/main" id="{E00834C5-7CFF-41AA-CA59-495E069D8135}"/>
              </a:ext>
            </a:extLst>
          </p:cNvPr>
          <p:cNvSpPr>
            <a:spLocks noGrp="1"/>
          </p:cNvSpPr>
          <p:nvPr>
            <p:ph idx="4294967295"/>
          </p:nvPr>
        </p:nvSpPr>
        <p:spPr>
          <a:xfrm>
            <a:off x="7592803" y="1230406"/>
            <a:ext cx="4026317" cy="5339765"/>
          </a:xfrm>
        </p:spPr>
        <p:txBody>
          <a:bodyPr>
            <a:normAutofit/>
          </a:bodyPr>
          <a:lstStyle/>
          <a:p>
            <a:pPr marL="57150" marR="0" indent="-285750">
              <a:spcBef>
                <a:spcPts val="0"/>
              </a:spcBef>
              <a:spcAft>
                <a:spcPts val="0"/>
              </a:spcAft>
              <a:buFont typeface="Wingdings" panose="05000000000000000000" pitchFamily="2" charset="2"/>
              <a:buChar char="Ø"/>
            </a:pPr>
            <a:r>
              <a:rPr lang="en-US" sz="1900" dirty="0">
                <a:solidFill>
                  <a:schemeClr val="bg1"/>
                </a:solidFill>
                <a:effectLst/>
                <a:latin typeface="Calibri" panose="020F0502020204030204" pitchFamily="34" charset="0"/>
                <a:ea typeface="Calibri" panose="020F0502020204030204" pitchFamily="34" charset="0"/>
              </a:rPr>
              <a:t>Click on the </a:t>
            </a:r>
            <a:r>
              <a:rPr lang="en-US" sz="1900" b="1" dirty="0">
                <a:solidFill>
                  <a:schemeClr val="bg1"/>
                </a:solidFill>
                <a:effectLst/>
                <a:latin typeface="Calibri" panose="020F0502020204030204" pitchFamily="34" charset="0"/>
                <a:ea typeface="Calibri" panose="020F0502020204030204" pitchFamily="34" charset="0"/>
              </a:rPr>
              <a:t>New</a:t>
            </a:r>
            <a:r>
              <a:rPr lang="en-US" sz="1900" dirty="0">
                <a:solidFill>
                  <a:schemeClr val="bg1"/>
                </a:solidFill>
                <a:effectLst/>
                <a:latin typeface="Calibri" panose="020F0502020204030204" pitchFamily="34" charset="0"/>
                <a:ea typeface="Calibri" panose="020F0502020204030204" pitchFamily="34" charset="0"/>
              </a:rPr>
              <a:t> button on the top left side.</a:t>
            </a:r>
          </a:p>
          <a:p>
            <a:pPr marR="0">
              <a:spcBef>
                <a:spcPts val="0"/>
              </a:spcBef>
              <a:spcAft>
                <a:spcPts val="0"/>
              </a:spcAft>
              <a:buFont typeface="Wingdings" panose="05000000000000000000" pitchFamily="2" charset="2"/>
              <a:buChar char="Ø"/>
            </a:pPr>
            <a:endParaRPr lang="en-US" sz="1900" dirty="0">
              <a:solidFill>
                <a:schemeClr val="bg1"/>
              </a:solidFill>
              <a:effectLst/>
              <a:latin typeface="Times New Roman" panose="02020603050405020304" pitchFamily="18" charset="0"/>
              <a:ea typeface="Calibri" panose="020F0502020204030204" pitchFamily="34" charset="0"/>
            </a:endParaRPr>
          </a:p>
          <a:p>
            <a:pPr marL="57150" marR="0" indent="-285750">
              <a:spcBef>
                <a:spcPts val="0"/>
              </a:spcBef>
              <a:spcAft>
                <a:spcPts val="0"/>
              </a:spcAft>
              <a:buFont typeface="Wingdings" panose="05000000000000000000" pitchFamily="2" charset="2"/>
              <a:buChar char="Ø"/>
            </a:pPr>
            <a:r>
              <a:rPr lang="en-US" sz="1900" dirty="0">
                <a:solidFill>
                  <a:schemeClr val="bg1"/>
                </a:solidFill>
                <a:effectLst/>
                <a:latin typeface="Calibri" panose="020F0502020204030204" pitchFamily="34" charset="0"/>
                <a:ea typeface="Calibri" panose="020F0502020204030204" pitchFamily="34" charset="0"/>
              </a:rPr>
              <a:t>Enter the </a:t>
            </a:r>
            <a:r>
              <a:rPr lang="en-US" sz="1900" b="1" dirty="0">
                <a:solidFill>
                  <a:schemeClr val="bg1"/>
                </a:solidFill>
                <a:effectLst/>
                <a:latin typeface="Calibri" panose="020F0502020204030204" pitchFamily="34" charset="0"/>
                <a:ea typeface="Calibri" panose="020F0502020204030204" pitchFamily="34" charset="0"/>
              </a:rPr>
              <a:t>Door Code</a:t>
            </a:r>
            <a:r>
              <a:rPr lang="en-US" sz="1900" dirty="0">
                <a:solidFill>
                  <a:schemeClr val="bg1"/>
                </a:solidFill>
                <a:effectLst/>
                <a:latin typeface="Calibri" panose="020F0502020204030204" pitchFamily="34" charset="0"/>
                <a:ea typeface="Calibri" panose="020F0502020204030204" pitchFamily="34" charset="0"/>
              </a:rPr>
              <a:t> (name), and the Door Type using the drop-down box. Next, enter the </a:t>
            </a:r>
            <a:r>
              <a:rPr lang="en-US" sz="1900" b="1" dirty="0">
                <a:solidFill>
                  <a:schemeClr val="bg1"/>
                </a:solidFill>
                <a:effectLst/>
                <a:latin typeface="Calibri" panose="020F0502020204030204" pitchFamily="34" charset="0"/>
                <a:ea typeface="Calibri" panose="020F0502020204030204" pitchFamily="34" charset="0"/>
              </a:rPr>
              <a:t>Area </a:t>
            </a:r>
            <a:r>
              <a:rPr lang="en-US" sz="1900" dirty="0">
                <a:solidFill>
                  <a:schemeClr val="bg1"/>
                </a:solidFill>
                <a:effectLst/>
                <a:latin typeface="Calibri" panose="020F0502020204030204" pitchFamily="34" charset="0"/>
                <a:ea typeface="Calibri" panose="020F0502020204030204" pitchFamily="34" charset="0"/>
              </a:rPr>
              <a:t>of the Door (sq. ft), </a:t>
            </a:r>
            <a:r>
              <a:rPr lang="en-US" sz="1900" b="1" dirty="0">
                <a:solidFill>
                  <a:schemeClr val="bg1"/>
                </a:solidFill>
                <a:effectLst/>
                <a:latin typeface="Calibri" panose="020F0502020204030204" pitchFamily="34" charset="0"/>
                <a:ea typeface="Calibri" panose="020F0502020204030204" pitchFamily="34" charset="0"/>
              </a:rPr>
              <a:t>Storm Door Condition</a:t>
            </a:r>
            <a:r>
              <a:rPr lang="en-US" sz="1900" dirty="0">
                <a:solidFill>
                  <a:schemeClr val="bg1"/>
                </a:solidFill>
                <a:effectLst/>
                <a:latin typeface="Calibri" panose="020F0502020204030204" pitchFamily="34" charset="0"/>
                <a:ea typeface="Calibri" panose="020F0502020204030204" pitchFamily="34" charset="0"/>
              </a:rPr>
              <a:t>, and </a:t>
            </a:r>
            <a:r>
              <a:rPr lang="en-US" sz="1900" b="1" dirty="0">
                <a:solidFill>
                  <a:schemeClr val="bg1"/>
                </a:solidFill>
                <a:effectLst/>
                <a:latin typeface="Calibri" panose="020F0502020204030204" pitchFamily="34" charset="0"/>
                <a:ea typeface="Calibri" panose="020F0502020204030204" pitchFamily="34" charset="0"/>
              </a:rPr>
              <a:t>Leakiness</a:t>
            </a:r>
            <a:r>
              <a:rPr lang="en-US" sz="1900" dirty="0">
                <a:solidFill>
                  <a:schemeClr val="bg1"/>
                </a:solidFill>
                <a:effectLst/>
                <a:latin typeface="Calibri" panose="020F0502020204030204" pitchFamily="34" charset="0"/>
                <a:ea typeface="Calibri" panose="020F0502020204030204" pitchFamily="34" charset="0"/>
              </a:rPr>
              <a:t>. Enter the </a:t>
            </a:r>
            <a:r>
              <a:rPr lang="en-US" sz="1900" b="1" dirty="0">
                <a:solidFill>
                  <a:schemeClr val="bg1"/>
                </a:solidFill>
                <a:effectLst/>
                <a:latin typeface="Calibri" panose="020F0502020204030204" pitchFamily="34" charset="0"/>
                <a:ea typeface="Calibri" panose="020F0502020204030204" pitchFamily="34" charset="0"/>
              </a:rPr>
              <a:t>Height and Width </a:t>
            </a:r>
            <a:r>
              <a:rPr lang="en-US" sz="1900" dirty="0">
                <a:solidFill>
                  <a:schemeClr val="bg1"/>
                </a:solidFill>
                <a:effectLst/>
                <a:latin typeface="Calibri" panose="020F0502020204030204" pitchFamily="34" charset="0"/>
                <a:ea typeface="Calibri" panose="020F0502020204030204" pitchFamily="34" charset="0"/>
              </a:rPr>
              <a:t>of the door. Enter the </a:t>
            </a:r>
            <a:r>
              <a:rPr lang="en-US" sz="1900" b="1" dirty="0">
                <a:solidFill>
                  <a:schemeClr val="bg1"/>
                </a:solidFill>
                <a:effectLst/>
                <a:latin typeface="Calibri" panose="020F0502020204030204" pitchFamily="34" charset="0"/>
                <a:ea typeface="Calibri" panose="020F0502020204030204" pitchFamily="34" charset="0"/>
              </a:rPr>
              <a:t>Wall Code </a:t>
            </a:r>
            <a:r>
              <a:rPr lang="en-US" sz="1900" dirty="0">
                <a:solidFill>
                  <a:schemeClr val="bg1"/>
                </a:solidFill>
                <a:effectLst/>
                <a:latin typeface="Calibri" panose="020F0502020204030204" pitchFamily="34" charset="0"/>
                <a:ea typeface="Calibri" panose="020F0502020204030204" pitchFamily="34" charset="0"/>
              </a:rPr>
              <a:t>this Door corresponds to. Enter how many doors are on the corresponding wall.</a:t>
            </a:r>
            <a:endParaRPr lang="en-US" sz="1900" dirty="0">
              <a:solidFill>
                <a:schemeClr val="bg1"/>
              </a:solidFill>
              <a:effectLst/>
              <a:latin typeface="Times New Roman" panose="02020603050405020304" pitchFamily="18" charset="0"/>
              <a:ea typeface="Calibri" panose="020F0502020204030204" pitchFamily="34" charset="0"/>
            </a:endParaRPr>
          </a:p>
          <a:p>
            <a:pPr marR="0">
              <a:spcBef>
                <a:spcPts val="0"/>
              </a:spcBef>
              <a:spcAft>
                <a:spcPts val="0"/>
              </a:spcAft>
              <a:buFont typeface="Wingdings" panose="05000000000000000000" pitchFamily="2" charset="2"/>
              <a:buChar char="Ø"/>
            </a:pPr>
            <a:endParaRPr lang="en-US" sz="1900" dirty="0">
              <a:solidFill>
                <a:schemeClr val="bg1"/>
              </a:solidFill>
              <a:effectLst/>
              <a:latin typeface="Times New Roman" panose="02020603050405020304" pitchFamily="18" charset="0"/>
              <a:ea typeface="Calibri" panose="020F0502020204030204" pitchFamily="34" charset="0"/>
            </a:endParaRPr>
          </a:p>
          <a:p>
            <a:pPr marL="57150" marR="0" indent="-285750">
              <a:lnSpc>
                <a:spcPct val="107000"/>
              </a:lnSpc>
              <a:spcBef>
                <a:spcPts val="0"/>
              </a:spcBef>
              <a:spcAft>
                <a:spcPts val="0"/>
              </a:spcAft>
              <a:buFont typeface="Wingdings" panose="05000000000000000000" pitchFamily="2" charset="2"/>
              <a:buChar char="Ø"/>
            </a:pPr>
            <a:r>
              <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a:t>
            </a:r>
            <a:r>
              <a:rPr lang="en-US" sz="19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Replacement</a:t>
            </a:r>
            <a:r>
              <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section, check the box that asks,  “   </a:t>
            </a:r>
            <a:r>
              <a:rPr lang="en-US"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Include in SIR</a:t>
            </a:r>
            <a:r>
              <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Enter any additional costs related to the replacement door in the </a:t>
            </a:r>
            <a:r>
              <a:rPr lang="en-US"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Additional Cost ($/door</a:t>
            </a:r>
            <a:r>
              <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field. </a:t>
            </a:r>
          </a:p>
          <a:p>
            <a:pPr marL="0" marR="0" indent="0">
              <a:lnSpc>
                <a:spcPct val="107000"/>
              </a:lnSpc>
              <a:spcBef>
                <a:spcPts val="0"/>
              </a:spcBef>
              <a:spcAft>
                <a:spcPts val="0"/>
              </a:spcAft>
              <a:buNone/>
            </a:pPr>
            <a:endParaRPr lang="en-US"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284DB0B5-7592-1E29-BF27-CFB7D03BE35A}"/>
              </a:ext>
            </a:extLst>
          </p:cNvPr>
          <p:cNvPicPr>
            <a:picLocks noChangeAspect="1"/>
          </p:cNvPicPr>
          <p:nvPr/>
        </p:nvPicPr>
        <p:blipFill>
          <a:blip r:embed="rId2"/>
          <a:stretch>
            <a:fillRect/>
          </a:stretch>
        </p:blipFill>
        <p:spPr>
          <a:xfrm>
            <a:off x="254496" y="236263"/>
            <a:ext cx="2989468" cy="2485021"/>
          </a:xfrm>
          <a:prstGeom prst="rect">
            <a:avLst/>
          </a:prstGeom>
          <a:ln w="57150">
            <a:solidFill>
              <a:schemeClr val="bg2">
                <a:lumMod val="25000"/>
              </a:schemeClr>
            </a:solidFill>
          </a:ln>
        </p:spPr>
      </p:pic>
      <p:sp>
        <p:nvSpPr>
          <p:cNvPr id="8" name="Rectangle: Rounded Corners 7">
            <a:extLst>
              <a:ext uri="{FF2B5EF4-FFF2-40B4-BE49-F238E27FC236}">
                <a16:creationId xmlns:a16="http://schemas.microsoft.com/office/drawing/2014/main" id="{7E980D2F-81B4-A604-F4B5-C7C1A2902C57}"/>
              </a:ext>
            </a:extLst>
          </p:cNvPr>
          <p:cNvSpPr/>
          <p:nvPr/>
        </p:nvSpPr>
        <p:spPr>
          <a:xfrm>
            <a:off x="2135107" y="624159"/>
            <a:ext cx="985032" cy="53728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Rectangle 9">
            <a:extLst>
              <a:ext uri="{FF2B5EF4-FFF2-40B4-BE49-F238E27FC236}">
                <a16:creationId xmlns:a16="http://schemas.microsoft.com/office/drawing/2014/main" id="{0F680DB4-F32E-BE5A-0831-20FE153BD4EB}"/>
              </a:ext>
            </a:extLst>
          </p:cNvPr>
          <p:cNvSpPr/>
          <p:nvPr/>
        </p:nvSpPr>
        <p:spPr>
          <a:xfrm>
            <a:off x="9037545" y="3812245"/>
            <a:ext cx="88675" cy="880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2B03389-3E21-5228-52E0-6F176A92B504}"/>
              </a:ext>
            </a:extLst>
          </p:cNvPr>
          <p:cNvPicPr>
            <a:picLocks noChangeAspect="1"/>
          </p:cNvPicPr>
          <p:nvPr/>
        </p:nvPicPr>
        <p:blipFill>
          <a:blip r:embed="rId3"/>
          <a:stretch>
            <a:fillRect/>
          </a:stretch>
        </p:blipFill>
        <p:spPr>
          <a:xfrm>
            <a:off x="246652" y="1245361"/>
            <a:ext cx="6946404" cy="5072396"/>
          </a:xfrm>
          <a:prstGeom prst="rect">
            <a:avLst/>
          </a:prstGeom>
        </p:spPr>
      </p:pic>
      <p:sp>
        <p:nvSpPr>
          <p:cNvPr id="2" name="TextBox 1">
            <a:extLst>
              <a:ext uri="{FF2B5EF4-FFF2-40B4-BE49-F238E27FC236}">
                <a16:creationId xmlns:a16="http://schemas.microsoft.com/office/drawing/2014/main" id="{4AAF9951-8C15-E540-904A-7D86F4063D73}"/>
              </a:ext>
            </a:extLst>
          </p:cNvPr>
          <p:cNvSpPr txBox="1"/>
          <p:nvPr/>
        </p:nvSpPr>
        <p:spPr>
          <a:xfrm>
            <a:off x="7221888" y="240281"/>
            <a:ext cx="2127030" cy="830997"/>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800" b="1" dirty="0">
                <a:solidFill>
                  <a:srgbClr val="0C4360"/>
                </a:solidFill>
              </a:rPr>
              <a:t>DOORS</a:t>
            </a:r>
          </a:p>
        </p:txBody>
      </p:sp>
    </p:spTree>
    <p:extLst>
      <p:ext uri="{BB962C8B-B14F-4D97-AF65-F5344CB8AC3E}">
        <p14:creationId xmlns:p14="http://schemas.microsoft.com/office/powerpoint/2010/main" val="1724239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642E8D-AE3C-A535-3CD7-F446A77ED49F}"/>
              </a:ext>
            </a:extLst>
          </p:cNvPr>
          <p:cNvSpPr>
            <a:spLocks noGrp="1"/>
          </p:cNvSpPr>
          <p:nvPr>
            <p:ph type="sldNum" sz="quarter" idx="12"/>
          </p:nvPr>
        </p:nvSpPr>
        <p:spPr/>
        <p:txBody>
          <a:bodyPr/>
          <a:lstStyle/>
          <a:p>
            <a:r>
              <a:rPr lang="en-US"/>
              <a:t>	</a:t>
            </a:r>
            <a:fld id="{C263D6C4-4840-40CC-AC84-17E24B3B7BDE}" type="slidenum">
              <a:rPr lang="en-US" smtClean="0"/>
              <a:pPr/>
              <a:t>48</a:t>
            </a:fld>
            <a:endParaRPr lang="en-US" noProof="0" dirty="0"/>
          </a:p>
        </p:txBody>
      </p:sp>
      <p:pic>
        <p:nvPicPr>
          <p:cNvPr id="3" name="Picture 2" descr="Graphical user interface, application&#10;&#10;Description automatically generated">
            <a:extLst>
              <a:ext uri="{FF2B5EF4-FFF2-40B4-BE49-F238E27FC236}">
                <a16:creationId xmlns:a16="http://schemas.microsoft.com/office/drawing/2014/main" id="{A716E573-F001-F9BA-F4A8-DDF0DF87E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626" y="658955"/>
            <a:ext cx="7536402" cy="5213483"/>
          </a:xfrm>
          <a:prstGeom prst="rect">
            <a:avLst/>
          </a:prstGeom>
        </p:spPr>
      </p:pic>
      <p:sp>
        <p:nvSpPr>
          <p:cNvPr id="4" name="TextBox 3">
            <a:extLst>
              <a:ext uri="{FF2B5EF4-FFF2-40B4-BE49-F238E27FC236}">
                <a16:creationId xmlns:a16="http://schemas.microsoft.com/office/drawing/2014/main" id="{C4BA2673-364E-832C-7B22-E483F0161756}"/>
              </a:ext>
            </a:extLst>
          </p:cNvPr>
          <p:cNvSpPr txBox="1"/>
          <p:nvPr/>
        </p:nvSpPr>
        <p:spPr>
          <a:xfrm>
            <a:off x="8080489" y="863985"/>
            <a:ext cx="3930998" cy="707886"/>
          </a:xfrm>
          <a:prstGeom prst="rect">
            <a:avLst/>
          </a:prstGeom>
          <a:solidFill>
            <a:schemeClr val="bg1"/>
          </a:solidFill>
          <a:effectLst>
            <a:glow rad="101600">
              <a:schemeClr val="tx2">
                <a:lumMod val="75000"/>
                <a:alpha val="60000"/>
              </a:schemeClr>
            </a:glow>
          </a:effectLst>
          <a:scene3d>
            <a:camera prst="isometricOffAxis1Right"/>
            <a:lightRig rig="threePt" dir="t"/>
          </a:scene3d>
        </p:spPr>
        <p:txBody>
          <a:bodyPr wrap="square" rtlCol="0">
            <a:spAutoFit/>
          </a:bodyPr>
          <a:lstStyle/>
          <a:p>
            <a:r>
              <a:rPr lang="en-US" sz="4000" b="1" dirty="0">
                <a:solidFill>
                  <a:srgbClr val="0C4360"/>
                </a:solidFill>
              </a:rPr>
              <a:t>DOOR RETROFITS</a:t>
            </a:r>
          </a:p>
        </p:txBody>
      </p:sp>
      <p:sp>
        <p:nvSpPr>
          <p:cNvPr id="6" name="TextBox 5">
            <a:extLst>
              <a:ext uri="{FF2B5EF4-FFF2-40B4-BE49-F238E27FC236}">
                <a16:creationId xmlns:a16="http://schemas.microsoft.com/office/drawing/2014/main" id="{5CDB5788-22A8-590C-9CD5-226D2F5B8598}"/>
              </a:ext>
            </a:extLst>
          </p:cNvPr>
          <p:cNvSpPr txBox="1"/>
          <p:nvPr/>
        </p:nvSpPr>
        <p:spPr>
          <a:xfrm>
            <a:off x="8080489" y="2208236"/>
            <a:ext cx="3772941" cy="3541995"/>
          </a:xfrm>
          <a:prstGeom prst="rect">
            <a:avLst/>
          </a:prstGeom>
          <a:noFill/>
        </p:spPr>
        <p:txBody>
          <a:bodyPr wrap="square">
            <a:spAutoFit/>
          </a:bodyPr>
          <a:lstStyle/>
          <a:p>
            <a:pPr marL="0" marR="0">
              <a:lnSpc>
                <a:spcPct val="107000"/>
              </a:lnSpc>
              <a:spcBef>
                <a:spcPts val="0"/>
              </a:spcBef>
              <a:spcAft>
                <a:spcPts val="800"/>
              </a:spcAft>
              <a:tabLst>
                <a:tab pos="1333500" algn="l"/>
              </a:tabLst>
            </a:pPr>
            <a:r>
              <a:rPr lang="en-US" sz="2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Like with Windows:</a:t>
            </a:r>
          </a:p>
          <a:p>
            <a:pPr marL="0" marR="0">
              <a:lnSpc>
                <a:spcPct val="107000"/>
              </a:lnSpc>
              <a:spcBef>
                <a:spcPts val="0"/>
              </a:spcBef>
              <a:spcAft>
                <a:spcPts val="800"/>
              </a:spcAft>
              <a:tabLst>
                <a:tab pos="1333500" algn="l"/>
              </a:tabLst>
            </a:pPr>
            <a:endPar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tabLst>
                <a:tab pos="1333500" algn="l"/>
              </a:tabLst>
            </a:pPr>
            <a:r>
              <a:rPr lang="en-US"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you indicate a replacement door is required, it will appear on the audit regardless of the SIR. The ‘Include in SIR’ box will cause the door replacement to impact the total SIR.</a:t>
            </a:r>
          </a:p>
        </p:txBody>
      </p:sp>
    </p:spTree>
    <p:extLst>
      <p:ext uri="{BB962C8B-B14F-4D97-AF65-F5344CB8AC3E}">
        <p14:creationId xmlns:p14="http://schemas.microsoft.com/office/powerpoint/2010/main" val="1570144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49421-8C7B-9E8E-FDEF-CEE4FB31ECD0}"/>
              </a:ext>
            </a:extLst>
          </p:cNvPr>
          <p:cNvSpPr>
            <a:spLocks noGrp="1"/>
          </p:cNvSpPr>
          <p:nvPr>
            <p:ph type="sldNum" sz="quarter" idx="12"/>
          </p:nvPr>
        </p:nvSpPr>
        <p:spPr/>
        <p:txBody>
          <a:bodyPr/>
          <a:lstStyle/>
          <a:p>
            <a:r>
              <a:rPr lang="en-US"/>
              <a:t>	</a:t>
            </a:r>
            <a:fld id="{C263D6C4-4840-40CC-AC84-17E24B3B7BDE}" type="slidenum">
              <a:rPr lang="en-US" smtClean="0"/>
              <a:pPr/>
              <a:t>49</a:t>
            </a:fld>
            <a:endParaRPr lang="en-US" noProof="0" dirty="0"/>
          </a:p>
        </p:txBody>
      </p:sp>
      <p:sp>
        <p:nvSpPr>
          <p:cNvPr id="6" name="TextBox 5">
            <a:extLst>
              <a:ext uri="{FF2B5EF4-FFF2-40B4-BE49-F238E27FC236}">
                <a16:creationId xmlns:a16="http://schemas.microsoft.com/office/drawing/2014/main" id="{96A54E64-ECF9-D4E6-C710-E54D485646BD}"/>
              </a:ext>
            </a:extLst>
          </p:cNvPr>
          <p:cNvSpPr txBox="1"/>
          <p:nvPr/>
        </p:nvSpPr>
        <p:spPr>
          <a:xfrm>
            <a:off x="837359" y="4776489"/>
            <a:ext cx="10392993" cy="1477328"/>
          </a:xfrm>
          <a:prstGeom prst="rect">
            <a:avLst/>
          </a:prstGeom>
          <a:noFill/>
        </p:spPr>
        <p:txBody>
          <a:bodyPr wrap="square" rtlCol="0">
            <a:spAutoFit/>
          </a:bodyPr>
          <a:lstStyle/>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Notice the SIR is below both 1.0 and 0.5. The audit would need to be rerun with the required box unchecked and the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door</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would need to be installed as an itemized Health and Safety Measure. </a:t>
            </a:r>
          </a:p>
          <a:p>
            <a:endParaRPr lang="en-US" dirty="0"/>
          </a:p>
        </p:txBody>
      </p:sp>
      <p:sp>
        <p:nvSpPr>
          <p:cNvPr id="8" name="TextBox 7">
            <a:extLst>
              <a:ext uri="{FF2B5EF4-FFF2-40B4-BE49-F238E27FC236}">
                <a16:creationId xmlns:a16="http://schemas.microsoft.com/office/drawing/2014/main" id="{0C185B9F-9DB8-7554-B495-6C5F473DD7CE}"/>
              </a:ext>
            </a:extLst>
          </p:cNvPr>
          <p:cNvSpPr txBox="1"/>
          <p:nvPr/>
        </p:nvSpPr>
        <p:spPr>
          <a:xfrm rot="222378">
            <a:off x="6754085" y="530063"/>
            <a:ext cx="4346856" cy="707886"/>
          </a:xfrm>
          <a:prstGeom prst="rect">
            <a:avLst/>
          </a:prstGeom>
          <a:solidFill>
            <a:schemeClr val="bg1"/>
          </a:solidFill>
          <a:effectLst>
            <a:glow rad="101600">
              <a:schemeClr val="tx2">
                <a:lumMod val="75000"/>
                <a:alpha val="60000"/>
              </a:schemeClr>
            </a:glow>
          </a:effectLst>
          <a:scene3d>
            <a:camera prst="isometricOffAxis1Right"/>
            <a:lightRig rig="threePt" dir="t"/>
          </a:scene3d>
        </p:spPr>
        <p:txBody>
          <a:bodyPr wrap="square" rtlCol="0">
            <a:spAutoFit/>
          </a:bodyPr>
          <a:lstStyle/>
          <a:p>
            <a:r>
              <a:rPr lang="en-US" sz="4000" b="1" dirty="0">
                <a:solidFill>
                  <a:srgbClr val="0C4360"/>
                </a:solidFill>
              </a:rPr>
              <a:t>DOOR RETROFITS</a:t>
            </a:r>
          </a:p>
        </p:txBody>
      </p:sp>
      <p:sp>
        <p:nvSpPr>
          <p:cNvPr id="9" name="TextBox 8">
            <a:extLst>
              <a:ext uri="{FF2B5EF4-FFF2-40B4-BE49-F238E27FC236}">
                <a16:creationId xmlns:a16="http://schemas.microsoft.com/office/drawing/2014/main" id="{71169A55-BA9B-3555-41B2-5BD3BE9A5284}"/>
              </a:ext>
            </a:extLst>
          </p:cNvPr>
          <p:cNvSpPr txBox="1"/>
          <p:nvPr/>
        </p:nvSpPr>
        <p:spPr>
          <a:xfrm>
            <a:off x="837359" y="530064"/>
            <a:ext cx="4811697" cy="707886"/>
          </a:xfrm>
          <a:prstGeom prst="rect">
            <a:avLst/>
          </a:prstGeom>
          <a:noFill/>
        </p:spPr>
        <p:txBody>
          <a:bodyPr wrap="square" rtlCol="0">
            <a:spAutoFit/>
          </a:bodyPr>
          <a:lstStyle/>
          <a:p>
            <a:r>
              <a:rPr lang="en-US" sz="2000" dirty="0">
                <a:solidFill>
                  <a:schemeClr val="bg1"/>
                </a:solidFill>
              </a:rPr>
              <a:t>This is a screenshot of the work order, which will be explained in further training.</a:t>
            </a:r>
          </a:p>
        </p:txBody>
      </p:sp>
      <p:pic>
        <p:nvPicPr>
          <p:cNvPr id="3" name="Picture 2" descr="Table&#10;&#10;Description automatically generated">
            <a:extLst>
              <a:ext uri="{FF2B5EF4-FFF2-40B4-BE49-F238E27FC236}">
                <a16:creationId xmlns:a16="http://schemas.microsoft.com/office/drawing/2014/main" id="{3382B5BA-D9B0-3FBA-EB10-F298526DE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57528"/>
            <a:ext cx="12191999" cy="2839137"/>
          </a:xfrm>
          <a:prstGeom prst="rect">
            <a:avLst/>
          </a:prstGeom>
        </p:spPr>
      </p:pic>
    </p:spTree>
    <p:extLst>
      <p:ext uri="{BB962C8B-B14F-4D97-AF65-F5344CB8AC3E}">
        <p14:creationId xmlns:p14="http://schemas.microsoft.com/office/powerpoint/2010/main" val="43416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864507" y="5241938"/>
            <a:ext cx="7781544" cy="859055"/>
          </a:xfrm>
        </p:spPr>
        <p:txBody>
          <a:bodyPr>
            <a:normAutofit fontScale="90000"/>
          </a:bodyPr>
          <a:lstStyle/>
          <a:p>
            <a:r>
              <a:rPr lang="en-US" dirty="0">
                <a:solidFill>
                  <a:schemeClr val="bg1"/>
                </a:solidFill>
              </a:rPr>
              <a:t>Log-On Screen</a:t>
            </a:r>
          </a:p>
        </p:txBody>
      </p:sp>
      <p:sp>
        <p:nvSpPr>
          <p:cNvPr id="5" name="Text Placeholder 4">
            <a:extLst>
              <a:ext uri="{FF2B5EF4-FFF2-40B4-BE49-F238E27FC236}">
                <a16:creationId xmlns:a16="http://schemas.microsoft.com/office/drawing/2014/main" id="{DCDDBE65-9AB1-4989-AF86-726591A6A128}"/>
              </a:ext>
            </a:extLst>
          </p:cNvPr>
          <p:cNvSpPr>
            <a:spLocks noGrp="1"/>
          </p:cNvSpPr>
          <p:nvPr>
            <p:ph type="body" idx="1"/>
          </p:nvPr>
        </p:nvSpPr>
        <p:spPr>
          <a:xfrm>
            <a:off x="2156798" y="5949315"/>
            <a:ext cx="6803136" cy="365760"/>
          </a:xfrm>
        </p:spPr>
        <p:txBody>
          <a:bodyPr>
            <a:normAutofit fontScale="92500" lnSpcReduction="20000"/>
          </a:bodyPr>
          <a:lstStyle/>
          <a:p>
            <a:r>
              <a:rPr lang="en-US" dirty="0">
                <a:solidFill>
                  <a:schemeClr val="bg1"/>
                </a:solidFill>
              </a:rPr>
              <a:t>The first thing you see once you log in</a:t>
            </a: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5</a:t>
            </a:fld>
            <a:endParaRPr lang="en-US" dirty="0"/>
          </a:p>
        </p:txBody>
      </p:sp>
      <p:pic>
        <p:nvPicPr>
          <p:cNvPr id="7" name="Picture 6">
            <a:extLst>
              <a:ext uri="{FF2B5EF4-FFF2-40B4-BE49-F238E27FC236}">
                <a16:creationId xmlns:a16="http://schemas.microsoft.com/office/drawing/2014/main" id="{0AA55AF5-4334-4CFD-EE02-86EE6F359BE5}"/>
              </a:ext>
            </a:extLst>
          </p:cNvPr>
          <p:cNvPicPr>
            <a:picLocks noChangeAspect="1"/>
          </p:cNvPicPr>
          <p:nvPr/>
        </p:nvPicPr>
        <p:blipFill>
          <a:blip r:embed="rId2"/>
          <a:stretch>
            <a:fillRect/>
          </a:stretch>
        </p:blipFill>
        <p:spPr>
          <a:xfrm>
            <a:off x="864507" y="290368"/>
            <a:ext cx="10008704" cy="5022607"/>
          </a:xfrm>
          <a:prstGeom prst="rect">
            <a:avLst/>
          </a:prstGeom>
        </p:spPr>
      </p:pic>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3826FB-F8DD-310C-0CC7-F7978F907E23}"/>
              </a:ext>
            </a:extLst>
          </p:cNvPr>
          <p:cNvPicPr>
            <a:picLocks noChangeAspect="1"/>
          </p:cNvPicPr>
          <p:nvPr/>
        </p:nvPicPr>
        <p:blipFill>
          <a:blip r:embed="rId2"/>
          <a:stretch>
            <a:fillRect/>
          </a:stretch>
        </p:blipFill>
        <p:spPr>
          <a:xfrm>
            <a:off x="165777" y="222250"/>
            <a:ext cx="6473148" cy="5988050"/>
          </a:xfrm>
          <a:prstGeom prst="rect">
            <a:avLst/>
          </a:prstGeom>
        </p:spPr>
      </p:pic>
      <p:sp>
        <p:nvSpPr>
          <p:cNvPr id="10" name="Rectangle: Rounded Corners 9">
            <a:extLst>
              <a:ext uri="{FF2B5EF4-FFF2-40B4-BE49-F238E27FC236}">
                <a16:creationId xmlns:a16="http://schemas.microsoft.com/office/drawing/2014/main" id="{93E19E9C-ED21-C5D6-9333-DE544119A47F}"/>
              </a:ext>
            </a:extLst>
          </p:cNvPr>
          <p:cNvSpPr/>
          <p:nvPr/>
        </p:nvSpPr>
        <p:spPr>
          <a:xfrm>
            <a:off x="6868127" y="1242613"/>
            <a:ext cx="4868344" cy="5102971"/>
          </a:xfrm>
          <a:prstGeom prst="roundRect">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3AED2C-F407-CC65-DC23-60D5DB9436AD}"/>
              </a:ext>
            </a:extLst>
          </p:cNvPr>
          <p:cNvSpPr>
            <a:spLocks noGrp="1"/>
          </p:cNvSpPr>
          <p:nvPr>
            <p:ph type="sldNum" sz="quarter" idx="12"/>
          </p:nvPr>
        </p:nvSpPr>
        <p:spPr/>
        <p:txBody>
          <a:bodyPr/>
          <a:lstStyle/>
          <a:p>
            <a:fld id="{C263D6C4-4840-40CC-AC84-17E24B3B7BDE}" type="slidenum">
              <a:rPr lang="en-US" noProof="0" smtClean="0"/>
              <a:pPr/>
              <a:t>50</a:t>
            </a:fld>
            <a:endParaRPr lang="en-US" noProof="0" dirty="0"/>
          </a:p>
        </p:txBody>
      </p:sp>
      <p:sp>
        <p:nvSpPr>
          <p:cNvPr id="3" name="Content Placeholder 2">
            <a:extLst>
              <a:ext uri="{FF2B5EF4-FFF2-40B4-BE49-F238E27FC236}">
                <a16:creationId xmlns:a16="http://schemas.microsoft.com/office/drawing/2014/main" id="{1278AAF9-3C3C-DBF1-34D8-8388C04C9883}"/>
              </a:ext>
            </a:extLst>
          </p:cNvPr>
          <p:cNvSpPr>
            <a:spLocks noGrp="1"/>
          </p:cNvSpPr>
          <p:nvPr>
            <p:ph idx="4294967295"/>
          </p:nvPr>
        </p:nvSpPr>
        <p:spPr>
          <a:xfrm>
            <a:off x="7045346" y="1385362"/>
            <a:ext cx="4687273" cy="5102971"/>
          </a:xfrm>
        </p:spPr>
        <p:txBody>
          <a:bodyPr>
            <a:normAutofit fontScale="92500" lnSpcReduction="10000"/>
          </a:bodyPr>
          <a:lstStyle/>
          <a:p>
            <a:pPr>
              <a:lnSpc>
                <a:spcPct val="107000"/>
              </a:lnSpc>
              <a:spcBef>
                <a:spcPts val="0"/>
              </a:spcBef>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on the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New</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button on the top left side.</a:t>
            </a:r>
          </a:p>
          <a:p>
            <a:pPr>
              <a:lnSpc>
                <a:spcPct val="107000"/>
              </a:lnSpc>
              <a:spcBef>
                <a:spcPts val="0"/>
              </a:spcBef>
              <a:buFont typeface="Wingdings" panose="05000000000000000000" pitchFamily="2" charset="2"/>
              <a:buChar char="Ø"/>
            </a:pPr>
            <a:endPar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Give it an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Attic Code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(number), using the drop-down box, enter the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Attic Type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(Cathedral or flat, or Floored, and Unfloored).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Joist Spacing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Area</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(sq. ft.), and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Roof Color. </a:t>
            </a:r>
          </a:p>
          <a:p>
            <a:pPr marL="57150" marR="0" indent="-285750">
              <a:lnSpc>
                <a:spcPct val="107000"/>
              </a:lnSpc>
              <a:spcBef>
                <a:spcPts val="0"/>
              </a:spcBef>
              <a:spcAft>
                <a:spcPts val="0"/>
              </a:spcAft>
              <a:buFont typeface="Wingdings" panose="05000000000000000000" pitchFamily="2" charset="2"/>
              <a:buChar char="Ø"/>
            </a:pPr>
            <a:endParaRPr lang="en-US" sz="1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there is existing insulation go to the </a:t>
            </a:r>
            <a:r>
              <a:rPr lang="en-US" sz="17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Existing Insulation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section, using the drop-down box indicate the</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type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of insulation (Blown Cellulose, Blown Fiberglass, Rockwool, Fiberglass Batts, or Other) and the recorded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depth (in.).</a:t>
            </a:r>
          </a:p>
          <a:p>
            <a:pPr marL="57150" marR="0" indent="-285750">
              <a:lnSpc>
                <a:spcPct val="107000"/>
              </a:lnSpc>
              <a:spcBef>
                <a:spcPts val="0"/>
              </a:spcBef>
              <a:spcAft>
                <a:spcPts val="0"/>
              </a:spcAft>
              <a:buFont typeface="Wingdings" panose="05000000000000000000" pitchFamily="2" charset="2"/>
              <a:buChar char="Ø"/>
            </a:pPr>
            <a:endParaRPr lang="en-US" sz="1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any insulation is to be added, go to the </a:t>
            </a:r>
            <a:r>
              <a:rPr lang="en-US" sz="17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Added Insulation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section, enter a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Measure Numb</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er and using the drop-down box, enter the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Type</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(Blown Cellulose or Blown Fiberglass).  Enter the appropriate data into the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Added R Value</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Max Depth (in),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US"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Additional Cost </a:t>
            </a:r>
            <a:r>
              <a:rPr lang="en-US"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fields.  If Other is chosen, provide a comment in the field provided.</a:t>
            </a:r>
            <a:endPar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9F21FCBE-9DC1-875E-85D0-DE5FC8AA8A1B}"/>
              </a:ext>
            </a:extLst>
          </p:cNvPr>
          <p:cNvPicPr>
            <a:picLocks noChangeAspect="1"/>
          </p:cNvPicPr>
          <p:nvPr/>
        </p:nvPicPr>
        <p:blipFill>
          <a:blip r:embed="rId3"/>
          <a:stretch>
            <a:fillRect/>
          </a:stretch>
        </p:blipFill>
        <p:spPr>
          <a:xfrm>
            <a:off x="4305300" y="4359196"/>
            <a:ext cx="2436825" cy="2025632"/>
          </a:xfrm>
          <a:prstGeom prst="rect">
            <a:avLst/>
          </a:prstGeom>
          <a:ln w="57150">
            <a:solidFill>
              <a:schemeClr val="bg2">
                <a:lumMod val="25000"/>
              </a:schemeClr>
            </a:solidFill>
          </a:ln>
        </p:spPr>
      </p:pic>
      <p:sp>
        <p:nvSpPr>
          <p:cNvPr id="7" name="Rectangle: Rounded Corners 6">
            <a:extLst>
              <a:ext uri="{FF2B5EF4-FFF2-40B4-BE49-F238E27FC236}">
                <a16:creationId xmlns:a16="http://schemas.microsoft.com/office/drawing/2014/main" id="{EE116C76-EF45-AEE4-5A0B-52820093BB34}"/>
              </a:ext>
            </a:extLst>
          </p:cNvPr>
          <p:cNvSpPr/>
          <p:nvPr/>
        </p:nvSpPr>
        <p:spPr>
          <a:xfrm>
            <a:off x="159390" y="579619"/>
            <a:ext cx="1157681" cy="355107"/>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160D15-B583-2E42-8C7B-AC494D78F1F8}"/>
              </a:ext>
            </a:extLst>
          </p:cNvPr>
          <p:cNvSpPr/>
          <p:nvPr/>
        </p:nvSpPr>
        <p:spPr>
          <a:xfrm>
            <a:off x="4371976" y="5108478"/>
            <a:ext cx="866775" cy="39052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0F7977-1667-E7F1-6663-7B345D13112C}"/>
              </a:ext>
            </a:extLst>
          </p:cNvPr>
          <p:cNvSpPr txBox="1"/>
          <p:nvPr/>
        </p:nvSpPr>
        <p:spPr>
          <a:xfrm>
            <a:off x="6245087" y="473172"/>
            <a:ext cx="4697896" cy="7694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UNFINISHED ATTIC</a:t>
            </a:r>
          </a:p>
        </p:txBody>
      </p:sp>
    </p:spTree>
    <p:extLst>
      <p:ext uri="{BB962C8B-B14F-4D97-AF65-F5344CB8AC3E}">
        <p14:creationId xmlns:p14="http://schemas.microsoft.com/office/powerpoint/2010/main" val="1325643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062756-BE02-8300-1A05-21621A156AAE}"/>
              </a:ext>
            </a:extLst>
          </p:cNvPr>
          <p:cNvSpPr/>
          <p:nvPr/>
        </p:nvSpPr>
        <p:spPr>
          <a:xfrm>
            <a:off x="6592534" y="2043330"/>
            <a:ext cx="5066066" cy="3417904"/>
          </a:xfrm>
          <a:prstGeom prst="roundRect">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EE33E7F-7917-3ED1-601A-8B6768BED8F4}"/>
              </a:ext>
            </a:extLst>
          </p:cNvPr>
          <p:cNvSpPr>
            <a:spLocks noGrp="1"/>
          </p:cNvSpPr>
          <p:nvPr>
            <p:ph type="sldNum" sz="quarter" idx="12"/>
          </p:nvPr>
        </p:nvSpPr>
        <p:spPr/>
        <p:txBody>
          <a:bodyPr/>
          <a:lstStyle/>
          <a:p>
            <a:fld id="{C263D6C4-4840-40CC-AC84-17E24B3B7BDE}" type="slidenum">
              <a:rPr lang="en-US" noProof="0" smtClean="0"/>
              <a:pPr/>
              <a:t>51</a:t>
            </a:fld>
            <a:endParaRPr lang="en-US" noProof="0" dirty="0"/>
          </a:p>
        </p:txBody>
      </p:sp>
      <p:sp>
        <p:nvSpPr>
          <p:cNvPr id="3" name="Content Placeholder 2">
            <a:extLst>
              <a:ext uri="{FF2B5EF4-FFF2-40B4-BE49-F238E27FC236}">
                <a16:creationId xmlns:a16="http://schemas.microsoft.com/office/drawing/2014/main" id="{65831687-C965-3C43-426B-B5AFD85522AE}"/>
              </a:ext>
            </a:extLst>
          </p:cNvPr>
          <p:cNvSpPr>
            <a:spLocks noGrp="1"/>
          </p:cNvSpPr>
          <p:nvPr>
            <p:ph idx="4294967295"/>
          </p:nvPr>
        </p:nvSpPr>
        <p:spPr>
          <a:xfrm>
            <a:off x="6695535" y="2233651"/>
            <a:ext cx="4963065" cy="3037262"/>
          </a:xfrm>
        </p:spPr>
        <p:txBody>
          <a:bodyPr>
            <a:normAutofit/>
          </a:bodyPr>
          <a:lstStyle/>
          <a:p>
            <a:pPr marL="0" marR="0" indent="0">
              <a:lnSpc>
                <a:spcPct val="107000"/>
              </a:lnSpc>
              <a:spcBef>
                <a:spcPts val="0"/>
              </a:spcBef>
              <a:spcAft>
                <a:spcPts val="800"/>
              </a:spcAft>
              <a:buNone/>
              <a:tabLst>
                <a:tab pos="923925" algn="l"/>
              </a:tabLs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Entering Added Insulation on an attic will ‘force’ a measure in the audit. Note there may be additional measures that will ‘force’ a measure and override the audit. It is important that you review both the measure SIR and the job SIR in the Recommended Measure Report before proceeding (this low SIR was cause by an inaccurate price for fiberglass insulation). </a:t>
            </a:r>
          </a:p>
        </p:txBody>
      </p:sp>
      <p:sp>
        <p:nvSpPr>
          <p:cNvPr id="2" name="TextBox 1">
            <a:extLst>
              <a:ext uri="{FF2B5EF4-FFF2-40B4-BE49-F238E27FC236}">
                <a16:creationId xmlns:a16="http://schemas.microsoft.com/office/drawing/2014/main" id="{3B88ED6E-1F51-A228-879F-7F1D8947B2CA}"/>
              </a:ext>
            </a:extLst>
          </p:cNvPr>
          <p:cNvSpPr txBox="1"/>
          <p:nvPr/>
        </p:nvSpPr>
        <p:spPr>
          <a:xfrm>
            <a:off x="6378302" y="704656"/>
            <a:ext cx="5280298" cy="9079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300" b="1" dirty="0">
                <a:solidFill>
                  <a:srgbClr val="0C4360"/>
                </a:solidFill>
              </a:rPr>
              <a:t>ATTIC RETROFITS</a:t>
            </a:r>
          </a:p>
        </p:txBody>
      </p:sp>
      <p:pic>
        <p:nvPicPr>
          <p:cNvPr id="8" name="Picture 7">
            <a:extLst>
              <a:ext uri="{FF2B5EF4-FFF2-40B4-BE49-F238E27FC236}">
                <a16:creationId xmlns:a16="http://schemas.microsoft.com/office/drawing/2014/main" id="{66DBF148-67E7-A114-6743-3892659A63B0}"/>
              </a:ext>
            </a:extLst>
          </p:cNvPr>
          <p:cNvPicPr>
            <a:picLocks noChangeAspect="1"/>
          </p:cNvPicPr>
          <p:nvPr/>
        </p:nvPicPr>
        <p:blipFill>
          <a:blip r:embed="rId2"/>
          <a:stretch>
            <a:fillRect/>
          </a:stretch>
        </p:blipFill>
        <p:spPr>
          <a:xfrm>
            <a:off x="196159" y="520849"/>
            <a:ext cx="6139711" cy="6047731"/>
          </a:xfrm>
          <a:prstGeom prst="rect">
            <a:avLst/>
          </a:prstGeom>
        </p:spPr>
      </p:pic>
    </p:spTree>
    <p:extLst>
      <p:ext uri="{BB962C8B-B14F-4D97-AF65-F5344CB8AC3E}">
        <p14:creationId xmlns:p14="http://schemas.microsoft.com/office/powerpoint/2010/main" val="1735063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E33E7F-7917-3ED1-601A-8B6768BED8F4}"/>
              </a:ext>
            </a:extLst>
          </p:cNvPr>
          <p:cNvSpPr>
            <a:spLocks noGrp="1"/>
          </p:cNvSpPr>
          <p:nvPr>
            <p:ph type="sldNum" sz="quarter" idx="12"/>
          </p:nvPr>
        </p:nvSpPr>
        <p:spPr/>
        <p:txBody>
          <a:bodyPr/>
          <a:lstStyle/>
          <a:p>
            <a:fld id="{C263D6C4-4840-40CC-AC84-17E24B3B7BDE}" type="slidenum">
              <a:rPr lang="en-US" noProof="0" smtClean="0"/>
              <a:pPr/>
              <a:t>52</a:t>
            </a:fld>
            <a:endParaRPr lang="en-US" noProof="0" dirty="0"/>
          </a:p>
        </p:txBody>
      </p:sp>
      <p:sp>
        <p:nvSpPr>
          <p:cNvPr id="3" name="Content Placeholder 2">
            <a:extLst>
              <a:ext uri="{FF2B5EF4-FFF2-40B4-BE49-F238E27FC236}">
                <a16:creationId xmlns:a16="http://schemas.microsoft.com/office/drawing/2014/main" id="{65831687-C965-3C43-426B-B5AFD85522AE}"/>
              </a:ext>
            </a:extLst>
          </p:cNvPr>
          <p:cNvSpPr>
            <a:spLocks noGrp="1"/>
          </p:cNvSpPr>
          <p:nvPr>
            <p:ph idx="4294967295"/>
          </p:nvPr>
        </p:nvSpPr>
        <p:spPr>
          <a:xfrm>
            <a:off x="656948" y="4176689"/>
            <a:ext cx="10537793" cy="1934526"/>
          </a:xfrm>
        </p:spPr>
        <p:txBody>
          <a:bodyPr>
            <a:normAutofit/>
          </a:bodyPr>
          <a:lstStyle/>
          <a:p>
            <a:pPr marR="0">
              <a:lnSpc>
                <a:spcPct val="107000"/>
              </a:lnSpc>
              <a:spcBef>
                <a:spcPts val="0"/>
              </a:spcBef>
              <a:spcAft>
                <a:spcPts val="800"/>
              </a:spcAft>
              <a:buFont typeface="Wingdings" panose="05000000000000000000" pitchFamily="2" charset="2"/>
              <a:buChar char="Ø"/>
              <a:tabLst>
                <a:tab pos="1171575" algn="l"/>
              </a:tabLs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SIR is below both the 1.0 and 0.5 requirements and has also dropped the cumulative SIR below both 1.0 and 0.5. </a:t>
            </a:r>
          </a:p>
          <a:p>
            <a:pPr marR="0">
              <a:lnSpc>
                <a:spcPct val="107000"/>
              </a:lnSpc>
              <a:spcBef>
                <a:spcPts val="0"/>
              </a:spcBef>
              <a:spcAft>
                <a:spcPts val="800"/>
              </a:spcAft>
              <a:buFont typeface="Wingdings" panose="05000000000000000000" pitchFamily="2" charset="2"/>
              <a:buChar char="Ø"/>
              <a:tabLst>
                <a:tab pos="1171575" algn="l"/>
              </a:tabLs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would be a situation where you would need to check your libraries and make sure to correct them and rerun the audit. If the measure was still below 1.0 and 0.5, you would need to delete the measure from the Unfinished Attic screen. </a:t>
            </a:r>
          </a:p>
          <a:p>
            <a:pPr marL="0" indent="0">
              <a:buNone/>
            </a:pPr>
            <a:endParaRPr lang="en-US" dirty="0"/>
          </a:p>
        </p:txBody>
      </p:sp>
      <p:pic>
        <p:nvPicPr>
          <p:cNvPr id="6" name="Picture 5" descr="Table&#10;&#10;Description automatically generated">
            <a:extLst>
              <a:ext uri="{FF2B5EF4-FFF2-40B4-BE49-F238E27FC236}">
                <a16:creationId xmlns:a16="http://schemas.microsoft.com/office/drawing/2014/main" id="{3C8818B8-457B-6710-4563-2E57E8AF3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179" y="1379454"/>
            <a:ext cx="11599597" cy="2603713"/>
          </a:xfrm>
          <a:prstGeom prst="rect">
            <a:avLst/>
          </a:prstGeom>
        </p:spPr>
      </p:pic>
      <p:sp>
        <p:nvSpPr>
          <p:cNvPr id="2" name="TextBox 1">
            <a:extLst>
              <a:ext uri="{FF2B5EF4-FFF2-40B4-BE49-F238E27FC236}">
                <a16:creationId xmlns:a16="http://schemas.microsoft.com/office/drawing/2014/main" id="{3B88ED6E-1F51-A228-879F-7F1D8947B2CA}"/>
              </a:ext>
            </a:extLst>
          </p:cNvPr>
          <p:cNvSpPr txBox="1"/>
          <p:nvPr/>
        </p:nvSpPr>
        <p:spPr>
          <a:xfrm>
            <a:off x="6024977" y="430036"/>
            <a:ext cx="4985116" cy="907941"/>
          </a:xfrm>
          <a:prstGeom prst="rect">
            <a:avLst/>
          </a:prstGeom>
          <a:solidFill>
            <a:schemeClr val="bg1"/>
          </a:solidFill>
          <a:effectLst>
            <a:glow rad="101600">
              <a:schemeClr val="tx2">
                <a:lumMod val="75000"/>
                <a:alpha val="60000"/>
              </a:schemeClr>
            </a:glow>
            <a:softEdge rad="0"/>
          </a:effectLst>
          <a:scene3d>
            <a:camera prst="isometricOffAxis2Left"/>
            <a:lightRig rig="threePt" dir="t"/>
          </a:scene3d>
        </p:spPr>
        <p:txBody>
          <a:bodyPr wrap="square" rtlCol="0">
            <a:spAutoFit/>
          </a:bodyPr>
          <a:lstStyle/>
          <a:p>
            <a:r>
              <a:rPr lang="en-US" sz="5300" b="1" dirty="0">
                <a:solidFill>
                  <a:srgbClr val="0C4360"/>
                </a:solidFill>
              </a:rPr>
              <a:t>ATTIC RETROFITS</a:t>
            </a:r>
          </a:p>
        </p:txBody>
      </p:sp>
      <p:sp>
        <p:nvSpPr>
          <p:cNvPr id="8" name="TextBox 7">
            <a:extLst>
              <a:ext uri="{FF2B5EF4-FFF2-40B4-BE49-F238E27FC236}">
                <a16:creationId xmlns:a16="http://schemas.microsoft.com/office/drawing/2014/main" id="{400A9A65-381C-7811-9251-1F90F0C25A50}"/>
              </a:ext>
            </a:extLst>
          </p:cNvPr>
          <p:cNvSpPr txBox="1"/>
          <p:nvPr/>
        </p:nvSpPr>
        <p:spPr>
          <a:xfrm>
            <a:off x="837359" y="530064"/>
            <a:ext cx="4811697" cy="707886"/>
          </a:xfrm>
          <a:prstGeom prst="rect">
            <a:avLst/>
          </a:prstGeom>
          <a:noFill/>
        </p:spPr>
        <p:txBody>
          <a:bodyPr wrap="square" rtlCol="0">
            <a:spAutoFit/>
          </a:bodyPr>
          <a:lstStyle/>
          <a:p>
            <a:r>
              <a:rPr lang="en-US" sz="2000" dirty="0">
                <a:solidFill>
                  <a:schemeClr val="bg1"/>
                </a:solidFill>
              </a:rPr>
              <a:t>This is a screenshot of the work order, which will be explained in further training.</a:t>
            </a:r>
          </a:p>
        </p:txBody>
      </p:sp>
    </p:spTree>
    <p:extLst>
      <p:ext uri="{BB962C8B-B14F-4D97-AF65-F5344CB8AC3E}">
        <p14:creationId xmlns:p14="http://schemas.microsoft.com/office/powerpoint/2010/main" val="3534383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D4AFFF-F388-072C-5BEA-B272BF9F1868}"/>
              </a:ext>
            </a:extLst>
          </p:cNvPr>
          <p:cNvPicPr>
            <a:picLocks noChangeAspect="1"/>
          </p:cNvPicPr>
          <p:nvPr/>
        </p:nvPicPr>
        <p:blipFill>
          <a:blip r:embed="rId2"/>
          <a:stretch>
            <a:fillRect/>
          </a:stretch>
        </p:blipFill>
        <p:spPr>
          <a:xfrm>
            <a:off x="211722" y="290231"/>
            <a:ext cx="5960478" cy="5800725"/>
          </a:xfrm>
          <a:prstGeom prst="rect">
            <a:avLst/>
          </a:prstGeom>
        </p:spPr>
      </p:pic>
      <p:sp>
        <p:nvSpPr>
          <p:cNvPr id="7" name="Rectangle: Rounded Corners 6">
            <a:extLst>
              <a:ext uri="{FF2B5EF4-FFF2-40B4-BE49-F238E27FC236}">
                <a16:creationId xmlns:a16="http://schemas.microsoft.com/office/drawing/2014/main" id="{60062756-BE02-8300-1A05-21621A156AAE}"/>
              </a:ext>
            </a:extLst>
          </p:cNvPr>
          <p:cNvSpPr/>
          <p:nvPr/>
        </p:nvSpPr>
        <p:spPr>
          <a:xfrm>
            <a:off x="6303076" y="1361235"/>
            <a:ext cx="5457123" cy="4953839"/>
          </a:xfrm>
          <a:prstGeom prst="roundRect">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EE33E7F-7917-3ED1-601A-8B6768BED8F4}"/>
              </a:ext>
            </a:extLst>
          </p:cNvPr>
          <p:cNvSpPr>
            <a:spLocks noGrp="1"/>
          </p:cNvSpPr>
          <p:nvPr>
            <p:ph type="sldNum" sz="quarter" idx="12"/>
          </p:nvPr>
        </p:nvSpPr>
        <p:spPr/>
        <p:txBody>
          <a:bodyPr/>
          <a:lstStyle/>
          <a:p>
            <a:fld id="{C263D6C4-4840-40CC-AC84-17E24B3B7BDE}" type="slidenum">
              <a:rPr lang="en-US" noProof="0" smtClean="0"/>
              <a:pPr/>
              <a:t>53</a:t>
            </a:fld>
            <a:endParaRPr lang="en-US" noProof="0" dirty="0"/>
          </a:p>
        </p:txBody>
      </p:sp>
      <p:sp>
        <p:nvSpPr>
          <p:cNvPr id="3" name="Content Placeholder 2">
            <a:extLst>
              <a:ext uri="{FF2B5EF4-FFF2-40B4-BE49-F238E27FC236}">
                <a16:creationId xmlns:a16="http://schemas.microsoft.com/office/drawing/2014/main" id="{65831687-C965-3C43-426B-B5AFD85522AE}"/>
              </a:ext>
            </a:extLst>
          </p:cNvPr>
          <p:cNvSpPr>
            <a:spLocks noGrp="1"/>
          </p:cNvSpPr>
          <p:nvPr>
            <p:ph idx="4294967295"/>
          </p:nvPr>
        </p:nvSpPr>
        <p:spPr>
          <a:xfrm>
            <a:off x="6489129" y="1612597"/>
            <a:ext cx="5271070" cy="4702477"/>
          </a:xfrm>
        </p:spPr>
        <p:txBody>
          <a:bodyPr>
            <a:normAutofit/>
          </a:bodyPr>
          <a:lstStyle/>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on the New button on the top left side.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Enter the Attic Code (number), using the drop-down box, enter the Attic Type, (Collar Beam, Kneewall, Outer Ceiling Joist, or Roof Rafter), Spacing (in), Attic Floor Type (Floored and Unfloored), Area (sq. ft.), and Roof Color.</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there is existing insulation, using the drop-down box enter the Type (Blown Cellulose, Blown Fiberglass, Rockwool, Fiberglass Batts, None or Other) and Depth (in.) in the Existing Insulation section.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any insulation is to be added, go to the Added Insulation section, and enter a Measure Number, then, using the drop-down box, enter the Type (Blown Cellulose or Blown Fiberglass).  Enter the appropriate data into the Added R Value, Max Depth (in.), and Additional Cost fields. Enter a Comment in the field provided if necessary.</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5526A983-72AE-08A7-F595-666D310FD269}"/>
              </a:ext>
            </a:extLst>
          </p:cNvPr>
          <p:cNvPicPr>
            <a:picLocks noChangeAspect="1"/>
          </p:cNvPicPr>
          <p:nvPr/>
        </p:nvPicPr>
        <p:blipFill>
          <a:blip r:embed="rId3"/>
          <a:stretch>
            <a:fillRect/>
          </a:stretch>
        </p:blipFill>
        <p:spPr>
          <a:xfrm>
            <a:off x="2831777" y="4390497"/>
            <a:ext cx="2619247" cy="2177272"/>
          </a:xfrm>
          <a:prstGeom prst="rect">
            <a:avLst/>
          </a:prstGeom>
          <a:ln w="57150">
            <a:solidFill>
              <a:schemeClr val="bg2">
                <a:lumMod val="25000"/>
              </a:schemeClr>
            </a:solidFill>
          </a:ln>
        </p:spPr>
      </p:pic>
      <p:sp>
        <p:nvSpPr>
          <p:cNvPr id="8" name="Rectangle: Rounded Corners 7">
            <a:extLst>
              <a:ext uri="{FF2B5EF4-FFF2-40B4-BE49-F238E27FC236}">
                <a16:creationId xmlns:a16="http://schemas.microsoft.com/office/drawing/2014/main" id="{F939B77B-D750-22BD-EDA4-3D02BEF8766B}"/>
              </a:ext>
            </a:extLst>
          </p:cNvPr>
          <p:cNvSpPr/>
          <p:nvPr/>
        </p:nvSpPr>
        <p:spPr>
          <a:xfrm>
            <a:off x="3695700" y="5124989"/>
            <a:ext cx="891402" cy="59285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889F6A6-3107-5ED0-DCE9-ACBF0E1E74E7}"/>
              </a:ext>
            </a:extLst>
          </p:cNvPr>
          <p:cNvSpPr/>
          <p:nvPr/>
        </p:nvSpPr>
        <p:spPr>
          <a:xfrm>
            <a:off x="211722" y="693336"/>
            <a:ext cx="1164901" cy="40193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88ED6E-1F51-A228-879F-7F1D8947B2CA}"/>
              </a:ext>
            </a:extLst>
          </p:cNvPr>
          <p:cNvSpPr txBox="1"/>
          <p:nvPr/>
        </p:nvSpPr>
        <p:spPr>
          <a:xfrm>
            <a:off x="5683624" y="460529"/>
            <a:ext cx="4601279" cy="923330"/>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200" b="1" dirty="0">
                <a:solidFill>
                  <a:srgbClr val="0C4360"/>
                </a:solidFill>
              </a:rPr>
              <a:t>FINISHED</a:t>
            </a:r>
            <a:r>
              <a:rPr lang="en-US" sz="5400" b="1" dirty="0">
                <a:solidFill>
                  <a:srgbClr val="0C4360"/>
                </a:solidFill>
              </a:rPr>
              <a:t> </a:t>
            </a:r>
            <a:r>
              <a:rPr lang="en-US" sz="5300" b="1" dirty="0">
                <a:solidFill>
                  <a:srgbClr val="0C4360"/>
                </a:solidFill>
              </a:rPr>
              <a:t>ATTIC</a:t>
            </a:r>
          </a:p>
        </p:txBody>
      </p:sp>
    </p:spTree>
    <p:extLst>
      <p:ext uri="{BB962C8B-B14F-4D97-AF65-F5344CB8AC3E}">
        <p14:creationId xmlns:p14="http://schemas.microsoft.com/office/powerpoint/2010/main" val="1365066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91624-E918-279E-34F6-CA4461DEA184}"/>
              </a:ext>
            </a:extLst>
          </p:cNvPr>
          <p:cNvPicPr>
            <a:picLocks noChangeAspect="1"/>
          </p:cNvPicPr>
          <p:nvPr/>
        </p:nvPicPr>
        <p:blipFill>
          <a:blip r:embed="rId2"/>
          <a:stretch>
            <a:fillRect/>
          </a:stretch>
        </p:blipFill>
        <p:spPr>
          <a:xfrm>
            <a:off x="129948" y="157771"/>
            <a:ext cx="6734744" cy="5909654"/>
          </a:xfrm>
          <a:prstGeom prst="rect">
            <a:avLst/>
          </a:prstGeom>
        </p:spPr>
      </p:pic>
      <p:sp>
        <p:nvSpPr>
          <p:cNvPr id="11" name="Rectangle: Rounded Corners 10">
            <a:extLst>
              <a:ext uri="{FF2B5EF4-FFF2-40B4-BE49-F238E27FC236}">
                <a16:creationId xmlns:a16="http://schemas.microsoft.com/office/drawing/2014/main" id="{511F6CE0-FDE9-38A9-8945-CCF8FC1A8ED1}"/>
              </a:ext>
            </a:extLst>
          </p:cNvPr>
          <p:cNvSpPr/>
          <p:nvPr/>
        </p:nvSpPr>
        <p:spPr>
          <a:xfrm>
            <a:off x="6581775" y="1216170"/>
            <a:ext cx="5355839" cy="4698069"/>
          </a:xfrm>
          <a:prstGeom prst="roundRect">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110B2F9-4DBB-6FC0-1BAF-F6EDD7ECAD48}"/>
              </a:ext>
            </a:extLst>
          </p:cNvPr>
          <p:cNvSpPr>
            <a:spLocks noGrp="1"/>
          </p:cNvSpPr>
          <p:nvPr>
            <p:ph type="sldNum" sz="quarter" idx="12"/>
          </p:nvPr>
        </p:nvSpPr>
        <p:spPr/>
        <p:txBody>
          <a:bodyPr/>
          <a:lstStyle/>
          <a:p>
            <a:fld id="{C263D6C4-4840-40CC-AC84-17E24B3B7BDE}" type="slidenum">
              <a:rPr lang="en-US" noProof="0" smtClean="0"/>
              <a:pPr/>
              <a:t>54</a:t>
            </a:fld>
            <a:endParaRPr lang="en-US" noProof="0" dirty="0"/>
          </a:p>
        </p:txBody>
      </p:sp>
      <p:sp>
        <p:nvSpPr>
          <p:cNvPr id="3" name="Content Placeholder 2">
            <a:extLst>
              <a:ext uri="{FF2B5EF4-FFF2-40B4-BE49-F238E27FC236}">
                <a16:creationId xmlns:a16="http://schemas.microsoft.com/office/drawing/2014/main" id="{A0601B84-D53C-33C3-33CA-05848431F364}"/>
              </a:ext>
            </a:extLst>
          </p:cNvPr>
          <p:cNvSpPr>
            <a:spLocks noGrp="1"/>
          </p:cNvSpPr>
          <p:nvPr>
            <p:ph idx="4294967295"/>
          </p:nvPr>
        </p:nvSpPr>
        <p:spPr>
          <a:xfrm>
            <a:off x="6694415" y="1451979"/>
            <a:ext cx="4964185" cy="4351338"/>
          </a:xfrm>
        </p:spPr>
        <p:txBody>
          <a:bodyPr>
            <a:normAutofit lnSpcReduction="10000"/>
          </a:bodyPr>
          <a:lstStyle/>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on the </a:t>
            </a: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New</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button on the top left side.</a:t>
            </a:r>
          </a:p>
          <a:p>
            <a:pPr marR="0">
              <a:lnSpc>
                <a:spcPct val="107000"/>
              </a:lnSpc>
              <a:spcBef>
                <a:spcPts val="0"/>
              </a:spcBef>
              <a:spcAft>
                <a:spcPts val="0"/>
              </a:spcAft>
              <a:buFont typeface="Wingdings" panose="05000000000000000000" pitchFamily="2" charset="2"/>
              <a:buChar char="Ø"/>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Give it a </a:t>
            </a:r>
            <a:r>
              <a:rPr lang="en-US" sz="1800" b="1" dirty="0">
                <a:solidFill>
                  <a:schemeClr val="bg1"/>
                </a:solidFill>
                <a:effectLst/>
                <a:latin typeface="Calibri" panose="020F0502020204030204" pitchFamily="34" charset="0"/>
                <a:ea typeface="Calibri" panose="020F0502020204030204" pitchFamily="34" charset="0"/>
              </a:rPr>
              <a:t>Foundation Code </a:t>
            </a:r>
            <a:r>
              <a:rPr lang="en-US" sz="1800" dirty="0">
                <a:solidFill>
                  <a:schemeClr val="bg1"/>
                </a:solidFill>
                <a:effectLst/>
                <a:latin typeface="Calibri" panose="020F0502020204030204" pitchFamily="34" charset="0"/>
                <a:ea typeface="Calibri" panose="020F0502020204030204" pitchFamily="34" charset="0"/>
              </a:rPr>
              <a:t>(name) and using the drop-down box enter the Foundation </a:t>
            </a:r>
            <a:r>
              <a:rPr lang="en-US" sz="1800" b="1" dirty="0">
                <a:solidFill>
                  <a:schemeClr val="bg1"/>
                </a:solidFill>
                <a:effectLst/>
                <a:latin typeface="Calibri" panose="020F0502020204030204" pitchFamily="34" charset="0"/>
                <a:ea typeface="Calibri" panose="020F0502020204030204" pitchFamily="34" charset="0"/>
              </a:rPr>
              <a:t>Type</a:t>
            </a:r>
            <a:r>
              <a:rPr lang="en-US" sz="1800" dirty="0">
                <a:solidFill>
                  <a:schemeClr val="bg1"/>
                </a:solidFill>
                <a:effectLst/>
                <a:latin typeface="Calibri" panose="020F0502020204030204" pitchFamily="34" charset="0"/>
                <a:ea typeface="Calibri" panose="020F0502020204030204" pitchFamily="34" charset="0"/>
              </a:rPr>
              <a:t> (Conditioned, Non-Conditioned, Vented Non-Conditioned, Unintentionally Conditioned, Uninsulated slab, Exposed Floor).</a:t>
            </a:r>
            <a:endParaRPr lang="en-US" sz="1800" dirty="0">
              <a:solidFill>
                <a:schemeClr val="bg1"/>
              </a:solidFill>
              <a:effectLst/>
              <a:latin typeface="Times New Roman" panose="02020603050405020304" pitchFamily="18" charset="0"/>
              <a:ea typeface="Calibri" panose="020F0502020204030204" pitchFamily="34" charset="0"/>
            </a:endParaRPr>
          </a:p>
          <a:p>
            <a:pPr marR="0">
              <a:spcBef>
                <a:spcPts val="0"/>
              </a:spcBef>
              <a:spcAft>
                <a:spcPts val="0"/>
              </a:spcAft>
              <a:buFont typeface="Wingdings" panose="05000000000000000000" pitchFamily="2" charset="2"/>
              <a:buChar char="Ø"/>
            </a:pPr>
            <a:endParaRPr lang="en-US" sz="1800" dirty="0">
              <a:solidFill>
                <a:schemeClr val="bg1"/>
              </a:solidFill>
              <a:effectLst/>
              <a:latin typeface="Times New Roman" panose="02020603050405020304" pitchFamily="18" charset="0"/>
              <a:ea typeface="Calibri" panose="020F0502020204030204" pitchFamily="34" charset="0"/>
            </a:endParaRPr>
          </a:p>
          <a:p>
            <a:pPr marL="57150" marR="0" indent="-285750">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In the</a:t>
            </a:r>
            <a:r>
              <a:rPr lang="en-US" sz="1800" i="1" dirty="0">
                <a:solidFill>
                  <a:schemeClr val="bg1"/>
                </a:solidFill>
                <a:effectLst/>
                <a:latin typeface="Calibri" panose="020F0502020204030204" pitchFamily="34" charset="0"/>
                <a:ea typeface="Calibri" panose="020F0502020204030204" pitchFamily="34" charset="0"/>
              </a:rPr>
              <a:t> Floor </a:t>
            </a:r>
            <a:r>
              <a:rPr lang="en-US" sz="1800" dirty="0">
                <a:solidFill>
                  <a:schemeClr val="bg1"/>
                </a:solidFill>
                <a:effectLst/>
                <a:latin typeface="Calibri" panose="020F0502020204030204" pitchFamily="34" charset="0"/>
                <a:ea typeface="Calibri" panose="020F0502020204030204" pitchFamily="34" charset="0"/>
              </a:rPr>
              <a:t>Section enter the </a:t>
            </a:r>
            <a:r>
              <a:rPr lang="en-US" sz="1800" b="1" dirty="0">
                <a:solidFill>
                  <a:schemeClr val="bg1"/>
                </a:solidFill>
                <a:effectLst/>
                <a:latin typeface="Calibri" panose="020F0502020204030204" pitchFamily="34" charset="0"/>
                <a:ea typeface="Calibri" panose="020F0502020204030204" pitchFamily="34" charset="0"/>
              </a:rPr>
              <a:t>Area</a:t>
            </a:r>
            <a:r>
              <a:rPr lang="en-US" sz="1800" dirty="0">
                <a:solidFill>
                  <a:schemeClr val="bg1"/>
                </a:solidFill>
                <a:effectLst/>
                <a:latin typeface="Calibri" panose="020F0502020204030204" pitchFamily="34" charset="0"/>
                <a:ea typeface="Calibri" panose="020F0502020204030204" pitchFamily="34" charset="0"/>
              </a:rPr>
              <a:t> (sq. ft.), and existing insulation </a:t>
            </a:r>
            <a:r>
              <a:rPr lang="en-US" sz="1800" b="1" dirty="0">
                <a:solidFill>
                  <a:schemeClr val="bg1"/>
                </a:solidFill>
                <a:effectLst/>
                <a:latin typeface="Calibri" panose="020F0502020204030204" pitchFamily="34" charset="0"/>
                <a:ea typeface="Calibri" panose="020F0502020204030204" pitchFamily="34" charset="0"/>
              </a:rPr>
              <a:t>R Value</a:t>
            </a:r>
            <a:r>
              <a:rPr lang="en-US" sz="1800" dirty="0">
                <a:solidFill>
                  <a:schemeClr val="bg1"/>
                </a:solidFill>
                <a:effectLst/>
                <a:latin typeface="Calibri" panose="020F0502020204030204" pitchFamily="34" charset="0"/>
                <a:ea typeface="Calibri" panose="020F0502020204030204" pitchFamily="34" charset="0"/>
              </a:rPr>
              <a:t>. If any insulation is to be added enter the Insulation </a:t>
            </a:r>
            <a:r>
              <a:rPr lang="en-US" sz="1800" b="1" dirty="0">
                <a:solidFill>
                  <a:schemeClr val="bg1"/>
                </a:solidFill>
                <a:effectLst/>
                <a:latin typeface="Calibri" panose="020F0502020204030204" pitchFamily="34" charset="0"/>
                <a:ea typeface="Calibri" panose="020F0502020204030204" pitchFamily="34" charset="0"/>
              </a:rPr>
              <a:t>Type</a:t>
            </a:r>
            <a:r>
              <a:rPr lang="en-US" sz="1800" dirty="0">
                <a:solidFill>
                  <a:schemeClr val="bg1"/>
                </a:solidFill>
                <a:effectLst/>
                <a:latin typeface="Calibri" panose="020F0502020204030204" pitchFamily="34" charset="0"/>
                <a:ea typeface="Calibri" panose="020F0502020204030204" pitchFamily="34" charset="0"/>
              </a:rPr>
              <a:t> using the drop-down box and the </a:t>
            </a:r>
            <a:r>
              <a:rPr lang="en-US" sz="1800" b="1" dirty="0">
                <a:solidFill>
                  <a:schemeClr val="bg1"/>
                </a:solidFill>
                <a:effectLst/>
                <a:latin typeface="Calibri" panose="020F0502020204030204" pitchFamily="34" charset="0"/>
                <a:ea typeface="Calibri" panose="020F0502020204030204" pitchFamily="34" charset="0"/>
              </a:rPr>
              <a:t>Additional Cost</a:t>
            </a:r>
            <a:r>
              <a:rPr lang="en-US" sz="1800" dirty="0">
                <a:solidFill>
                  <a:schemeClr val="bg1"/>
                </a:solidFill>
                <a:effectLst/>
                <a:latin typeface="Calibri" panose="020F0502020204030204" pitchFamily="34" charset="0"/>
                <a:ea typeface="Calibri" panose="020F0502020204030204" pitchFamily="34" charset="0"/>
              </a:rPr>
              <a:t>.</a:t>
            </a:r>
            <a:endParaRPr lang="en-US" sz="1800" dirty="0">
              <a:solidFill>
                <a:schemeClr val="bg1"/>
              </a:solidFill>
              <a:effectLst/>
              <a:latin typeface="Times New Roman" panose="02020603050405020304" pitchFamily="18" charset="0"/>
              <a:ea typeface="Calibri" panose="020F0502020204030204" pitchFamily="34" charset="0"/>
            </a:endParaRPr>
          </a:p>
          <a:p>
            <a:pPr marR="0">
              <a:spcBef>
                <a:spcPts val="0"/>
              </a:spcBef>
              <a:spcAft>
                <a:spcPts val="0"/>
              </a:spcAft>
              <a:buFont typeface="Wingdings" panose="05000000000000000000" pitchFamily="2" charset="2"/>
              <a:buChar char="Ø"/>
            </a:pPr>
            <a:endParaRPr lang="en-US" sz="1800" dirty="0">
              <a:solidFill>
                <a:schemeClr val="bg1"/>
              </a:solidFill>
              <a:effectLst/>
              <a:latin typeface="Times New Roman" panose="02020603050405020304" pitchFamily="18" charset="0"/>
              <a:ea typeface="Calibri" panose="020F0502020204030204" pitchFamily="34" charset="0"/>
            </a:endParaRPr>
          </a:p>
          <a:p>
            <a:pPr marL="57150" marR="0" indent="-285750">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In the </a:t>
            </a:r>
            <a:r>
              <a:rPr lang="en-US" sz="1800" i="1" dirty="0">
                <a:solidFill>
                  <a:schemeClr val="bg1"/>
                </a:solidFill>
                <a:effectLst/>
                <a:latin typeface="Calibri" panose="020F0502020204030204" pitchFamily="34" charset="0"/>
                <a:ea typeface="Calibri" panose="020F0502020204030204" pitchFamily="34" charset="0"/>
              </a:rPr>
              <a:t>Foundation Wall </a:t>
            </a:r>
            <a:r>
              <a:rPr lang="en-US" sz="1800" dirty="0">
                <a:solidFill>
                  <a:schemeClr val="bg1"/>
                </a:solidFill>
                <a:effectLst/>
                <a:latin typeface="Calibri" panose="020F0502020204030204" pitchFamily="34" charset="0"/>
                <a:ea typeface="Calibri" panose="020F0502020204030204" pitchFamily="34" charset="0"/>
              </a:rPr>
              <a:t>section enter the </a:t>
            </a:r>
            <a:r>
              <a:rPr lang="en-US" sz="1800" b="1" dirty="0">
                <a:solidFill>
                  <a:schemeClr val="bg1"/>
                </a:solidFill>
                <a:effectLst/>
                <a:latin typeface="Calibri" panose="020F0502020204030204" pitchFamily="34" charset="0"/>
                <a:ea typeface="Calibri" panose="020F0502020204030204" pitchFamily="34" charset="0"/>
              </a:rPr>
              <a:t>Height</a:t>
            </a:r>
            <a:r>
              <a:rPr lang="en-US" sz="1800" dirty="0">
                <a:solidFill>
                  <a:schemeClr val="bg1"/>
                </a:solidFill>
                <a:effectLst/>
                <a:latin typeface="Calibri" panose="020F0502020204030204" pitchFamily="34" charset="0"/>
                <a:ea typeface="Calibri" panose="020F0502020204030204" pitchFamily="34" charset="0"/>
              </a:rPr>
              <a:t> (ft), </a:t>
            </a:r>
            <a:r>
              <a:rPr lang="en-US" sz="1800" b="1" dirty="0">
                <a:solidFill>
                  <a:schemeClr val="bg1"/>
                </a:solidFill>
                <a:effectLst/>
                <a:latin typeface="Calibri" panose="020F0502020204030204" pitchFamily="34" charset="0"/>
                <a:ea typeface="Calibri" panose="020F0502020204030204" pitchFamily="34" charset="0"/>
              </a:rPr>
              <a:t>Height Exposed </a:t>
            </a:r>
            <a:r>
              <a:rPr lang="en-US" sz="1800" dirty="0">
                <a:solidFill>
                  <a:schemeClr val="bg1"/>
                </a:solidFill>
                <a:effectLst/>
                <a:latin typeface="Calibri" panose="020F0502020204030204" pitchFamily="34" charset="0"/>
                <a:ea typeface="Calibri" panose="020F0502020204030204" pitchFamily="34" charset="0"/>
              </a:rPr>
              <a:t>Percentage (%), </a:t>
            </a:r>
            <a:r>
              <a:rPr lang="en-US" sz="1800" b="1" dirty="0">
                <a:solidFill>
                  <a:schemeClr val="bg1"/>
                </a:solidFill>
                <a:effectLst/>
                <a:latin typeface="Calibri" panose="020F0502020204030204" pitchFamily="34" charset="0"/>
                <a:ea typeface="Calibri" panose="020F0502020204030204" pitchFamily="34" charset="0"/>
              </a:rPr>
              <a:t>Perimeter</a:t>
            </a:r>
            <a:r>
              <a:rPr lang="en-US" sz="1800" dirty="0">
                <a:solidFill>
                  <a:schemeClr val="bg1"/>
                </a:solidFill>
                <a:effectLst/>
                <a:latin typeface="Calibri" panose="020F0502020204030204" pitchFamily="34" charset="0"/>
                <a:ea typeface="Calibri" panose="020F0502020204030204" pitchFamily="34" charset="0"/>
              </a:rPr>
              <a:t> (ft), and the </a:t>
            </a:r>
            <a:r>
              <a:rPr lang="en-US" sz="1800" b="1" dirty="0">
                <a:solidFill>
                  <a:schemeClr val="bg1"/>
                </a:solidFill>
                <a:effectLst/>
                <a:latin typeface="Calibri" panose="020F0502020204030204" pitchFamily="34" charset="0"/>
                <a:ea typeface="Calibri" panose="020F0502020204030204" pitchFamily="34" charset="0"/>
              </a:rPr>
              <a:t>Existing Insulation R Value</a:t>
            </a:r>
            <a:r>
              <a:rPr lang="en-US" sz="1800" dirty="0">
                <a:solidFill>
                  <a:schemeClr val="bg1"/>
                </a:solidFill>
                <a:effectLst/>
                <a:latin typeface="Calibri" panose="020F0502020204030204" pitchFamily="34" charset="0"/>
                <a:ea typeface="Calibri" panose="020F0502020204030204" pitchFamily="34" charset="0"/>
              </a:rPr>
              <a:t>. If any insulation is to be added enter the Insulation </a:t>
            </a:r>
            <a:r>
              <a:rPr lang="en-US" sz="1800" b="1" dirty="0">
                <a:solidFill>
                  <a:schemeClr val="bg1"/>
                </a:solidFill>
                <a:effectLst/>
                <a:latin typeface="Calibri" panose="020F0502020204030204" pitchFamily="34" charset="0"/>
                <a:ea typeface="Calibri" panose="020F0502020204030204" pitchFamily="34" charset="0"/>
              </a:rPr>
              <a:t>Type </a:t>
            </a:r>
            <a:r>
              <a:rPr lang="en-US" sz="1800" dirty="0">
                <a:solidFill>
                  <a:schemeClr val="bg1"/>
                </a:solidFill>
                <a:effectLst/>
                <a:latin typeface="Calibri" panose="020F0502020204030204" pitchFamily="34" charset="0"/>
                <a:ea typeface="Calibri" panose="020F0502020204030204" pitchFamily="34" charset="0"/>
              </a:rPr>
              <a:t>using the drop-down box and the </a:t>
            </a:r>
            <a:r>
              <a:rPr lang="en-US" sz="1800" b="1" dirty="0">
                <a:solidFill>
                  <a:schemeClr val="bg1"/>
                </a:solidFill>
                <a:effectLst/>
                <a:latin typeface="Calibri" panose="020F0502020204030204" pitchFamily="34" charset="0"/>
                <a:ea typeface="Calibri" panose="020F0502020204030204" pitchFamily="34" charset="0"/>
              </a:rPr>
              <a:t>Additional Cost.</a:t>
            </a:r>
            <a:endParaRPr lang="en-US" sz="1800" b="1" dirty="0">
              <a:solidFill>
                <a:schemeClr val="bg1"/>
              </a:solidFill>
              <a:effectLst/>
              <a:latin typeface="Times New Roman" panose="02020603050405020304" pitchFamily="18" charset="0"/>
              <a:ea typeface="Calibri" panose="020F0502020204030204" pitchFamily="34" charset="0"/>
            </a:endParaRPr>
          </a:p>
          <a:p>
            <a:endParaRPr lang="en-US" dirty="0"/>
          </a:p>
        </p:txBody>
      </p:sp>
      <p:sp>
        <p:nvSpPr>
          <p:cNvPr id="2" name="TextBox 1">
            <a:extLst>
              <a:ext uri="{FF2B5EF4-FFF2-40B4-BE49-F238E27FC236}">
                <a16:creationId xmlns:a16="http://schemas.microsoft.com/office/drawing/2014/main" id="{967C7B5E-395A-5076-16A4-2DBD757B9CFC}"/>
              </a:ext>
            </a:extLst>
          </p:cNvPr>
          <p:cNvSpPr txBox="1"/>
          <p:nvPr/>
        </p:nvSpPr>
        <p:spPr>
          <a:xfrm rot="21317737">
            <a:off x="8062311" y="458173"/>
            <a:ext cx="3968563" cy="923330"/>
          </a:xfrm>
          <a:prstGeom prst="rect">
            <a:avLst/>
          </a:prstGeom>
          <a:solidFill>
            <a:schemeClr val="bg1"/>
          </a:solidFill>
          <a:effectLst>
            <a:glow rad="101600">
              <a:schemeClr val="tx2">
                <a:lumMod val="75000"/>
                <a:alpha val="60000"/>
              </a:schemeClr>
            </a:glow>
            <a:softEdge rad="0"/>
          </a:effectLst>
          <a:scene3d>
            <a:camera prst="isometricOffAxis2Left"/>
            <a:lightRig rig="threePt" dir="t"/>
          </a:scene3d>
        </p:spPr>
        <p:txBody>
          <a:bodyPr wrap="square" rtlCol="0">
            <a:spAutoFit/>
          </a:bodyPr>
          <a:lstStyle/>
          <a:p>
            <a:r>
              <a:rPr lang="en-US" sz="5200" b="1" dirty="0">
                <a:solidFill>
                  <a:srgbClr val="0C4360"/>
                </a:solidFill>
              </a:rPr>
              <a:t>FOUNDATION</a:t>
            </a:r>
            <a:endParaRPr lang="en-US" sz="5300" b="1" dirty="0">
              <a:solidFill>
                <a:srgbClr val="0C4360"/>
              </a:solidFill>
            </a:endParaRPr>
          </a:p>
        </p:txBody>
      </p:sp>
      <p:sp>
        <p:nvSpPr>
          <p:cNvPr id="8" name="Rectangle: Rounded Corners 7">
            <a:extLst>
              <a:ext uri="{FF2B5EF4-FFF2-40B4-BE49-F238E27FC236}">
                <a16:creationId xmlns:a16="http://schemas.microsoft.com/office/drawing/2014/main" id="{F58E6C9E-B54F-AABB-082D-80AD32370CF0}"/>
              </a:ext>
            </a:extLst>
          </p:cNvPr>
          <p:cNvSpPr/>
          <p:nvPr/>
        </p:nvSpPr>
        <p:spPr>
          <a:xfrm>
            <a:off x="129947" y="567500"/>
            <a:ext cx="1308327" cy="35233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548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646677-8B5E-2509-53F0-172014E3C751}"/>
              </a:ext>
            </a:extLst>
          </p:cNvPr>
          <p:cNvPicPr>
            <a:picLocks noChangeAspect="1"/>
          </p:cNvPicPr>
          <p:nvPr/>
        </p:nvPicPr>
        <p:blipFill>
          <a:blip r:embed="rId2"/>
          <a:stretch>
            <a:fillRect/>
          </a:stretch>
        </p:blipFill>
        <p:spPr>
          <a:xfrm>
            <a:off x="176711" y="90568"/>
            <a:ext cx="7366189" cy="5934846"/>
          </a:xfrm>
          <a:prstGeom prst="rect">
            <a:avLst/>
          </a:prstGeom>
        </p:spPr>
      </p:pic>
      <p:sp>
        <p:nvSpPr>
          <p:cNvPr id="9" name="Rectangle: Rounded Corners 8">
            <a:extLst>
              <a:ext uri="{FF2B5EF4-FFF2-40B4-BE49-F238E27FC236}">
                <a16:creationId xmlns:a16="http://schemas.microsoft.com/office/drawing/2014/main" id="{76E020F1-3187-8D67-231B-31544D7D6B6E}"/>
              </a:ext>
            </a:extLst>
          </p:cNvPr>
          <p:cNvSpPr/>
          <p:nvPr/>
        </p:nvSpPr>
        <p:spPr>
          <a:xfrm>
            <a:off x="7248526" y="843247"/>
            <a:ext cx="4793998" cy="5541452"/>
          </a:xfrm>
          <a:prstGeom prst="roundRect">
            <a:avLst>
              <a:gd name="adj" fmla="val 8658"/>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471A2F9-8F81-47AC-D17C-94DA7A8168CD}"/>
              </a:ext>
            </a:extLst>
          </p:cNvPr>
          <p:cNvSpPr>
            <a:spLocks noGrp="1"/>
          </p:cNvSpPr>
          <p:nvPr>
            <p:ph type="sldNum" sz="quarter" idx="12"/>
          </p:nvPr>
        </p:nvSpPr>
        <p:spPr/>
        <p:txBody>
          <a:bodyPr/>
          <a:lstStyle/>
          <a:p>
            <a:fld id="{C263D6C4-4840-40CC-AC84-17E24B3B7BDE}" type="slidenum">
              <a:rPr lang="en-US" noProof="0" smtClean="0">
                <a:solidFill>
                  <a:schemeClr val="bg1"/>
                </a:solidFill>
              </a:rPr>
              <a:pPr/>
              <a:t>55</a:t>
            </a:fld>
            <a:endParaRPr lang="en-US" noProof="0" dirty="0">
              <a:solidFill>
                <a:schemeClr val="bg1"/>
              </a:solidFill>
            </a:endParaRPr>
          </a:p>
        </p:txBody>
      </p:sp>
      <p:sp>
        <p:nvSpPr>
          <p:cNvPr id="3" name="Content Placeholder 2">
            <a:extLst>
              <a:ext uri="{FF2B5EF4-FFF2-40B4-BE49-F238E27FC236}">
                <a16:creationId xmlns:a16="http://schemas.microsoft.com/office/drawing/2014/main" id="{AD8371FE-8F49-8929-0A45-3A2D7630D6DA}"/>
              </a:ext>
            </a:extLst>
          </p:cNvPr>
          <p:cNvSpPr>
            <a:spLocks noGrp="1"/>
          </p:cNvSpPr>
          <p:nvPr>
            <p:ph idx="4294967295"/>
          </p:nvPr>
        </p:nvSpPr>
        <p:spPr>
          <a:xfrm>
            <a:off x="7372629" y="877815"/>
            <a:ext cx="4628532" cy="523152"/>
          </a:xfrm>
        </p:spPr>
        <p:txBody>
          <a:bodyPr>
            <a:normAutofit/>
          </a:bodyPr>
          <a:lstStyle/>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latin typeface="+mj-lt"/>
                <a:ea typeface="Calibri" panose="020F0502020204030204" pitchFamily="34" charset="0"/>
                <a:cs typeface="Calibri" panose="020F0502020204030204" pitchFamily="34" charset="0"/>
              </a:rPr>
              <a:t>Click on the </a:t>
            </a:r>
            <a:r>
              <a:rPr lang="en-US" sz="1800" b="1" dirty="0">
                <a:solidFill>
                  <a:schemeClr val="bg1"/>
                </a:solidFill>
                <a:effectLst/>
                <a:latin typeface="+mj-lt"/>
                <a:ea typeface="Calibri" panose="020F0502020204030204" pitchFamily="34" charset="0"/>
                <a:cs typeface="Calibri" panose="020F0502020204030204" pitchFamily="34" charset="0"/>
              </a:rPr>
              <a:t>New</a:t>
            </a:r>
            <a:r>
              <a:rPr lang="en-US" sz="1800" dirty="0">
                <a:solidFill>
                  <a:schemeClr val="bg1"/>
                </a:solidFill>
                <a:effectLst/>
                <a:latin typeface="+mj-lt"/>
                <a:ea typeface="Calibri" panose="020F0502020204030204" pitchFamily="34" charset="0"/>
                <a:cs typeface="Calibri" panose="020F0502020204030204" pitchFamily="34" charset="0"/>
              </a:rPr>
              <a:t> button on the top left side.</a:t>
            </a:r>
            <a:endParaRPr lang="en-US" sz="1600" dirty="0">
              <a:solidFill>
                <a:schemeClr val="bg1"/>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055A8793-4BBD-D101-374E-8DC7533F4D1C}"/>
              </a:ext>
            </a:extLst>
          </p:cNvPr>
          <p:cNvPicPr>
            <a:picLocks noChangeAspect="1"/>
          </p:cNvPicPr>
          <p:nvPr/>
        </p:nvPicPr>
        <p:blipFill>
          <a:blip r:embed="rId3"/>
          <a:stretch>
            <a:fillRect/>
          </a:stretch>
        </p:blipFill>
        <p:spPr>
          <a:xfrm>
            <a:off x="207315" y="4829174"/>
            <a:ext cx="2331714" cy="1938257"/>
          </a:xfrm>
          <a:prstGeom prst="rect">
            <a:avLst/>
          </a:prstGeom>
          <a:ln w="57150">
            <a:solidFill>
              <a:schemeClr val="bg2">
                <a:lumMod val="25000"/>
              </a:schemeClr>
            </a:solidFill>
          </a:ln>
        </p:spPr>
      </p:pic>
      <p:sp>
        <p:nvSpPr>
          <p:cNvPr id="7" name="Rectangle: Rounded Corners 6">
            <a:extLst>
              <a:ext uri="{FF2B5EF4-FFF2-40B4-BE49-F238E27FC236}">
                <a16:creationId xmlns:a16="http://schemas.microsoft.com/office/drawing/2014/main" id="{80144938-57FF-8F2E-3B8A-3D358D16A23F}"/>
              </a:ext>
            </a:extLst>
          </p:cNvPr>
          <p:cNvSpPr/>
          <p:nvPr/>
        </p:nvSpPr>
        <p:spPr>
          <a:xfrm>
            <a:off x="207315" y="5895975"/>
            <a:ext cx="859485" cy="48872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B2724C-5D81-AB0D-D92B-772872DA96E0}"/>
              </a:ext>
            </a:extLst>
          </p:cNvPr>
          <p:cNvSpPr txBox="1"/>
          <p:nvPr/>
        </p:nvSpPr>
        <p:spPr>
          <a:xfrm rot="376323">
            <a:off x="7773333" y="218497"/>
            <a:ext cx="4038755" cy="707886"/>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000" b="1" dirty="0">
                <a:solidFill>
                  <a:srgbClr val="0C4360"/>
                </a:solidFill>
              </a:rPr>
              <a:t>HVAC (Part 1 of 5)</a:t>
            </a:r>
          </a:p>
        </p:txBody>
      </p:sp>
      <p:sp>
        <p:nvSpPr>
          <p:cNvPr id="8" name="TextBox 7">
            <a:extLst>
              <a:ext uri="{FF2B5EF4-FFF2-40B4-BE49-F238E27FC236}">
                <a16:creationId xmlns:a16="http://schemas.microsoft.com/office/drawing/2014/main" id="{EDE7D37B-D0B7-D347-3633-7610D1AC60A2}"/>
              </a:ext>
            </a:extLst>
          </p:cNvPr>
          <p:cNvSpPr txBox="1"/>
          <p:nvPr/>
        </p:nvSpPr>
        <p:spPr>
          <a:xfrm>
            <a:off x="5043340" y="5656082"/>
            <a:ext cx="184731" cy="369332"/>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3E72FA70-E4C5-6538-7DAC-B897FD966184}"/>
              </a:ext>
            </a:extLst>
          </p:cNvPr>
          <p:cNvSpPr txBox="1"/>
          <p:nvPr/>
        </p:nvSpPr>
        <p:spPr>
          <a:xfrm>
            <a:off x="7372629" y="1230958"/>
            <a:ext cx="4679673" cy="922688"/>
          </a:xfrm>
          <a:prstGeom prst="rect">
            <a:avLst/>
          </a:prstGeom>
          <a:noFill/>
        </p:spPr>
        <p:txBody>
          <a:bodyPr wrap="square">
            <a:spAutoFit/>
          </a:bodyPr>
          <a:lstStyle/>
          <a:p>
            <a:pPr>
              <a:lnSpc>
                <a:spcPts val="1600"/>
              </a:lnSpc>
              <a:spcBef>
                <a:spcPts val="0"/>
              </a:spcBef>
              <a:buFont typeface="Wingdings" panose="05000000000000000000" pitchFamily="2" charset="2"/>
              <a:buChar char="Ø"/>
            </a:pPr>
            <a:r>
              <a:rPr lang="en-US" dirty="0">
                <a:solidFill>
                  <a:schemeClr val="bg1"/>
                </a:solidFill>
                <a:effectLst/>
                <a:latin typeface="+mj-lt"/>
                <a:ea typeface="Calibri" panose="020F0502020204030204" pitchFamily="34" charset="0"/>
              </a:rPr>
              <a:t>  Enter the </a:t>
            </a:r>
            <a:r>
              <a:rPr lang="en-US" b="1" dirty="0">
                <a:solidFill>
                  <a:schemeClr val="bg1"/>
                </a:solidFill>
                <a:effectLst/>
                <a:latin typeface="+mj-lt"/>
                <a:ea typeface="Calibri" panose="020F0502020204030204" pitchFamily="34" charset="0"/>
              </a:rPr>
              <a:t>HVAC System Code</a:t>
            </a:r>
            <a:r>
              <a:rPr lang="en-US" dirty="0">
                <a:solidFill>
                  <a:schemeClr val="bg1"/>
                </a:solidFill>
                <a:effectLst/>
                <a:latin typeface="+mj-lt"/>
                <a:ea typeface="Calibri" panose="020F0502020204030204" pitchFamily="34" charset="0"/>
              </a:rPr>
              <a:t>. Using the drop-down box, enter the </a:t>
            </a:r>
            <a:r>
              <a:rPr lang="en-US" b="1" dirty="0">
                <a:solidFill>
                  <a:schemeClr val="bg1"/>
                </a:solidFill>
                <a:effectLst/>
                <a:latin typeface="+mj-lt"/>
                <a:ea typeface="Calibri" panose="020F0502020204030204" pitchFamily="34" charset="0"/>
              </a:rPr>
              <a:t>Equipment Type</a:t>
            </a:r>
            <a:r>
              <a:rPr lang="en-US" dirty="0">
                <a:solidFill>
                  <a:schemeClr val="bg1"/>
                </a:solidFill>
                <a:effectLst/>
                <a:latin typeface="+mj-lt"/>
                <a:ea typeface="Calibri" panose="020F0502020204030204" pitchFamily="34" charset="0"/>
              </a:rPr>
              <a:t>, </a:t>
            </a:r>
            <a:r>
              <a:rPr lang="en-US" b="1" dirty="0">
                <a:solidFill>
                  <a:schemeClr val="bg1"/>
                </a:solidFill>
                <a:effectLst/>
                <a:latin typeface="+mj-lt"/>
                <a:ea typeface="Calibri" panose="020F0502020204030204" pitchFamily="34" charset="0"/>
              </a:rPr>
              <a:t>Location</a:t>
            </a:r>
            <a:r>
              <a:rPr lang="en-US" dirty="0">
                <a:solidFill>
                  <a:schemeClr val="bg1"/>
                </a:solidFill>
                <a:effectLst/>
                <a:latin typeface="+mj-lt"/>
                <a:ea typeface="Calibri" panose="020F0502020204030204" pitchFamily="34" charset="0"/>
              </a:rPr>
              <a:t>, </a:t>
            </a:r>
            <a:r>
              <a:rPr lang="en-US" b="1" dirty="0">
                <a:solidFill>
                  <a:schemeClr val="bg1"/>
                </a:solidFill>
                <a:effectLst/>
                <a:latin typeface="+mj-lt"/>
                <a:ea typeface="Calibri" panose="020F0502020204030204" pitchFamily="34" charset="0"/>
              </a:rPr>
              <a:t>Primary Fuel Type</a:t>
            </a:r>
            <a:r>
              <a:rPr lang="en-US" dirty="0">
                <a:solidFill>
                  <a:schemeClr val="bg1"/>
                </a:solidFill>
                <a:effectLst/>
                <a:latin typeface="+mj-lt"/>
                <a:ea typeface="Calibri" panose="020F0502020204030204" pitchFamily="34" charset="0"/>
              </a:rPr>
              <a:t>, </a:t>
            </a:r>
            <a:r>
              <a:rPr lang="en-US" b="1" dirty="0">
                <a:solidFill>
                  <a:schemeClr val="bg1"/>
                </a:solidFill>
                <a:effectLst/>
                <a:latin typeface="+mj-lt"/>
                <a:ea typeface="Calibri" panose="020F0502020204030204" pitchFamily="34" charset="0"/>
              </a:rPr>
              <a:t>Backup Fuel Type</a:t>
            </a:r>
            <a:r>
              <a:rPr lang="en-US" dirty="0">
                <a:solidFill>
                  <a:schemeClr val="bg1"/>
                </a:solidFill>
                <a:effectLst/>
                <a:latin typeface="+mj-lt"/>
                <a:ea typeface="Calibri" panose="020F0502020204030204" pitchFamily="34" charset="0"/>
              </a:rPr>
              <a:t>, </a:t>
            </a:r>
            <a:r>
              <a:rPr lang="en-US" b="1" dirty="0">
                <a:solidFill>
                  <a:schemeClr val="bg1"/>
                </a:solidFill>
                <a:effectLst/>
                <a:latin typeface="+mj-lt"/>
                <a:ea typeface="Calibri" panose="020F0502020204030204" pitchFamily="34" charset="0"/>
              </a:rPr>
              <a:t>Input Units</a:t>
            </a:r>
            <a:r>
              <a:rPr lang="en-US" dirty="0">
                <a:solidFill>
                  <a:schemeClr val="bg1"/>
                </a:solidFill>
                <a:effectLst/>
                <a:latin typeface="+mj-lt"/>
                <a:ea typeface="Calibri" panose="020F0502020204030204" pitchFamily="34" charset="0"/>
              </a:rPr>
              <a:t>, and </a:t>
            </a:r>
            <a:r>
              <a:rPr lang="en-US" b="1" dirty="0">
                <a:solidFill>
                  <a:schemeClr val="bg1"/>
                </a:solidFill>
                <a:effectLst/>
                <a:latin typeface="+mj-lt"/>
                <a:ea typeface="Calibri" panose="020F0502020204030204" pitchFamily="34" charset="0"/>
              </a:rPr>
              <a:t>Year Manufactured.  </a:t>
            </a:r>
          </a:p>
        </p:txBody>
      </p:sp>
      <p:sp>
        <p:nvSpPr>
          <p:cNvPr id="16" name="Rectangle: Rounded Corners 15">
            <a:extLst>
              <a:ext uri="{FF2B5EF4-FFF2-40B4-BE49-F238E27FC236}">
                <a16:creationId xmlns:a16="http://schemas.microsoft.com/office/drawing/2014/main" id="{E6CD03A2-3E62-91D1-92BB-60452A6ACDEB}"/>
              </a:ext>
            </a:extLst>
          </p:cNvPr>
          <p:cNvSpPr/>
          <p:nvPr/>
        </p:nvSpPr>
        <p:spPr>
          <a:xfrm>
            <a:off x="176711" y="398208"/>
            <a:ext cx="470791" cy="32569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5AD4F2-7AF1-66C5-F49A-93A43817D8E6}"/>
              </a:ext>
            </a:extLst>
          </p:cNvPr>
          <p:cNvSpPr txBox="1"/>
          <p:nvPr/>
        </p:nvSpPr>
        <p:spPr>
          <a:xfrm>
            <a:off x="7318467" y="2204603"/>
            <a:ext cx="4696822" cy="4205638"/>
          </a:xfrm>
          <a:prstGeom prst="rect">
            <a:avLst/>
          </a:prstGeom>
          <a:noFill/>
        </p:spPr>
        <p:txBody>
          <a:bodyPr wrap="square" rtlCol="0">
            <a:spAutoFit/>
          </a:bodyPr>
          <a:lstStyle/>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Next, enter the</a:t>
            </a:r>
            <a:r>
              <a:rPr lang="en-US" b="1" dirty="0">
                <a:solidFill>
                  <a:schemeClr val="bg1"/>
                </a:solidFill>
                <a:effectLst/>
                <a:latin typeface="+mj-lt"/>
                <a:ea typeface="Calibri" panose="020F0502020204030204" pitchFamily="34" charset="0"/>
              </a:rPr>
              <a:t> Required Heating System Details </a:t>
            </a:r>
            <a:r>
              <a:rPr lang="en-US" dirty="0">
                <a:solidFill>
                  <a:schemeClr val="bg1"/>
                </a:solidFill>
                <a:effectLst/>
                <a:latin typeface="+mj-lt"/>
                <a:ea typeface="Calibri" panose="020F0502020204030204" pitchFamily="34" charset="0"/>
              </a:rPr>
              <a:t>in the field provided including the </a:t>
            </a:r>
            <a:r>
              <a:rPr lang="en-US" b="1" dirty="0">
                <a:solidFill>
                  <a:schemeClr val="bg1"/>
                </a:solidFill>
                <a:effectLst/>
                <a:latin typeface="+mj-lt"/>
                <a:ea typeface="Calibri" panose="020F0502020204030204" pitchFamily="34" charset="0"/>
              </a:rPr>
              <a:t>Heating Efficiency</a:t>
            </a:r>
            <a:r>
              <a:rPr lang="en-US" dirty="0">
                <a:solidFill>
                  <a:schemeClr val="bg1"/>
                </a:solidFill>
                <a:effectLst/>
                <a:latin typeface="+mj-lt"/>
                <a:ea typeface="Calibri" panose="020F0502020204030204" pitchFamily="34" charset="0"/>
              </a:rPr>
              <a:t>, then select %, AFUE, COP, or HSPF from the drop-down menu. Enter the </a:t>
            </a:r>
            <a:r>
              <a:rPr lang="en-US" b="1" dirty="0">
                <a:solidFill>
                  <a:schemeClr val="bg1"/>
                </a:solidFill>
                <a:effectLst/>
                <a:latin typeface="+mj-lt"/>
                <a:ea typeface="Calibri" panose="020F0502020204030204" pitchFamily="34" charset="0"/>
              </a:rPr>
              <a:t>Cooling Efficiency </a:t>
            </a:r>
            <a:r>
              <a:rPr lang="en-US" dirty="0">
                <a:solidFill>
                  <a:schemeClr val="bg1"/>
                </a:solidFill>
                <a:effectLst/>
                <a:latin typeface="+mj-lt"/>
                <a:ea typeface="Calibri" panose="020F0502020204030204" pitchFamily="34" charset="0"/>
              </a:rPr>
              <a:t>(if applicable) and again, from the drop-down menu, select CEER, CEER 2, COP, EER, or SEER.</a:t>
            </a:r>
          </a:p>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 Put in the </a:t>
            </a:r>
            <a:r>
              <a:rPr lang="en-US" b="1" dirty="0">
                <a:solidFill>
                  <a:schemeClr val="bg1"/>
                </a:solidFill>
                <a:effectLst/>
                <a:latin typeface="+mj-lt"/>
                <a:ea typeface="Calibri" panose="020F0502020204030204" pitchFamily="34" charset="0"/>
              </a:rPr>
              <a:t>Output Capacity</a:t>
            </a:r>
            <a:r>
              <a:rPr lang="en-US" dirty="0">
                <a:solidFill>
                  <a:schemeClr val="bg1"/>
                </a:solidFill>
                <a:effectLst/>
                <a:latin typeface="+mj-lt"/>
                <a:ea typeface="Calibri" panose="020F0502020204030204" pitchFamily="34" charset="0"/>
              </a:rPr>
              <a:t> and the appropriate measure from the drop-down menu. </a:t>
            </a:r>
          </a:p>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Repeat for Cooling.</a:t>
            </a:r>
          </a:p>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Put in the </a:t>
            </a:r>
            <a:r>
              <a:rPr lang="en-US" b="1" dirty="0">
                <a:solidFill>
                  <a:schemeClr val="bg1"/>
                </a:solidFill>
                <a:effectLst/>
                <a:latin typeface="+mj-lt"/>
                <a:ea typeface="Calibri" panose="020F0502020204030204" pitchFamily="34" charset="0"/>
              </a:rPr>
              <a:t>fraction</a:t>
            </a:r>
            <a:r>
              <a:rPr lang="en-US" dirty="0">
                <a:solidFill>
                  <a:schemeClr val="bg1"/>
                </a:solidFill>
                <a:effectLst/>
                <a:latin typeface="+mj-lt"/>
                <a:ea typeface="Calibri" panose="020F0502020204030204" pitchFamily="34" charset="0"/>
              </a:rPr>
              <a:t> </a:t>
            </a:r>
            <a:r>
              <a:rPr lang="en-US" b="1" dirty="0">
                <a:solidFill>
                  <a:schemeClr val="bg1"/>
                </a:solidFill>
                <a:effectLst/>
                <a:latin typeface="+mj-lt"/>
                <a:ea typeface="Calibri" panose="020F0502020204030204" pitchFamily="34" charset="0"/>
              </a:rPr>
              <a:t>of</a:t>
            </a:r>
            <a:r>
              <a:rPr lang="en-US" dirty="0">
                <a:solidFill>
                  <a:schemeClr val="bg1"/>
                </a:solidFill>
                <a:effectLst/>
                <a:latin typeface="+mj-lt"/>
                <a:ea typeface="Calibri" panose="020F0502020204030204" pitchFamily="34" charset="0"/>
              </a:rPr>
              <a:t> the</a:t>
            </a:r>
            <a:r>
              <a:rPr lang="en-US" b="1" dirty="0">
                <a:solidFill>
                  <a:schemeClr val="bg1"/>
                </a:solidFill>
                <a:effectLst/>
                <a:latin typeface="+mj-lt"/>
                <a:ea typeface="Calibri" panose="020F0502020204030204" pitchFamily="34" charset="0"/>
              </a:rPr>
              <a:t> load </a:t>
            </a:r>
            <a:r>
              <a:rPr lang="en-US" dirty="0">
                <a:solidFill>
                  <a:schemeClr val="bg1"/>
                </a:solidFill>
                <a:effectLst/>
                <a:latin typeface="+mj-lt"/>
                <a:ea typeface="Calibri" panose="020F0502020204030204" pitchFamily="34" charset="0"/>
              </a:rPr>
              <a:t>or check “</a:t>
            </a:r>
            <a:r>
              <a:rPr lang="en-US" b="1" dirty="0">
                <a:solidFill>
                  <a:schemeClr val="bg1"/>
                </a:solidFill>
                <a:effectLst/>
                <a:latin typeface="+mj-lt"/>
                <a:ea typeface="Calibri" panose="020F0502020204030204" pitchFamily="34" charset="0"/>
              </a:rPr>
              <a:t>estimate</a:t>
            </a:r>
            <a:r>
              <a:rPr lang="en-US" dirty="0">
                <a:solidFill>
                  <a:schemeClr val="bg1"/>
                </a:solidFill>
                <a:effectLst/>
                <a:latin typeface="+mj-lt"/>
                <a:ea typeface="Calibri" panose="020F0502020204030204" pitchFamily="34" charset="0"/>
              </a:rPr>
              <a:t>.”</a:t>
            </a:r>
          </a:p>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Next, for the </a:t>
            </a:r>
            <a:r>
              <a:rPr lang="en-US" b="1" dirty="0">
                <a:solidFill>
                  <a:schemeClr val="bg1"/>
                </a:solidFill>
                <a:effectLst/>
                <a:latin typeface="+mj-lt"/>
                <a:ea typeface="Calibri" panose="020F0502020204030204" pitchFamily="34" charset="0"/>
              </a:rPr>
              <a:t>Equipment Features </a:t>
            </a:r>
            <a:r>
              <a:rPr lang="en-US" dirty="0">
                <a:solidFill>
                  <a:schemeClr val="bg1"/>
                </a:solidFill>
                <a:effectLst/>
                <a:latin typeface="+mj-lt"/>
                <a:ea typeface="Calibri" panose="020F0502020204030204" pitchFamily="34" charset="0"/>
              </a:rPr>
              <a:t>use the applicable check box for </a:t>
            </a:r>
            <a:r>
              <a:rPr lang="en-US" b="1" dirty="0">
                <a:solidFill>
                  <a:schemeClr val="bg1"/>
                </a:solidFill>
                <a:effectLst/>
                <a:latin typeface="+mj-lt"/>
                <a:ea typeface="Calibri" panose="020F0502020204030204" pitchFamily="34" charset="0"/>
              </a:rPr>
              <a:t>Atmospheric Burners, Automatic Vent Damper, IID, Pilot Light</a:t>
            </a:r>
            <a:r>
              <a:rPr lang="en-US" dirty="0">
                <a:solidFill>
                  <a:schemeClr val="bg1"/>
                </a:solidFill>
                <a:effectLst/>
                <a:latin typeface="+mj-lt"/>
                <a:ea typeface="Calibri" panose="020F0502020204030204" pitchFamily="34" charset="0"/>
              </a:rPr>
              <a:t>, or </a:t>
            </a:r>
            <a:r>
              <a:rPr lang="en-US" b="1" dirty="0">
                <a:solidFill>
                  <a:schemeClr val="bg1"/>
                </a:solidFill>
                <a:effectLst/>
                <a:latin typeface="+mj-lt"/>
                <a:ea typeface="Calibri" panose="020F0502020204030204" pitchFamily="34" charset="0"/>
              </a:rPr>
              <a:t>On in Summer. </a:t>
            </a:r>
          </a:p>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Put in the </a:t>
            </a:r>
            <a:r>
              <a:rPr lang="en-US" b="1" dirty="0">
                <a:solidFill>
                  <a:schemeClr val="bg1"/>
                </a:solidFill>
                <a:effectLst/>
                <a:latin typeface="+mj-lt"/>
                <a:ea typeface="Calibri" panose="020F0502020204030204" pitchFamily="34" charset="0"/>
              </a:rPr>
              <a:t>Year Installed</a:t>
            </a:r>
            <a:r>
              <a:rPr lang="en-US" dirty="0">
                <a:solidFill>
                  <a:schemeClr val="bg1"/>
                </a:solidFill>
                <a:effectLst/>
                <a:latin typeface="+mj-lt"/>
                <a:ea typeface="Calibri" panose="020F0502020204030204" pitchFamily="34" charset="0"/>
              </a:rPr>
              <a:t>, (if known). </a:t>
            </a:r>
          </a:p>
          <a:p>
            <a:pPr marL="57150" marR="0" indent="-285750">
              <a:lnSpc>
                <a:spcPts val="1600"/>
              </a:lnSpc>
              <a:spcBef>
                <a:spcPts val="0"/>
              </a:spcBef>
              <a:spcAft>
                <a:spcPts val="0"/>
              </a:spcAft>
              <a:buFont typeface="Wingdings" panose="05000000000000000000" pitchFamily="2" charset="2"/>
              <a:buChar char="Ø"/>
            </a:pPr>
            <a:r>
              <a:rPr lang="en-US" dirty="0">
                <a:solidFill>
                  <a:schemeClr val="bg1"/>
                </a:solidFill>
                <a:effectLst/>
                <a:latin typeface="+mj-lt"/>
                <a:ea typeface="Calibri" panose="020F0502020204030204" pitchFamily="34" charset="0"/>
              </a:rPr>
              <a:t>Select the </a:t>
            </a:r>
            <a:r>
              <a:rPr lang="en-US" b="1" dirty="0">
                <a:solidFill>
                  <a:schemeClr val="bg1"/>
                </a:solidFill>
                <a:effectLst/>
                <a:latin typeface="+mj-lt"/>
                <a:ea typeface="Calibri" panose="020F0502020204030204" pitchFamily="34" charset="0"/>
              </a:rPr>
              <a:t>Maintenance Status </a:t>
            </a:r>
            <a:r>
              <a:rPr lang="en-US" dirty="0">
                <a:solidFill>
                  <a:schemeClr val="bg1"/>
                </a:solidFill>
                <a:effectLst/>
                <a:latin typeface="+mj-lt"/>
                <a:ea typeface="Calibri" panose="020F0502020204030204" pitchFamily="34" charset="0"/>
              </a:rPr>
              <a:t>from the drop-down </a:t>
            </a:r>
            <a:r>
              <a:rPr lang="en-US" sz="1600" dirty="0">
                <a:solidFill>
                  <a:schemeClr val="bg1"/>
                </a:solidFill>
                <a:effectLst/>
                <a:latin typeface="+mj-lt"/>
                <a:ea typeface="Calibri" panose="020F0502020204030204" pitchFamily="34" charset="0"/>
              </a:rPr>
              <a:t>menu. </a:t>
            </a:r>
          </a:p>
        </p:txBody>
      </p:sp>
      <p:sp>
        <p:nvSpPr>
          <p:cNvPr id="14" name="Rectangle: Rounded Corners 13">
            <a:extLst>
              <a:ext uri="{FF2B5EF4-FFF2-40B4-BE49-F238E27FC236}">
                <a16:creationId xmlns:a16="http://schemas.microsoft.com/office/drawing/2014/main" id="{BDC3A5ED-A54C-03A7-EFB2-0F594B153247}"/>
              </a:ext>
            </a:extLst>
          </p:cNvPr>
          <p:cNvSpPr/>
          <p:nvPr/>
        </p:nvSpPr>
        <p:spPr>
          <a:xfrm>
            <a:off x="190107" y="1628776"/>
            <a:ext cx="3010293" cy="2841114"/>
          </a:xfrm>
          <a:prstGeom prst="roundRect">
            <a:avLst>
              <a:gd name="adj" fmla="val 722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CACEE80-B7C5-3BA2-09CA-7C58B6721C3E}"/>
              </a:ext>
            </a:extLst>
          </p:cNvPr>
          <p:cNvSpPr/>
          <p:nvPr/>
        </p:nvSpPr>
        <p:spPr>
          <a:xfrm>
            <a:off x="1695253" y="628650"/>
            <a:ext cx="4505522" cy="103822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720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32998-9124-DB13-707D-36F4F67E463E}"/>
              </a:ext>
            </a:extLst>
          </p:cNvPr>
          <p:cNvPicPr>
            <a:picLocks noChangeAspect="1"/>
          </p:cNvPicPr>
          <p:nvPr/>
        </p:nvPicPr>
        <p:blipFill>
          <a:blip r:embed="rId2"/>
          <a:stretch>
            <a:fillRect/>
          </a:stretch>
        </p:blipFill>
        <p:spPr>
          <a:xfrm>
            <a:off x="182483" y="90568"/>
            <a:ext cx="7048270" cy="5934846"/>
          </a:xfrm>
          <a:prstGeom prst="rect">
            <a:avLst/>
          </a:prstGeom>
        </p:spPr>
      </p:pic>
      <p:sp>
        <p:nvSpPr>
          <p:cNvPr id="9" name="Rectangle: Rounded Corners 8">
            <a:extLst>
              <a:ext uri="{FF2B5EF4-FFF2-40B4-BE49-F238E27FC236}">
                <a16:creationId xmlns:a16="http://schemas.microsoft.com/office/drawing/2014/main" id="{76E020F1-3187-8D67-231B-31544D7D6B6E}"/>
              </a:ext>
            </a:extLst>
          </p:cNvPr>
          <p:cNvSpPr/>
          <p:nvPr/>
        </p:nvSpPr>
        <p:spPr>
          <a:xfrm>
            <a:off x="7051225" y="122572"/>
            <a:ext cx="4955059" cy="6192503"/>
          </a:xfrm>
          <a:prstGeom prst="roundRect">
            <a:avLst>
              <a:gd name="adj" fmla="val 5564"/>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471A2F9-8F81-47AC-D17C-94DA7A8168CD}"/>
              </a:ext>
            </a:extLst>
          </p:cNvPr>
          <p:cNvSpPr>
            <a:spLocks noGrp="1"/>
          </p:cNvSpPr>
          <p:nvPr>
            <p:ph type="sldNum" sz="quarter" idx="12"/>
          </p:nvPr>
        </p:nvSpPr>
        <p:spPr/>
        <p:txBody>
          <a:bodyPr/>
          <a:lstStyle/>
          <a:p>
            <a:fld id="{C263D6C4-4840-40CC-AC84-17E24B3B7BDE}" type="slidenum">
              <a:rPr lang="en-US" noProof="0" smtClean="0">
                <a:solidFill>
                  <a:schemeClr val="bg1"/>
                </a:solidFill>
              </a:rPr>
              <a:pPr/>
              <a:t>56</a:t>
            </a:fld>
            <a:endParaRPr lang="en-US" noProof="0" dirty="0">
              <a:solidFill>
                <a:schemeClr val="bg1"/>
              </a:solidFill>
            </a:endParaRPr>
          </a:p>
        </p:txBody>
      </p:sp>
      <p:pic>
        <p:nvPicPr>
          <p:cNvPr id="6" name="Picture 5">
            <a:extLst>
              <a:ext uri="{FF2B5EF4-FFF2-40B4-BE49-F238E27FC236}">
                <a16:creationId xmlns:a16="http://schemas.microsoft.com/office/drawing/2014/main" id="{055A8793-4BBD-D101-374E-8DC7533F4D1C}"/>
              </a:ext>
            </a:extLst>
          </p:cNvPr>
          <p:cNvPicPr>
            <a:picLocks noChangeAspect="1"/>
          </p:cNvPicPr>
          <p:nvPr/>
        </p:nvPicPr>
        <p:blipFill>
          <a:blip r:embed="rId3"/>
          <a:stretch>
            <a:fillRect/>
          </a:stretch>
        </p:blipFill>
        <p:spPr>
          <a:xfrm>
            <a:off x="176819" y="4940735"/>
            <a:ext cx="2128231" cy="1769110"/>
          </a:xfrm>
          <a:prstGeom prst="rect">
            <a:avLst/>
          </a:prstGeom>
          <a:ln w="57150">
            <a:solidFill>
              <a:schemeClr val="bg2">
                <a:lumMod val="25000"/>
              </a:schemeClr>
            </a:solidFill>
          </a:ln>
        </p:spPr>
      </p:pic>
      <p:sp>
        <p:nvSpPr>
          <p:cNvPr id="7" name="Rectangle: Rounded Corners 6">
            <a:extLst>
              <a:ext uri="{FF2B5EF4-FFF2-40B4-BE49-F238E27FC236}">
                <a16:creationId xmlns:a16="http://schemas.microsoft.com/office/drawing/2014/main" id="{80144938-57FF-8F2E-3B8A-3D358D16A23F}"/>
              </a:ext>
            </a:extLst>
          </p:cNvPr>
          <p:cNvSpPr/>
          <p:nvPr/>
        </p:nvSpPr>
        <p:spPr>
          <a:xfrm>
            <a:off x="165531" y="5888373"/>
            <a:ext cx="786969" cy="46860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B2724C-5D81-AB0D-D92B-772872DA96E0}"/>
              </a:ext>
            </a:extLst>
          </p:cNvPr>
          <p:cNvSpPr txBox="1"/>
          <p:nvPr/>
        </p:nvSpPr>
        <p:spPr>
          <a:xfrm>
            <a:off x="165531" y="779495"/>
            <a:ext cx="4430442" cy="7694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HVAC (Part 2 of 5)</a:t>
            </a:r>
          </a:p>
        </p:txBody>
      </p:sp>
      <p:sp>
        <p:nvSpPr>
          <p:cNvPr id="8" name="TextBox 7">
            <a:extLst>
              <a:ext uri="{FF2B5EF4-FFF2-40B4-BE49-F238E27FC236}">
                <a16:creationId xmlns:a16="http://schemas.microsoft.com/office/drawing/2014/main" id="{EDE7D37B-D0B7-D347-3633-7610D1AC60A2}"/>
              </a:ext>
            </a:extLst>
          </p:cNvPr>
          <p:cNvSpPr txBox="1"/>
          <p:nvPr/>
        </p:nvSpPr>
        <p:spPr>
          <a:xfrm>
            <a:off x="5043340" y="5656082"/>
            <a:ext cx="184731" cy="369332"/>
          </a:xfrm>
          <a:prstGeom prst="rect">
            <a:avLst/>
          </a:prstGeom>
          <a:noFill/>
        </p:spPr>
        <p:txBody>
          <a:bodyPr wrap="square" rtlCol="0">
            <a:spAutoFit/>
          </a:bodyPr>
          <a:lstStyle/>
          <a:p>
            <a:endParaRPr lang="en-US" dirty="0"/>
          </a:p>
        </p:txBody>
      </p:sp>
      <p:sp>
        <p:nvSpPr>
          <p:cNvPr id="16" name="Rectangle: Rounded Corners 15">
            <a:extLst>
              <a:ext uri="{FF2B5EF4-FFF2-40B4-BE49-F238E27FC236}">
                <a16:creationId xmlns:a16="http://schemas.microsoft.com/office/drawing/2014/main" id="{E6CD03A2-3E62-91D1-92BB-60452A6ACDEB}"/>
              </a:ext>
            </a:extLst>
          </p:cNvPr>
          <p:cNvSpPr/>
          <p:nvPr/>
        </p:nvSpPr>
        <p:spPr>
          <a:xfrm>
            <a:off x="2984931" y="1573842"/>
            <a:ext cx="3111069" cy="4314531"/>
          </a:xfrm>
          <a:prstGeom prst="roundRect">
            <a:avLst>
              <a:gd name="adj" fmla="val 5033"/>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85A95B-2109-9676-4874-E3AAE22881A8}"/>
              </a:ext>
            </a:extLst>
          </p:cNvPr>
          <p:cNvSpPr txBox="1"/>
          <p:nvPr/>
        </p:nvSpPr>
        <p:spPr>
          <a:xfrm>
            <a:off x="7089473" y="329736"/>
            <a:ext cx="4895513" cy="1646605"/>
          </a:xfrm>
          <a:prstGeom prst="rect">
            <a:avLst/>
          </a:prstGeom>
          <a:noFill/>
        </p:spPr>
        <p:txBody>
          <a:bodyPr wrap="square">
            <a:spAutoFit/>
          </a:bodyPr>
          <a:lstStyle/>
          <a:p>
            <a:pPr marL="57150" marR="0" indent="-285750">
              <a:lnSpc>
                <a:spcPts val="1700"/>
              </a:lnSpc>
              <a:spcBef>
                <a:spcPts val="0"/>
              </a:spcBef>
              <a:spcAft>
                <a:spcPts val="0"/>
              </a:spcAft>
              <a:buFont typeface="Wingdings" panose="05000000000000000000" pitchFamily="2" charset="2"/>
              <a:buChar char="Ø"/>
            </a:pPr>
            <a:r>
              <a:rPr lang="en-US" dirty="0">
                <a:solidFill>
                  <a:schemeClr val="bg1"/>
                </a:solidFill>
                <a:effectLst/>
                <a:ea typeface="Calibri" panose="020F0502020204030204" pitchFamily="34" charset="0"/>
              </a:rPr>
              <a:t>In the </a:t>
            </a:r>
            <a:r>
              <a:rPr lang="en-US" i="1" dirty="0">
                <a:solidFill>
                  <a:schemeClr val="bg1"/>
                </a:solidFill>
                <a:effectLst/>
                <a:ea typeface="Calibri" panose="020F0502020204030204" pitchFamily="34" charset="0"/>
              </a:rPr>
              <a:t>Replacement System </a:t>
            </a:r>
            <a:r>
              <a:rPr lang="en-US" dirty="0">
                <a:solidFill>
                  <a:schemeClr val="bg1"/>
                </a:solidFill>
                <a:effectLst/>
                <a:ea typeface="Calibri" panose="020F0502020204030204" pitchFamily="34" charset="0"/>
              </a:rPr>
              <a:t>Section, check the box for </a:t>
            </a:r>
            <a:r>
              <a:rPr lang="en-US" b="1" dirty="0">
                <a:solidFill>
                  <a:schemeClr val="bg1"/>
                </a:solidFill>
                <a:effectLst/>
                <a:ea typeface="Calibri" panose="020F0502020204030204" pitchFamily="34" charset="0"/>
              </a:rPr>
              <a:t>Install Smart Thermostat </a:t>
            </a:r>
            <a:r>
              <a:rPr lang="en-US" dirty="0">
                <a:solidFill>
                  <a:schemeClr val="bg1"/>
                </a:solidFill>
                <a:effectLst/>
                <a:ea typeface="Calibri" panose="020F0502020204030204" pitchFamily="34" charset="0"/>
              </a:rPr>
              <a:t>(if desired). Check the Required box and the Include in SIR Box. Put in the </a:t>
            </a:r>
            <a:r>
              <a:rPr lang="en-US" b="1" dirty="0">
                <a:solidFill>
                  <a:schemeClr val="bg1"/>
                </a:solidFill>
                <a:effectLst/>
                <a:ea typeface="Calibri" panose="020F0502020204030204" pitchFamily="34" charset="0"/>
              </a:rPr>
              <a:t>Heating Nighttime Setback Temp </a:t>
            </a:r>
            <a:r>
              <a:rPr lang="en-US" dirty="0">
                <a:solidFill>
                  <a:schemeClr val="bg1"/>
                </a:solidFill>
                <a:effectLst/>
                <a:ea typeface="Calibri" panose="020F0502020204030204" pitchFamily="34" charset="0"/>
              </a:rPr>
              <a:t>and the </a:t>
            </a:r>
            <a:r>
              <a:rPr lang="en-US" b="1" dirty="0">
                <a:solidFill>
                  <a:schemeClr val="bg1"/>
                </a:solidFill>
                <a:effectLst/>
                <a:ea typeface="Calibri" panose="020F0502020204030204" pitchFamily="34" charset="0"/>
              </a:rPr>
              <a:t>Daily Setback Hours</a:t>
            </a:r>
            <a:r>
              <a:rPr lang="en-US" dirty="0">
                <a:solidFill>
                  <a:schemeClr val="bg1"/>
                </a:solidFill>
                <a:effectLst/>
                <a:ea typeface="Calibri" panose="020F0502020204030204" pitchFamily="34" charset="0"/>
              </a:rPr>
              <a:t>. Include </a:t>
            </a:r>
            <a:r>
              <a:rPr lang="en-US" b="1" dirty="0">
                <a:solidFill>
                  <a:schemeClr val="bg1"/>
                </a:solidFill>
                <a:effectLst/>
                <a:ea typeface="Calibri" panose="020F0502020204030204" pitchFamily="34" charset="0"/>
              </a:rPr>
              <a:t>Additional Cost</a:t>
            </a:r>
            <a:r>
              <a:rPr lang="en-US" dirty="0">
                <a:solidFill>
                  <a:schemeClr val="bg1"/>
                </a:solidFill>
                <a:effectLst/>
                <a:ea typeface="Calibri" panose="020F0502020204030204" pitchFamily="34" charset="0"/>
              </a:rPr>
              <a:t>, if needed. </a:t>
            </a:r>
          </a:p>
          <a:p>
            <a:pPr marL="57150" marR="0" indent="-285750">
              <a:spcBef>
                <a:spcPts val="0"/>
              </a:spcBef>
              <a:spcAft>
                <a:spcPts val="0"/>
              </a:spcAft>
              <a:buFont typeface="Wingdings" panose="05000000000000000000" pitchFamily="2" charset="2"/>
              <a:buChar char="Ø"/>
            </a:pPr>
            <a:endParaRPr lang="en-US" sz="1600" dirty="0">
              <a:solidFill>
                <a:schemeClr val="bg1"/>
              </a:solidFill>
              <a:effectLst/>
              <a:ea typeface="Calibri" panose="020F0502020204030204" pitchFamily="34" charset="0"/>
            </a:endParaRPr>
          </a:p>
        </p:txBody>
      </p:sp>
      <p:sp>
        <p:nvSpPr>
          <p:cNvPr id="14" name="TextBox 13">
            <a:extLst>
              <a:ext uri="{FF2B5EF4-FFF2-40B4-BE49-F238E27FC236}">
                <a16:creationId xmlns:a16="http://schemas.microsoft.com/office/drawing/2014/main" id="{E8284787-E568-BEFB-C72D-75C50BD4A3A9}"/>
              </a:ext>
            </a:extLst>
          </p:cNvPr>
          <p:cNvSpPr txBox="1"/>
          <p:nvPr/>
        </p:nvSpPr>
        <p:spPr>
          <a:xfrm>
            <a:off x="7089473" y="1694248"/>
            <a:ext cx="4955059" cy="5073184"/>
          </a:xfrm>
          <a:prstGeom prst="rect">
            <a:avLst/>
          </a:prstGeom>
          <a:noFill/>
        </p:spPr>
        <p:txBody>
          <a:bodyPr wrap="square" rtlCol="0">
            <a:spAutoFit/>
          </a:bodyPr>
          <a:lstStyle/>
          <a:p>
            <a:pPr marL="57150" marR="0" indent="-285750">
              <a:lnSpc>
                <a:spcPts val="1700"/>
              </a:lnSpc>
              <a:spcBef>
                <a:spcPts val="0"/>
              </a:spcBef>
              <a:spcAft>
                <a:spcPts val="0"/>
              </a:spcAft>
              <a:buFont typeface="Wingdings" panose="05000000000000000000" pitchFamily="2" charset="2"/>
              <a:buChar char="Ø"/>
            </a:pPr>
            <a:r>
              <a:rPr lang="en-US" dirty="0">
                <a:solidFill>
                  <a:schemeClr val="bg1"/>
                </a:solidFill>
                <a:effectLst/>
                <a:ea typeface="Calibri" panose="020F0502020204030204" pitchFamily="34" charset="0"/>
              </a:rPr>
              <a:t>Check the </a:t>
            </a:r>
            <a:r>
              <a:rPr lang="en-US" b="1" dirty="0">
                <a:solidFill>
                  <a:schemeClr val="bg1"/>
                </a:solidFill>
                <a:effectLst/>
                <a:ea typeface="Calibri" panose="020F0502020204030204" pitchFamily="34" charset="0"/>
              </a:rPr>
              <a:t>Tune Up </a:t>
            </a:r>
            <a:r>
              <a:rPr lang="en-US" dirty="0">
                <a:solidFill>
                  <a:schemeClr val="bg1"/>
                </a:solidFill>
                <a:effectLst/>
                <a:ea typeface="Calibri" panose="020F0502020204030204" pitchFamily="34" charset="0"/>
              </a:rPr>
              <a:t>box, if needed. Check the </a:t>
            </a:r>
            <a:r>
              <a:rPr lang="en-US" b="1" dirty="0">
                <a:solidFill>
                  <a:schemeClr val="bg1"/>
                </a:solidFill>
                <a:effectLst/>
                <a:ea typeface="Calibri" panose="020F0502020204030204" pitchFamily="34" charset="0"/>
              </a:rPr>
              <a:t>Required </a:t>
            </a:r>
            <a:r>
              <a:rPr lang="en-US" dirty="0">
                <a:solidFill>
                  <a:schemeClr val="bg1"/>
                </a:solidFill>
                <a:effectLst/>
                <a:ea typeface="Calibri" panose="020F0502020204030204" pitchFamily="34" charset="0"/>
              </a:rPr>
              <a:t>box and the </a:t>
            </a:r>
            <a:r>
              <a:rPr lang="en-US" b="1" dirty="0">
                <a:solidFill>
                  <a:schemeClr val="bg1"/>
                </a:solidFill>
                <a:effectLst/>
                <a:ea typeface="Calibri" panose="020F0502020204030204" pitchFamily="34" charset="0"/>
              </a:rPr>
              <a:t>Include in SIR </a:t>
            </a:r>
            <a:r>
              <a:rPr lang="en-US" dirty="0">
                <a:solidFill>
                  <a:schemeClr val="bg1"/>
                </a:solidFill>
                <a:effectLst/>
                <a:ea typeface="Calibri" panose="020F0502020204030204" pitchFamily="34" charset="0"/>
              </a:rPr>
              <a:t>box. Put in the </a:t>
            </a:r>
            <a:r>
              <a:rPr lang="en-US" b="1" dirty="0">
                <a:solidFill>
                  <a:schemeClr val="bg1"/>
                </a:solidFill>
                <a:effectLst/>
                <a:ea typeface="Calibri" panose="020F0502020204030204" pitchFamily="34" charset="0"/>
              </a:rPr>
              <a:t>Efficiency Temp Heat % </a:t>
            </a:r>
            <a:r>
              <a:rPr lang="en-US" dirty="0">
                <a:solidFill>
                  <a:schemeClr val="bg1"/>
                </a:solidFill>
                <a:effectLst/>
                <a:ea typeface="Calibri" panose="020F0502020204030204" pitchFamily="34" charset="0"/>
              </a:rPr>
              <a:t>and </a:t>
            </a:r>
            <a:r>
              <a:rPr lang="en-US" b="1" dirty="0">
                <a:solidFill>
                  <a:schemeClr val="bg1"/>
                </a:solidFill>
                <a:effectLst/>
                <a:ea typeface="Calibri" panose="020F0502020204030204" pitchFamily="34" charset="0"/>
              </a:rPr>
              <a:t>the Efficiency Temp Cool %</a:t>
            </a:r>
            <a:r>
              <a:rPr lang="en-US" dirty="0">
                <a:solidFill>
                  <a:schemeClr val="bg1"/>
                </a:solidFill>
                <a:effectLst/>
                <a:ea typeface="Calibri" panose="020F0502020204030204" pitchFamily="34" charset="0"/>
              </a:rPr>
              <a:t>. Add in any additional cost if needed. </a:t>
            </a:r>
          </a:p>
          <a:p>
            <a:pPr marL="57150" marR="0" indent="-285750">
              <a:lnSpc>
                <a:spcPts val="1700"/>
              </a:lnSpc>
              <a:spcBef>
                <a:spcPts val="0"/>
              </a:spcBef>
              <a:spcAft>
                <a:spcPts val="0"/>
              </a:spcAft>
              <a:buFont typeface="Wingdings" panose="05000000000000000000" pitchFamily="2" charset="2"/>
              <a:buChar char="Ø"/>
            </a:pPr>
            <a:endParaRPr lang="en-US" dirty="0">
              <a:solidFill>
                <a:schemeClr val="bg1"/>
              </a:solidFill>
              <a:effectLst/>
              <a:ea typeface="Calibri" panose="020F0502020204030204" pitchFamily="34" charset="0"/>
            </a:endParaRPr>
          </a:p>
          <a:p>
            <a:pPr marL="57150" marR="0" indent="-285750">
              <a:lnSpc>
                <a:spcPts val="1700"/>
              </a:lnSpc>
              <a:spcBef>
                <a:spcPts val="0"/>
              </a:spcBef>
              <a:spcAft>
                <a:spcPts val="0"/>
              </a:spcAft>
              <a:buFont typeface="Wingdings" panose="05000000000000000000" pitchFamily="2" charset="2"/>
              <a:buChar char="Ø"/>
            </a:pPr>
            <a:r>
              <a:rPr lang="en-US" dirty="0">
                <a:solidFill>
                  <a:schemeClr val="bg1"/>
                </a:solidFill>
                <a:effectLst/>
                <a:ea typeface="Calibri" panose="020F0502020204030204" pitchFamily="34" charset="0"/>
              </a:rPr>
              <a:t>Check the </a:t>
            </a:r>
            <a:r>
              <a:rPr lang="en-US" b="1" dirty="0">
                <a:solidFill>
                  <a:schemeClr val="bg1"/>
                </a:solidFill>
                <a:effectLst/>
                <a:ea typeface="Calibri" panose="020F0502020204030204" pitchFamily="34" charset="0"/>
              </a:rPr>
              <a:t>Replace Equipment</a:t>
            </a:r>
            <a:r>
              <a:rPr lang="en-US" dirty="0">
                <a:solidFill>
                  <a:schemeClr val="bg1"/>
                </a:solidFill>
                <a:effectLst/>
                <a:ea typeface="Calibri" panose="020F0502020204030204" pitchFamily="34" charset="0"/>
              </a:rPr>
              <a:t> Box if desired. </a:t>
            </a:r>
            <a:r>
              <a:rPr lang="en-US" b="1" dirty="0">
                <a:solidFill>
                  <a:schemeClr val="bg1"/>
                </a:solidFill>
                <a:effectLst/>
                <a:ea typeface="Calibri" panose="020F0502020204030204" pitchFamily="34" charset="0"/>
              </a:rPr>
              <a:t>Check required </a:t>
            </a:r>
            <a:r>
              <a:rPr lang="en-US" dirty="0">
                <a:solidFill>
                  <a:schemeClr val="bg1"/>
                </a:solidFill>
                <a:effectLst/>
                <a:ea typeface="Calibri" panose="020F0502020204030204" pitchFamily="34" charset="0"/>
              </a:rPr>
              <a:t>and the </a:t>
            </a:r>
            <a:r>
              <a:rPr lang="en-US" b="1" dirty="0">
                <a:solidFill>
                  <a:schemeClr val="bg1"/>
                </a:solidFill>
                <a:effectLst/>
                <a:ea typeface="Calibri" panose="020F0502020204030204" pitchFamily="34" charset="0"/>
              </a:rPr>
              <a:t>include in SIR </a:t>
            </a:r>
            <a:r>
              <a:rPr lang="en-US" dirty="0">
                <a:solidFill>
                  <a:schemeClr val="bg1"/>
                </a:solidFill>
                <a:effectLst/>
                <a:ea typeface="Calibri" panose="020F0502020204030204" pitchFamily="34" charset="0"/>
              </a:rPr>
              <a:t>boxes. Select the proper </a:t>
            </a:r>
            <a:r>
              <a:rPr lang="en-US" b="1" dirty="0">
                <a:solidFill>
                  <a:schemeClr val="bg1"/>
                </a:solidFill>
                <a:effectLst/>
                <a:ea typeface="Calibri" panose="020F0502020204030204" pitchFamily="34" charset="0"/>
              </a:rPr>
              <a:t>Equipment Type</a:t>
            </a:r>
            <a:r>
              <a:rPr lang="en-US" dirty="0">
                <a:solidFill>
                  <a:schemeClr val="bg1"/>
                </a:solidFill>
                <a:effectLst/>
                <a:ea typeface="Calibri" panose="020F0502020204030204" pitchFamily="34" charset="0"/>
              </a:rPr>
              <a:t>, from the drop-down menu. Put in the </a:t>
            </a:r>
            <a:r>
              <a:rPr lang="en-US" b="1" dirty="0">
                <a:solidFill>
                  <a:schemeClr val="bg1"/>
                </a:solidFill>
                <a:effectLst/>
                <a:ea typeface="Calibri" panose="020F0502020204030204" pitchFamily="34" charset="0"/>
              </a:rPr>
              <a:t>Equipment Life</a:t>
            </a:r>
            <a:r>
              <a:rPr lang="en-US" b="1" dirty="0">
                <a:solidFill>
                  <a:schemeClr val="bg1"/>
                </a:solidFill>
                <a:ea typeface="Calibri" panose="020F0502020204030204" pitchFamily="34" charset="0"/>
              </a:rPr>
              <a:t> </a:t>
            </a:r>
            <a:r>
              <a:rPr lang="en-US" dirty="0">
                <a:solidFill>
                  <a:schemeClr val="bg1"/>
                </a:solidFill>
                <a:ea typeface="Calibri" panose="020F0502020204030204" pitchFamily="34" charset="0"/>
              </a:rPr>
              <a:t>of 15 years</a:t>
            </a:r>
            <a:r>
              <a:rPr lang="en-US" b="1" dirty="0">
                <a:solidFill>
                  <a:schemeClr val="bg1"/>
                </a:solidFill>
                <a:ea typeface="Calibri" panose="020F0502020204030204" pitchFamily="34" charset="0"/>
              </a:rPr>
              <a:t>.</a:t>
            </a:r>
            <a:r>
              <a:rPr lang="en-US" dirty="0">
                <a:solidFill>
                  <a:schemeClr val="bg1"/>
                </a:solidFill>
                <a:effectLst/>
                <a:ea typeface="Calibri" panose="020F0502020204030204" pitchFamily="34" charset="0"/>
              </a:rPr>
              <a:t> Select the </a:t>
            </a:r>
            <a:r>
              <a:rPr lang="en-US" b="1" dirty="0">
                <a:solidFill>
                  <a:schemeClr val="bg1"/>
                </a:solidFill>
                <a:effectLst/>
                <a:ea typeface="Calibri" panose="020F0502020204030204" pitchFamily="34" charset="0"/>
              </a:rPr>
              <a:t>Primary Fuel Type </a:t>
            </a:r>
            <a:r>
              <a:rPr lang="en-US" dirty="0">
                <a:solidFill>
                  <a:schemeClr val="bg1"/>
                </a:solidFill>
                <a:effectLst/>
                <a:ea typeface="Calibri" panose="020F0502020204030204" pitchFamily="34" charset="0"/>
              </a:rPr>
              <a:t>and the </a:t>
            </a:r>
            <a:r>
              <a:rPr lang="en-US" b="1" dirty="0">
                <a:solidFill>
                  <a:schemeClr val="bg1"/>
                </a:solidFill>
                <a:effectLst/>
                <a:ea typeface="Calibri" panose="020F0502020204030204" pitchFamily="34" charset="0"/>
              </a:rPr>
              <a:t>Backup Fuel Type </a:t>
            </a:r>
            <a:r>
              <a:rPr lang="en-US" dirty="0">
                <a:solidFill>
                  <a:schemeClr val="bg1"/>
                </a:solidFill>
                <a:effectLst/>
                <a:ea typeface="Calibri" panose="020F0502020204030204" pitchFamily="34" charset="0"/>
              </a:rPr>
              <a:t>from the dropdown menus. Put in the </a:t>
            </a:r>
            <a:r>
              <a:rPr lang="en-US" b="1" dirty="0">
                <a:solidFill>
                  <a:schemeClr val="bg1"/>
                </a:solidFill>
                <a:effectLst/>
                <a:ea typeface="Calibri" panose="020F0502020204030204" pitchFamily="34" charset="0"/>
              </a:rPr>
              <a:t>Material Cost, Labor Cost </a:t>
            </a:r>
            <a:r>
              <a:rPr lang="en-US" dirty="0">
                <a:solidFill>
                  <a:schemeClr val="bg1"/>
                </a:solidFill>
                <a:effectLst/>
                <a:ea typeface="Calibri" panose="020F0502020204030204" pitchFamily="34" charset="0"/>
              </a:rPr>
              <a:t>and </a:t>
            </a:r>
            <a:r>
              <a:rPr lang="en-US" b="1" dirty="0">
                <a:solidFill>
                  <a:schemeClr val="bg1"/>
                </a:solidFill>
                <a:effectLst/>
                <a:ea typeface="Calibri" panose="020F0502020204030204" pitchFamily="34" charset="0"/>
              </a:rPr>
              <a:t>Other Cost </a:t>
            </a:r>
            <a:r>
              <a:rPr lang="en-US" dirty="0">
                <a:solidFill>
                  <a:schemeClr val="bg1"/>
                </a:solidFill>
                <a:effectLst/>
                <a:ea typeface="Calibri" panose="020F0502020204030204" pitchFamily="34" charset="0"/>
              </a:rPr>
              <a:t>(if needed).  Put in the </a:t>
            </a:r>
            <a:r>
              <a:rPr lang="en-US" b="1" dirty="0">
                <a:solidFill>
                  <a:schemeClr val="bg1"/>
                </a:solidFill>
                <a:effectLst/>
                <a:ea typeface="Calibri" panose="020F0502020204030204" pitchFamily="34" charset="0"/>
              </a:rPr>
              <a:t>Heating Efficiency</a:t>
            </a:r>
            <a:r>
              <a:rPr lang="en-US" dirty="0">
                <a:solidFill>
                  <a:schemeClr val="bg1"/>
                </a:solidFill>
                <a:effectLst/>
                <a:ea typeface="Calibri" panose="020F0502020204030204" pitchFamily="34" charset="0"/>
              </a:rPr>
              <a:t>, then select %, AFUE, COP, or HSPF from the drop-down menu. Enter the </a:t>
            </a:r>
            <a:r>
              <a:rPr lang="en-US" b="1" dirty="0">
                <a:solidFill>
                  <a:schemeClr val="bg1"/>
                </a:solidFill>
                <a:effectLst/>
                <a:ea typeface="Calibri" panose="020F0502020204030204" pitchFamily="34" charset="0"/>
              </a:rPr>
              <a:t>Cooling Efficiency </a:t>
            </a:r>
            <a:r>
              <a:rPr lang="en-US" dirty="0">
                <a:solidFill>
                  <a:schemeClr val="bg1"/>
                </a:solidFill>
                <a:effectLst/>
                <a:ea typeface="Calibri" panose="020F0502020204030204" pitchFamily="34" charset="0"/>
              </a:rPr>
              <a:t>(if applicable) and again, from the drop-down menu, select CEER, CEER 2, COP, EER, or SEER. Put in the </a:t>
            </a:r>
            <a:r>
              <a:rPr lang="en-US" b="1" dirty="0">
                <a:solidFill>
                  <a:schemeClr val="bg1"/>
                </a:solidFill>
                <a:effectLst/>
                <a:ea typeface="Calibri" panose="020F0502020204030204" pitchFamily="34" charset="0"/>
              </a:rPr>
              <a:t>Output Capacity </a:t>
            </a:r>
            <a:r>
              <a:rPr lang="en-US" dirty="0">
                <a:solidFill>
                  <a:schemeClr val="bg1"/>
                </a:solidFill>
                <a:effectLst/>
                <a:ea typeface="Calibri" panose="020F0502020204030204" pitchFamily="34" charset="0"/>
              </a:rPr>
              <a:t>and the appropriate measure from the drop-down menu. Repeat for Cooling. Enter </a:t>
            </a:r>
            <a:r>
              <a:rPr lang="en-US" b="1" dirty="0">
                <a:solidFill>
                  <a:schemeClr val="bg1"/>
                </a:solidFill>
                <a:effectLst/>
                <a:ea typeface="Calibri" panose="020F0502020204030204" pitchFamily="34" charset="0"/>
              </a:rPr>
              <a:t>the Fraction of Load </a:t>
            </a:r>
            <a:r>
              <a:rPr lang="en-US" dirty="0">
                <a:solidFill>
                  <a:schemeClr val="bg1"/>
                </a:solidFill>
                <a:effectLst/>
                <a:ea typeface="Calibri" panose="020F0502020204030204" pitchFamily="34" charset="0"/>
              </a:rPr>
              <a:t>and indicate which existing the replacement system will be replacing.</a:t>
            </a:r>
          </a:p>
          <a:p>
            <a:pPr marL="57150" marR="0" indent="-285750">
              <a:lnSpc>
                <a:spcPts val="1700"/>
              </a:lnSpc>
              <a:spcBef>
                <a:spcPts val="0"/>
              </a:spcBef>
              <a:spcAft>
                <a:spcPts val="0"/>
              </a:spcAft>
              <a:buFont typeface="Wingdings" panose="05000000000000000000" pitchFamily="2" charset="2"/>
              <a:buChar char="Ø"/>
            </a:pPr>
            <a:endParaRPr lang="en-US" sz="1400" dirty="0">
              <a:solidFill>
                <a:schemeClr val="bg1"/>
              </a:solidFill>
              <a:ea typeface="Calibri" panose="020F0502020204030204" pitchFamily="34" charset="0"/>
            </a:endParaRPr>
          </a:p>
          <a:p>
            <a:endParaRPr lang="en-US" sz="1200" dirty="0"/>
          </a:p>
        </p:txBody>
      </p:sp>
    </p:spTree>
    <p:extLst>
      <p:ext uri="{BB962C8B-B14F-4D97-AF65-F5344CB8AC3E}">
        <p14:creationId xmlns:p14="http://schemas.microsoft.com/office/powerpoint/2010/main" val="2767979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3240A5-EDE8-D394-DB05-60C8F947B014}"/>
              </a:ext>
            </a:extLst>
          </p:cNvPr>
          <p:cNvSpPr>
            <a:spLocks noGrp="1"/>
          </p:cNvSpPr>
          <p:nvPr>
            <p:ph type="sldNum" sz="quarter" idx="12"/>
          </p:nvPr>
        </p:nvSpPr>
        <p:spPr/>
        <p:txBody>
          <a:bodyPr/>
          <a:lstStyle/>
          <a:p>
            <a:r>
              <a:rPr lang="en-US" dirty="0"/>
              <a:t>	</a:t>
            </a:r>
            <a:fld id="{C263D6C4-4840-40CC-AC84-17E24B3B7BDE}" type="slidenum">
              <a:rPr lang="en-US" smtClean="0"/>
              <a:pPr/>
              <a:t>57</a:t>
            </a:fld>
            <a:endParaRPr lang="en-US" noProof="0" dirty="0"/>
          </a:p>
        </p:txBody>
      </p:sp>
      <p:pic>
        <p:nvPicPr>
          <p:cNvPr id="5" name="Picture 4" descr="Graphical user interface, application&#10;&#10;Description automatically generated">
            <a:extLst>
              <a:ext uri="{FF2B5EF4-FFF2-40B4-BE49-F238E27FC236}">
                <a16:creationId xmlns:a16="http://schemas.microsoft.com/office/drawing/2014/main" id="{946D0080-EAFC-97B5-233F-250BB3935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149" y="419784"/>
            <a:ext cx="10496995" cy="6105303"/>
          </a:xfrm>
          <a:prstGeom prst="rect">
            <a:avLst/>
          </a:prstGeom>
        </p:spPr>
      </p:pic>
      <p:sp>
        <p:nvSpPr>
          <p:cNvPr id="6" name="Rectangle: Rounded Corners 5">
            <a:extLst>
              <a:ext uri="{FF2B5EF4-FFF2-40B4-BE49-F238E27FC236}">
                <a16:creationId xmlns:a16="http://schemas.microsoft.com/office/drawing/2014/main" id="{44005BF5-2D7A-1599-42CF-A21E18C3B081}"/>
              </a:ext>
            </a:extLst>
          </p:cNvPr>
          <p:cNvSpPr/>
          <p:nvPr/>
        </p:nvSpPr>
        <p:spPr>
          <a:xfrm>
            <a:off x="226645" y="2581730"/>
            <a:ext cx="4955059" cy="3828428"/>
          </a:xfrm>
          <a:prstGeom prst="roundRect">
            <a:avLst>
              <a:gd name="adj" fmla="val 5564"/>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DF9A4D9-91E2-091F-2C97-35DF9AB7510C}"/>
              </a:ext>
            </a:extLst>
          </p:cNvPr>
          <p:cNvSpPr txBox="1"/>
          <p:nvPr/>
        </p:nvSpPr>
        <p:spPr>
          <a:xfrm>
            <a:off x="436856" y="2749506"/>
            <a:ext cx="4534639" cy="3544368"/>
          </a:xfrm>
          <a:prstGeom prst="rect">
            <a:avLst/>
          </a:prstGeom>
          <a:noFill/>
        </p:spPr>
        <p:txBody>
          <a:bodyPr wrap="square">
            <a:spAutoFit/>
          </a:bodyPr>
          <a:lstStyle/>
          <a:p>
            <a:pPr marL="0" marR="0">
              <a:lnSpc>
                <a:spcPct val="107000"/>
              </a:lnSpc>
              <a:spcBef>
                <a:spcPts val="0"/>
              </a:spcBef>
              <a:spcAft>
                <a:spcPts val="800"/>
              </a:spcAft>
              <a:tabLst>
                <a:tab pos="1333500" algn="l"/>
              </a:tabLs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Like with Windows and Doors:</a:t>
            </a:r>
          </a:p>
          <a:p>
            <a:pPr marL="285750" marR="0" indent="-285750">
              <a:lnSpc>
                <a:spcPct val="107000"/>
              </a:lnSpc>
              <a:spcBef>
                <a:spcPts val="0"/>
              </a:spcBef>
              <a:spcAft>
                <a:spcPts val="800"/>
              </a:spcAft>
              <a:buFont typeface="Wingdings" panose="05000000000000000000" pitchFamily="2" charset="2"/>
              <a:buChar char="Ø"/>
              <a:tabLst>
                <a:tab pos="1333500" algn="l"/>
              </a:tabLs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you indicate a replacing the equipment is required, it will appear on the audit regardless of the SIR. The ‘Include in SIR’ box will cause the HVAC replacement to impact the total SIR. </a:t>
            </a:r>
          </a:p>
          <a:p>
            <a:pPr marL="285750" marR="0" indent="-285750">
              <a:lnSpc>
                <a:spcPct val="107000"/>
              </a:lnSpc>
              <a:spcBef>
                <a:spcPts val="0"/>
              </a:spcBef>
              <a:spcAft>
                <a:spcPts val="800"/>
              </a:spcAft>
              <a:buFont typeface="Wingdings" panose="05000000000000000000" pitchFamily="2" charset="2"/>
              <a:buChar char="Ø"/>
              <a:tabLst>
                <a:tab pos="1333500" algn="l"/>
              </a:tabLs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Also, be sure to include a </a:t>
            </a: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Replacement Life </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value of </a:t>
            </a: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 (years) </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 modeling HVAC replacement. Be sure to use this same value for Refrigerator and Water Heater replacement as well. </a:t>
            </a:r>
          </a:p>
        </p:txBody>
      </p:sp>
      <p:sp>
        <p:nvSpPr>
          <p:cNvPr id="7" name="TextBox 6">
            <a:extLst>
              <a:ext uri="{FF2B5EF4-FFF2-40B4-BE49-F238E27FC236}">
                <a16:creationId xmlns:a16="http://schemas.microsoft.com/office/drawing/2014/main" id="{0D4F6079-D451-D152-843A-DA7D80AC80A7}"/>
              </a:ext>
            </a:extLst>
          </p:cNvPr>
          <p:cNvSpPr txBox="1"/>
          <p:nvPr/>
        </p:nvSpPr>
        <p:spPr>
          <a:xfrm rot="376323">
            <a:off x="493188" y="1179839"/>
            <a:ext cx="5332907" cy="1323439"/>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000" b="1" dirty="0">
                <a:solidFill>
                  <a:srgbClr val="0C4360"/>
                </a:solidFill>
              </a:rPr>
              <a:t>HVAC REPLACEMENT AND TUNE UP</a:t>
            </a:r>
          </a:p>
        </p:txBody>
      </p:sp>
      <p:sp>
        <p:nvSpPr>
          <p:cNvPr id="8" name="Rectangle: Rounded Corners 7">
            <a:extLst>
              <a:ext uri="{FF2B5EF4-FFF2-40B4-BE49-F238E27FC236}">
                <a16:creationId xmlns:a16="http://schemas.microsoft.com/office/drawing/2014/main" id="{B5E18751-F673-C4CC-27B3-3E2A2D7DFB95}"/>
              </a:ext>
            </a:extLst>
          </p:cNvPr>
          <p:cNvSpPr/>
          <p:nvPr/>
        </p:nvSpPr>
        <p:spPr>
          <a:xfrm>
            <a:off x="8275319" y="4705165"/>
            <a:ext cx="1436852" cy="674703"/>
          </a:xfrm>
          <a:prstGeom prst="roundRect">
            <a:avLst>
              <a:gd name="adj" fmla="val 23454"/>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097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D7EBB-5E5A-89D2-88A8-BBC8B91C1D3A}"/>
              </a:ext>
            </a:extLst>
          </p:cNvPr>
          <p:cNvSpPr>
            <a:spLocks noGrp="1"/>
          </p:cNvSpPr>
          <p:nvPr>
            <p:ph type="sldNum" sz="quarter" idx="12"/>
          </p:nvPr>
        </p:nvSpPr>
        <p:spPr/>
        <p:txBody>
          <a:bodyPr/>
          <a:lstStyle/>
          <a:p>
            <a:r>
              <a:rPr lang="en-US"/>
              <a:t>	</a:t>
            </a:r>
            <a:fld id="{C263D6C4-4840-40CC-AC84-17E24B3B7BDE}" type="slidenum">
              <a:rPr lang="en-US" smtClean="0"/>
              <a:pPr/>
              <a:t>58</a:t>
            </a:fld>
            <a:endParaRPr lang="en-US" noProof="0" dirty="0"/>
          </a:p>
        </p:txBody>
      </p:sp>
      <p:sp>
        <p:nvSpPr>
          <p:cNvPr id="3" name="Rectangle 2">
            <a:extLst>
              <a:ext uri="{FF2B5EF4-FFF2-40B4-BE49-F238E27FC236}">
                <a16:creationId xmlns:a16="http://schemas.microsoft.com/office/drawing/2014/main" id="{D6DBC359-44B8-557F-A878-117539768E0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9" descr="Table&#10;&#10;Description automatically generated">
            <a:extLst>
              <a:ext uri="{FF2B5EF4-FFF2-40B4-BE49-F238E27FC236}">
                <a16:creationId xmlns:a16="http://schemas.microsoft.com/office/drawing/2014/main" id="{19EABAFD-B0D3-6579-3334-DCAF0C72D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74" y="1619641"/>
            <a:ext cx="11230252" cy="28795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19D51D-855A-33B9-B342-DBD0A710F0E3}"/>
              </a:ext>
            </a:extLst>
          </p:cNvPr>
          <p:cNvSpPr>
            <a:spLocks noChangeArrowheads="1"/>
          </p:cNvSpPr>
          <p:nvPr/>
        </p:nvSpPr>
        <p:spPr bwMode="auto">
          <a:xfrm>
            <a:off x="1109709" y="4806969"/>
            <a:ext cx="904634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57325" algn="l"/>
              </a:tabLst>
              <a:defRPr>
                <a:solidFill>
                  <a:schemeClr val="tx1"/>
                </a:solidFill>
                <a:latin typeface="Arial" panose="020B0604020202020204" pitchFamily="34" charset="0"/>
              </a:defRPr>
            </a:lvl1pPr>
            <a:lvl2pPr eaLnBrk="0" fontAlgn="base" hangingPunct="0">
              <a:spcBef>
                <a:spcPct val="0"/>
              </a:spcBef>
              <a:spcAft>
                <a:spcPct val="0"/>
              </a:spcAft>
              <a:tabLst>
                <a:tab pos="1457325" algn="l"/>
              </a:tabLst>
              <a:defRPr>
                <a:solidFill>
                  <a:schemeClr val="tx1"/>
                </a:solidFill>
                <a:latin typeface="Arial" panose="020B0604020202020204" pitchFamily="34" charset="0"/>
              </a:defRPr>
            </a:lvl2pPr>
            <a:lvl3pPr eaLnBrk="0" fontAlgn="base" hangingPunct="0">
              <a:spcBef>
                <a:spcPct val="0"/>
              </a:spcBef>
              <a:spcAft>
                <a:spcPct val="0"/>
              </a:spcAft>
              <a:tabLst>
                <a:tab pos="1457325" algn="l"/>
              </a:tabLst>
              <a:defRPr>
                <a:solidFill>
                  <a:schemeClr val="tx1"/>
                </a:solidFill>
                <a:latin typeface="Arial" panose="020B0604020202020204" pitchFamily="34" charset="0"/>
              </a:defRPr>
            </a:lvl3pPr>
            <a:lvl4pPr eaLnBrk="0" fontAlgn="base" hangingPunct="0">
              <a:spcBef>
                <a:spcPct val="0"/>
              </a:spcBef>
              <a:spcAft>
                <a:spcPct val="0"/>
              </a:spcAft>
              <a:tabLst>
                <a:tab pos="1457325" algn="l"/>
              </a:tabLst>
              <a:defRPr>
                <a:solidFill>
                  <a:schemeClr val="tx1"/>
                </a:solidFill>
                <a:latin typeface="Arial" panose="020B0604020202020204" pitchFamily="34" charset="0"/>
              </a:defRPr>
            </a:lvl4pPr>
            <a:lvl5pPr eaLnBrk="0" fontAlgn="base" hangingPunct="0">
              <a:spcBef>
                <a:spcPct val="0"/>
              </a:spcBef>
              <a:spcAft>
                <a:spcPct val="0"/>
              </a:spcAft>
              <a:tabLst>
                <a:tab pos="1457325" algn="l"/>
              </a:tabLst>
              <a:defRPr>
                <a:solidFill>
                  <a:schemeClr val="tx1"/>
                </a:solidFill>
                <a:latin typeface="Arial" panose="020B0604020202020204" pitchFamily="34" charset="0"/>
              </a:defRPr>
            </a:lvl5pPr>
            <a:lvl6pPr eaLnBrk="0" fontAlgn="base" hangingPunct="0">
              <a:spcBef>
                <a:spcPct val="0"/>
              </a:spcBef>
              <a:spcAft>
                <a:spcPct val="0"/>
              </a:spcAft>
              <a:tabLst>
                <a:tab pos="1457325" algn="l"/>
              </a:tabLst>
              <a:defRPr>
                <a:solidFill>
                  <a:schemeClr val="tx1"/>
                </a:solidFill>
                <a:latin typeface="Arial" panose="020B0604020202020204" pitchFamily="34" charset="0"/>
              </a:defRPr>
            </a:lvl6pPr>
            <a:lvl7pPr eaLnBrk="0" fontAlgn="base" hangingPunct="0">
              <a:spcBef>
                <a:spcPct val="0"/>
              </a:spcBef>
              <a:spcAft>
                <a:spcPct val="0"/>
              </a:spcAft>
              <a:tabLst>
                <a:tab pos="1457325" algn="l"/>
              </a:tabLst>
              <a:defRPr>
                <a:solidFill>
                  <a:schemeClr val="tx1"/>
                </a:solidFill>
                <a:latin typeface="Arial" panose="020B0604020202020204" pitchFamily="34" charset="0"/>
              </a:defRPr>
            </a:lvl7pPr>
            <a:lvl8pPr eaLnBrk="0" fontAlgn="base" hangingPunct="0">
              <a:spcBef>
                <a:spcPct val="0"/>
              </a:spcBef>
              <a:spcAft>
                <a:spcPct val="0"/>
              </a:spcAft>
              <a:tabLst>
                <a:tab pos="1457325" algn="l"/>
              </a:tabLst>
              <a:defRPr>
                <a:solidFill>
                  <a:schemeClr val="tx1"/>
                </a:solidFill>
                <a:latin typeface="Arial" panose="020B0604020202020204" pitchFamily="34" charset="0"/>
              </a:defRPr>
            </a:lvl8pPr>
            <a:lvl9pPr eaLnBrk="0" fontAlgn="base" hangingPunct="0">
              <a:spcBef>
                <a:spcPct val="0"/>
              </a:spcBef>
              <a:spcAft>
                <a:spcPct val="0"/>
              </a:spcAft>
              <a:tabLst>
                <a:tab pos="14573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57325" algn="l"/>
              </a:tabLst>
            </a:pPr>
            <a:r>
              <a:rPr kumimoji="0" lang="en-US" altLang="en-US" sz="24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Notice the SIR is below both 1.0 and 0.5. The audit would need to be rerun with the required box unchecked and the HVAC replacement would need to be installed as an itemized Health and Safety Measure. </a:t>
            </a:r>
            <a:endParaRPr kumimoji="0" lang="en-US" altLang="en-US" sz="4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7AEADF3B-1C5C-840A-180A-C7B6C2D67D36}"/>
              </a:ext>
            </a:extLst>
          </p:cNvPr>
          <p:cNvSpPr txBox="1"/>
          <p:nvPr/>
        </p:nvSpPr>
        <p:spPr>
          <a:xfrm>
            <a:off x="480874" y="900573"/>
            <a:ext cx="4811697" cy="707886"/>
          </a:xfrm>
          <a:prstGeom prst="rect">
            <a:avLst/>
          </a:prstGeom>
          <a:noFill/>
        </p:spPr>
        <p:txBody>
          <a:bodyPr wrap="square" rtlCol="0">
            <a:spAutoFit/>
          </a:bodyPr>
          <a:lstStyle/>
          <a:p>
            <a:r>
              <a:rPr lang="en-US" sz="2000" dirty="0">
                <a:solidFill>
                  <a:schemeClr val="bg1"/>
                </a:solidFill>
              </a:rPr>
              <a:t>This is a screenshot of the work order, which will be explained in further training.</a:t>
            </a:r>
          </a:p>
        </p:txBody>
      </p:sp>
      <p:sp>
        <p:nvSpPr>
          <p:cNvPr id="6" name="TextBox 5">
            <a:extLst>
              <a:ext uri="{FF2B5EF4-FFF2-40B4-BE49-F238E27FC236}">
                <a16:creationId xmlns:a16="http://schemas.microsoft.com/office/drawing/2014/main" id="{276E571C-058F-216E-F6DA-8D0339A7C999}"/>
              </a:ext>
            </a:extLst>
          </p:cNvPr>
          <p:cNvSpPr txBox="1"/>
          <p:nvPr/>
        </p:nvSpPr>
        <p:spPr>
          <a:xfrm rot="376323">
            <a:off x="5611220" y="531241"/>
            <a:ext cx="5282910" cy="1446550"/>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HVAC REPLACEMENT AND TUNE UP</a:t>
            </a:r>
          </a:p>
        </p:txBody>
      </p:sp>
    </p:spTree>
    <p:extLst>
      <p:ext uri="{BB962C8B-B14F-4D97-AF65-F5344CB8AC3E}">
        <p14:creationId xmlns:p14="http://schemas.microsoft.com/office/powerpoint/2010/main" val="3869542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D7EBB-5E5A-89D2-88A8-BBC8B91C1D3A}"/>
              </a:ext>
            </a:extLst>
          </p:cNvPr>
          <p:cNvSpPr>
            <a:spLocks noGrp="1"/>
          </p:cNvSpPr>
          <p:nvPr>
            <p:ph type="sldNum" sz="quarter" idx="12"/>
          </p:nvPr>
        </p:nvSpPr>
        <p:spPr/>
        <p:txBody>
          <a:bodyPr/>
          <a:lstStyle/>
          <a:p>
            <a:r>
              <a:rPr lang="en-US"/>
              <a:t>	</a:t>
            </a:r>
            <a:fld id="{C263D6C4-4840-40CC-AC84-17E24B3B7BDE}" type="slidenum">
              <a:rPr lang="en-US" smtClean="0"/>
              <a:pPr/>
              <a:t>59</a:t>
            </a:fld>
            <a:endParaRPr lang="en-US" noProof="0" dirty="0"/>
          </a:p>
        </p:txBody>
      </p:sp>
      <p:sp>
        <p:nvSpPr>
          <p:cNvPr id="3" name="Rectangle 2">
            <a:extLst>
              <a:ext uri="{FF2B5EF4-FFF2-40B4-BE49-F238E27FC236}">
                <a16:creationId xmlns:a16="http://schemas.microsoft.com/office/drawing/2014/main" id="{D6DBC359-44B8-557F-A878-117539768E0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276E571C-058F-216E-F6DA-8D0339A7C999}"/>
              </a:ext>
            </a:extLst>
          </p:cNvPr>
          <p:cNvSpPr txBox="1"/>
          <p:nvPr/>
        </p:nvSpPr>
        <p:spPr>
          <a:xfrm rot="376323">
            <a:off x="6598105" y="630524"/>
            <a:ext cx="5282910" cy="1446550"/>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HVAC REPLACEMENT AND TUNE UP</a:t>
            </a:r>
          </a:p>
        </p:txBody>
      </p:sp>
      <p:sp>
        <p:nvSpPr>
          <p:cNvPr id="7" name="Rectangle 2">
            <a:extLst>
              <a:ext uri="{FF2B5EF4-FFF2-40B4-BE49-F238E27FC236}">
                <a16:creationId xmlns:a16="http://schemas.microsoft.com/office/drawing/2014/main" id="{919B679E-DB69-35CF-C487-CC80F4875EB2}"/>
              </a:ext>
            </a:extLst>
          </p:cNvPr>
          <p:cNvSpPr>
            <a:spLocks noChangeArrowheads="1"/>
          </p:cNvSpPr>
          <p:nvPr/>
        </p:nvSpPr>
        <p:spPr bwMode="auto">
          <a:xfrm>
            <a:off x="247779" y="2145611"/>
            <a:ext cx="665825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For HVACs, same goes for Tune Up. </a:t>
            </a:r>
            <a:endParaRPr kumimoji="0" lang="en-US" altLang="en-US" sz="14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bg1"/>
              </a:solidFill>
              <a:effectLst/>
            </a:endParaRPr>
          </a:p>
        </p:txBody>
      </p:sp>
      <p:pic>
        <p:nvPicPr>
          <p:cNvPr id="2049" name="Picture 11" descr="Table&#10;&#10;Description automatically generated">
            <a:extLst>
              <a:ext uri="{FF2B5EF4-FFF2-40B4-BE49-F238E27FC236}">
                <a16:creationId xmlns:a16="http://schemas.microsoft.com/office/drawing/2014/main" id="{29EDBB4F-A1E6-3BB4-3AEE-FA64896CA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3" y="2564826"/>
            <a:ext cx="9811349" cy="23681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04B2296F-E3B7-C13E-5091-A2BCA55BA34E}"/>
              </a:ext>
            </a:extLst>
          </p:cNvPr>
          <p:cNvSpPr>
            <a:spLocks noChangeArrowheads="1"/>
          </p:cNvSpPr>
          <p:nvPr/>
        </p:nvSpPr>
        <p:spPr bwMode="auto">
          <a:xfrm>
            <a:off x="247779" y="4911241"/>
            <a:ext cx="109128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81125" algn="l"/>
              </a:tabLst>
              <a:defRPr>
                <a:solidFill>
                  <a:schemeClr val="tx1"/>
                </a:solidFill>
                <a:latin typeface="Arial" panose="020B0604020202020204" pitchFamily="34" charset="0"/>
              </a:defRPr>
            </a:lvl1pPr>
            <a:lvl2pPr eaLnBrk="0" fontAlgn="base" hangingPunct="0">
              <a:spcBef>
                <a:spcPct val="0"/>
              </a:spcBef>
              <a:spcAft>
                <a:spcPct val="0"/>
              </a:spcAft>
              <a:tabLst>
                <a:tab pos="1381125" algn="l"/>
              </a:tabLst>
              <a:defRPr>
                <a:solidFill>
                  <a:schemeClr val="tx1"/>
                </a:solidFill>
                <a:latin typeface="Arial" panose="020B0604020202020204" pitchFamily="34" charset="0"/>
              </a:defRPr>
            </a:lvl2pPr>
            <a:lvl3pPr eaLnBrk="0" fontAlgn="base" hangingPunct="0">
              <a:spcBef>
                <a:spcPct val="0"/>
              </a:spcBef>
              <a:spcAft>
                <a:spcPct val="0"/>
              </a:spcAft>
              <a:tabLst>
                <a:tab pos="1381125" algn="l"/>
              </a:tabLst>
              <a:defRPr>
                <a:solidFill>
                  <a:schemeClr val="tx1"/>
                </a:solidFill>
                <a:latin typeface="Arial" panose="020B0604020202020204" pitchFamily="34" charset="0"/>
              </a:defRPr>
            </a:lvl3pPr>
            <a:lvl4pPr eaLnBrk="0" fontAlgn="base" hangingPunct="0">
              <a:spcBef>
                <a:spcPct val="0"/>
              </a:spcBef>
              <a:spcAft>
                <a:spcPct val="0"/>
              </a:spcAft>
              <a:tabLst>
                <a:tab pos="1381125" algn="l"/>
              </a:tabLst>
              <a:defRPr>
                <a:solidFill>
                  <a:schemeClr val="tx1"/>
                </a:solidFill>
                <a:latin typeface="Arial" panose="020B0604020202020204" pitchFamily="34" charset="0"/>
              </a:defRPr>
            </a:lvl4pPr>
            <a:lvl5pPr eaLnBrk="0" fontAlgn="base" hangingPunct="0">
              <a:spcBef>
                <a:spcPct val="0"/>
              </a:spcBef>
              <a:spcAft>
                <a:spcPct val="0"/>
              </a:spcAft>
              <a:tabLst>
                <a:tab pos="1381125" algn="l"/>
              </a:tabLst>
              <a:defRPr>
                <a:solidFill>
                  <a:schemeClr val="tx1"/>
                </a:solidFill>
                <a:latin typeface="Arial" panose="020B0604020202020204" pitchFamily="34" charset="0"/>
              </a:defRPr>
            </a:lvl5pPr>
            <a:lvl6pPr eaLnBrk="0" fontAlgn="base" hangingPunct="0">
              <a:spcBef>
                <a:spcPct val="0"/>
              </a:spcBef>
              <a:spcAft>
                <a:spcPct val="0"/>
              </a:spcAft>
              <a:tabLst>
                <a:tab pos="1381125" algn="l"/>
              </a:tabLst>
              <a:defRPr>
                <a:solidFill>
                  <a:schemeClr val="tx1"/>
                </a:solidFill>
                <a:latin typeface="Arial" panose="020B0604020202020204" pitchFamily="34" charset="0"/>
              </a:defRPr>
            </a:lvl6pPr>
            <a:lvl7pPr eaLnBrk="0" fontAlgn="base" hangingPunct="0">
              <a:spcBef>
                <a:spcPct val="0"/>
              </a:spcBef>
              <a:spcAft>
                <a:spcPct val="0"/>
              </a:spcAft>
              <a:tabLst>
                <a:tab pos="1381125" algn="l"/>
              </a:tabLst>
              <a:defRPr>
                <a:solidFill>
                  <a:schemeClr val="tx1"/>
                </a:solidFill>
                <a:latin typeface="Arial" panose="020B0604020202020204" pitchFamily="34" charset="0"/>
              </a:defRPr>
            </a:lvl7pPr>
            <a:lvl8pPr eaLnBrk="0" fontAlgn="base" hangingPunct="0">
              <a:spcBef>
                <a:spcPct val="0"/>
              </a:spcBef>
              <a:spcAft>
                <a:spcPct val="0"/>
              </a:spcAft>
              <a:tabLst>
                <a:tab pos="1381125" algn="l"/>
              </a:tabLst>
              <a:defRPr>
                <a:solidFill>
                  <a:schemeClr val="tx1"/>
                </a:solidFill>
                <a:latin typeface="Arial" panose="020B0604020202020204" pitchFamily="34" charset="0"/>
              </a:defRPr>
            </a:lvl8pPr>
            <a:lvl9pPr eaLnBrk="0" fontAlgn="base" hangingPunct="0">
              <a:spcBef>
                <a:spcPct val="0"/>
              </a:spcBef>
              <a:spcAft>
                <a:spcPct val="0"/>
              </a:spcAft>
              <a:tabLst>
                <a:tab pos="13811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381125" algn="l"/>
              </a:tabLst>
            </a:pPr>
            <a:r>
              <a:rPr kumimoji="0" lang="en-US" altLang="en-US" sz="2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Like the replacement system, the SIR for the tune up is less than 1.0 and 0.5. The audit needs to be rerun and with the required box unchecked and the tune up needs to be completed as a Health and Safety measure. </a:t>
            </a:r>
            <a:endParaRPr kumimoji="0" lang="en-US" altLang="en-US" sz="4000" b="0" i="0" u="none" strike="noStrike" cap="none" normalizeH="0" baseline="0" dirty="0">
              <a:ln>
                <a:noFill/>
              </a:ln>
              <a:solidFill>
                <a:schemeClr val="bg1"/>
              </a:solidFill>
              <a:effectLst/>
              <a:latin typeface="+mn-lt"/>
            </a:endParaRPr>
          </a:p>
        </p:txBody>
      </p:sp>
      <p:pic>
        <p:nvPicPr>
          <p:cNvPr id="9" name="Picture 8" descr="Graphical user interface, application&#10;&#10;Description automatically generated">
            <a:extLst>
              <a:ext uri="{FF2B5EF4-FFF2-40B4-BE49-F238E27FC236}">
                <a16:creationId xmlns:a16="http://schemas.microsoft.com/office/drawing/2014/main" id="{A6C0FF66-C0EA-7FEA-06C8-373E1511680E}"/>
              </a:ext>
            </a:extLst>
          </p:cNvPr>
          <p:cNvPicPr>
            <a:picLocks noChangeAspect="1"/>
          </p:cNvPicPr>
          <p:nvPr/>
        </p:nvPicPr>
        <p:blipFill rotWithShape="1">
          <a:blip r:embed="rId3">
            <a:extLst>
              <a:ext uri="{28A0092B-C50C-407E-A947-70E740481C1C}">
                <a14:useLocalDpi xmlns:a14="http://schemas.microsoft.com/office/drawing/2010/main" val="0"/>
              </a:ext>
            </a:extLst>
          </a:blip>
          <a:srcRect l="37951" t="44350" r="13356" b="30125"/>
          <a:stretch/>
        </p:blipFill>
        <p:spPr>
          <a:xfrm>
            <a:off x="247779" y="466941"/>
            <a:ext cx="5667401" cy="1668928"/>
          </a:xfrm>
          <a:prstGeom prst="rect">
            <a:avLst/>
          </a:prstGeom>
        </p:spPr>
      </p:pic>
      <p:sp>
        <p:nvSpPr>
          <p:cNvPr id="10" name="Rectangle: Rounded Corners 9">
            <a:extLst>
              <a:ext uri="{FF2B5EF4-FFF2-40B4-BE49-F238E27FC236}">
                <a16:creationId xmlns:a16="http://schemas.microsoft.com/office/drawing/2014/main" id="{BBF98055-2F2B-0FCE-2267-CB1430F95A1A}"/>
              </a:ext>
            </a:extLst>
          </p:cNvPr>
          <p:cNvSpPr/>
          <p:nvPr/>
        </p:nvSpPr>
        <p:spPr>
          <a:xfrm>
            <a:off x="319595" y="936424"/>
            <a:ext cx="4651899" cy="404104"/>
          </a:xfrm>
          <a:prstGeom prst="roundRect">
            <a:avLst>
              <a:gd name="adj" fmla="val 23454"/>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48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E6AA26-74F3-CFC8-067E-EAAA0FF706BB}"/>
              </a:ext>
            </a:extLst>
          </p:cNvPr>
          <p:cNvPicPr>
            <a:picLocks noChangeAspect="1"/>
          </p:cNvPicPr>
          <p:nvPr/>
        </p:nvPicPr>
        <p:blipFill>
          <a:blip r:embed="rId2"/>
          <a:stretch>
            <a:fillRect/>
          </a:stretch>
        </p:blipFill>
        <p:spPr>
          <a:xfrm>
            <a:off x="521102" y="198781"/>
            <a:ext cx="2944326" cy="6460438"/>
          </a:xfrm>
          <a:prstGeom prst="rect">
            <a:avLst/>
          </a:prstGeom>
        </p:spPr>
      </p:pic>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3771069" y="1386840"/>
            <a:ext cx="7908427" cy="1193865"/>
          </a:xfrm>
        </p:spPr>
        <p:txBody>
          <a:bodyPr>
            <a:normAutofit fontScale="90000"/>
          </a:bodyPr>
          <a:lstStyle/>
          <a:p>
            <a:r>
              <a:rPr lang="en-US" u="sng" dirty="0">
                <a:solidFill>
                  <a:schemeClr val="bg1"/>
                </a:solidFill>
              </a:rPr>
              <a:t>Necessary Tools for Running an Audit</a:t>
            </a:r>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a:xfrm>
            <a:off x="2351315" y="6095313"/>
            <a:ext cx="2743200" cy="365125"/>
          </a:xfrm>
        </p:spPr>
        <p:txBody>
          <a:bodyPr/>
          <a:lstStyle/>
          <a:p>
            <a:fld id="{C263D6C4-4840-40CC-AC84-17E24B3B7BDE}" type="slidenum">
              <a:rPr lang="en-US" smtClean="0"/>
              <a:pPr/>
              <a:t>6</a:t>
            </a:fld>
            <a:endParaRPr lang="en-US" dirty="0"/>
          </a:p>
        </p:txBody>
      </p:sp>
      <p:sp>
        <p:nvSpPr>
          <p:cNvPr id="6" name="TextBox 5">
            <a:extLst>
              <a:ext uri="{FF2B5EF4-FFF2-40B4-BE49-F238E27FC236}">
                <a16:creationId xmlns:a16="http://schemas.microsoft.com/office/drawing/2014/main" id="{10D23A58-4B6C-F573-3E7F-E83A292A8E48}"/>
              </a:ext>
            </a:extLst>
          </p:cNvPr>
          <p:cNvSpPr txBox="1"/>
          <p:nvPr/>
        </p:nvSpPr>
        <p:spPr>
          <a:xfrm>
            <a:off x="5094515" y="3175044"/>
            <a:ext cx="4825087"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Only Customer Search and </a:t>
            </a:r>
            <a:r>
              <a:rPr lang="en-US" sz="2400" dirty="0" err="1">
                <a:solidFill>
                  <a:schemeClr val="bg1"/>
                </a:solidFill>
              </a:rPr>
              <a:t>WAPLink</a:t>
            </a:r>
            <a:r>
              <a:rPr lang="en-US" sz="2400" dirty="0">
                <a:solidFill>
                  <a:schemeClr val="bg1"/>
                </a:solidFill>
              </a:rPr>
              <a:t> will be necessary for running an audit.</a:t>
            </a:r>
          </a:p>
          <a:p>
            <a:pPr marL="285750" indent="-285750">
              <a:buFont typeface="Arial" panose="020B0604020202020204" pitchFamily="34" charset="0"/>
              <a:buChar char="•"/>
            </a:pPr>
            <a:endParaRPr lang="en-US" dirty="0">
              <a:solidFill>
                <a:schemeClr val="bg1"/>
              </a:solidFill>
            </a:endParaRPr>
          </a:p>
        </p:txBody>
      </p:sp>
      <p:sp>
        <p:nvSpPr>
          <p:cNvPr id="3" name="Rectangle: Rounded Corners 2">
            <a:extLst>
              <a:ext uri="{FF2B5EF4-FFF2-40B4-BE49-F238E27FC236}">
                <a16:creationId xmlns:a16="http://schemas.microsoft.com/office/drawing/2014/main" id="{5512F02A-CD8D-E162-4722-3956278FD155}"/>
              </a:ext>
            </a:extLst>
          </p:cNvPr>
          <p:cNvSpPr/>
          <p:nvPr/>
        </p:nvSpPr>
        <p:spPr>
          <a:xfrm>
            <a:off x="430508" y="798990"/>
            <a:ext cx="3125514" cy="365126"/>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6C90CA1F-F034-E5D8-6800-C61E11ACCD04}"/>
              </a:ext>
            </a:extLst>
          </p:cNvPr>
          <p:cNvSpPr/>
          <p:nvPr/>
        </p:nvSpPr>
        <p:spPr>
          <a:xfrm>
            <a:off x="455035" y="5032499"/>
            <a:ext cx="3125514" cy="365126"/>
          </a:xfrm>
          <a:prstGeom prst="roundRect">
            <a:avLst/>
          </a:prstGeom>
          <a:noFill/>
          <a:ln w="57150">
            <a:solidFill>
              <a:srgbClr val="D00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72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DDD8AB-F70D-4B36-3874-FFAFC3E9E2F6}"/>
              </a:ext>
            </a:extLst>
          </p:cNvPr>
          <p:cNvPicPr>
            <a:picLocks noChangeAspect="1"/>
          </p:cNvPicPr>
          <p:nvPr/>
        </p:nvPicPr>
        <p:blipFill rotWithShape="1">
          <a:blip r:embed="rId2"/>
          <a:srcRect l="39023"/>
          <a:stretch/>
        </p:blipFill>
        <p:spPr>
          <a:xfrm>
            <a:off x="109056" y="92279"/>
            <a:ext cx="4160439" cy="3325606"/>
          </a:xfrm>
          <a:prstGeom prst="rect">
            <a:avLst/>
          </a:prstGeom>
        </p:spPr>
      </p:pic>
      <p:sp>
        <p:nvSpPr>
          <p:cNvPr id="13" name="Rectangle: Rounded Corners 12">
            <a:extLst>
              <a:ext uri="{FF2B5EF4-FFF2-40B4-BE49-F238E27FC236}">
                <a16:creationId xmlns:a16="http://schemas.microsoft.com/office/drawing/2014/main" id="{AB220857-743E-422F-C88F-AA92765725ED}"/>
              </a:ext>
            </a:extLst>
          </p:cNvPr>
          <p:cNvSpPr/>
          <p:nvPr/>
        </p:nvSpPr>
        <p:spPr>
          <a:xfrm>
            <a:off x="395288" y="5330143"/>
            <a:ext cx="5095874" cy="1118461"/>
          </a:xfrm>
          <a:prstGeom prst="roundRect">
            <a:avLst>
              <a:gd name="adj" fmla="val 10312"/>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FBB286C5-FC35-A9F3-6986-F15A120C8C88}"/>
              </a:ext>
            </a:extLst>
          </p:cNvPr>
          <p:cNvSpPr/>
          <p:nvPr/>
        </p:nvSpPr>
        <p:spPr>
          <a:xfrm>
            <a:off x="6019800" y="5303409"/>
            <a:ext cx="5381625" cy="1053926"/>
          </a:xfrm>
          <a:prstGeom prst="roundRect">
            <a:avLst>
              <a:gd name="adj" fmla="val 10312"/>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047F17F-22E7-32AA-7C78-D21A80CA3086}"/>
              </a:ext>
            </a:extLst>
          </p:cNvPr>
          <p:cNvSpPr>
            <a:spLocks noGrp="1"/>
          </p:cNvSpPr>
          <p:nvPr>
            <p:ph type="sldNum" sz="quarter" idx="12"/>
          </p:nvPr>
        </p:nvSpPr>
        <p:spPr/>
        <p:txBody>
          <a:bodyPr/>
          <a:lstStyle/>
          <a:p>
            <a:fld id="{C263D6C4-4840-40CC-AC84-17E24B3B7BDE}" type="slidenum">
              <a:rPr lang="en-US" noProof="0" smtClean="0"/>
              <a:pPr/>
              <a:t>60</a:t>
            </a:fld>
            <a:endParaRPr lang="en-US" noProof="0" dirty="0"/>
          </a:p>
        </p:txBody>
      </p:sp>
      <p:sp>
        <p:nvSpPr>
          <p:cNvPr id="10" name="Content Placeholder 9">
            <a:extLst>
              <a:ext uri="{FF2B5EF4-FFF2-40B4-BE49-F238E27FC236}">
                <a16:creationId xmlns:a16="http://schemas.microsoft.com/office/drawing/2014/main" id="{E49E6F0A-3FE2-18D4-8879-5005FD52ADA9}"/>
              </a:ext>
            </a:extLst>
          </p:cNvPr>
          <p:cNvSpPr>
            <a:spLocks noGrp="1"/>
          </p:cNvSpPr>
          <p:nvPr>
            <p:ph idx="4294967295"/>
          </p:nvPr>
        </p:nvSpPr>
        <p:spPr>
          <a:xfrm>
            <a:off x="342900" y="5357625"/>
            <a:ext cx="5200650" cy="1026639"/>
          </a:xfrm>
        </p:spPr>
        <p:txBody>
          <a:bodyPr>
            <a:normAutofit/>
          </a:bodyPr>
          <a:lstStyle/>
          <a:p>
            <a:pPr>
              <a:buFont typeface="Wingdings" panose="05000000000000000000" pitchFamily="2" charset="2"/>
              <a:buChar char="Ø"/>
            </a:pPr>
            <a:r>
              <a:rPr lang="en-US" sz="1800" dirty="0">
                <a:solidFill>
                  <a:schemeClr val="bg1"/>
                </a:solidFill>
                <a:ea typeface="Calibri" panose="020F0502020204030204" pitchFamily="34" charset="0"/>
              </a:rPr>
              <a:t>Click on the </a:t>
            </a:r>
            <a:r>
              <a:rPr lang="en-US" sz="1800" b="1" dirty="0">
                <a:solidFill>
                  <a:schemeClr val="bg1"/>
                </a:solidFill>
                <a:ea typeface="Calibri" panose="020F0502020204030204" pitchFamily="34" charset="0"/>
              </a:rPr>
              <a:t>Operational Tests </a:t>
            </a:r>
            <a:r>
              <a:rPr lang="en-US" sz="1800" dirty="0">
                <a:solidFill>
                  <a:schemeClr val="bg1"/>
                </a:solidFill>
                <a:ea typeface="Calibri" panose="020F0502020204030204" pitchFamily="34" charset="0"/>
              </a:rPr>
              <a:t>tab.</a:t>
            </a:r>
            <a:endParaRPr lang="en-US" sz="1800" dirty="0">
              <a:solidFill>
                <a:schemeClr val="bg1"/>
              </a:solidFill>
              <a:effectLst/>
              <a:ea typeface="Calibri" panose="020F0502020204030204" pitchFamily="34" charset="0"/>
            </a:endParaRPr>
          </a:p>
          <a:p>
            <a:pPr>
              <a:buFont typeface="Wingdings" panose="05000000000000000000" pitchFamily="2" charset="2"/>
              <a:buChar char="Ø"/>
            </a:pPr>
            <a:r>
              <a:rPr lang="en-US" sz="1800" dirty="0">
                <a:solidFill>
                  <a:schemeClr val="bg1"/>
                </a:solidFill>
                <a:effectLst/>
                <a:ea typeface="Calibri" panose="020F0502020204030204" pitchFamily="34" charset="0"/>
              </a:rPr>
              <a:t>Fill in all the </a:t>
            </a:r>
            <a:r>
              <a:rPr lang="en-US" sz="1800" b="1" dirty="0">
                <a:solidFill>
                  <a:schemeClr val="bg1"/>
                </a:solidFill>
                <a:effectLst/>
                <a:ea typeface="Calibri" panose="020F0502020204030204" pitchFamily="34" charset="0"/>
              </a:rPr>
              <a:t>combustion test </a:t>
            </a:r>
            <a:r>
              <a:rPr lang="en-US" sz="1800" dirty="0">
                <a:solidFill>
                  <a:schemeClr val="bg1"/>
                </a:solidFill>
                <a:effectLst/>
                <a:ea typeface="Calibri" panose="020F0502020204030204" pitchFamily="34" charset="0"/>
              </a:rPr>
              <a:t>values and the </a:t>
            </a:r>
            <a:r>
              <a:rPr lang="en-US" sz="1800" i="1" dirty="0">
                <a:solidFill>
                  <a:schemeClr val="bg1"/>
                </a:solidFill>
                <a:effectLst/>
                <a:ea typeface="Calibri" panose="020F0502020204030204" pitchFamily="34" charset="0"/>
              </a:rPr>
              <a:t>Heat Rise </a:t>
            </a:r>
            <a:r>
              <a:rPr lang="en-US" sz="1800" dirty="0">
                <a:solidFill>
                  <a:schemeClr val="bg1"/>
                </a:solidFill>
                <a:effectLst/>
                <a:ea typeface="Calibri" panose="020F0502020204030204" pitchFamily="34" charset="0"/>
              </a:rPr>
              <a:t>temperatures.</a:t>
            </a:r>
          </a:p>
        </p:txBody>
      </p:sp>
      <p:pic>
        <p:nvPicPr>
          <p:cNvPr id="5" name="Picture 4">
            <a:extLst>
              <a:ext uri="{FF2B5EF4-FFF2-40B4-BE49-F238E27FC236}">
                <a16:creationId xmlns:a16="http://schemas.microsoft.com/office/drawing/2014/main" id="{3EED8212-29E5-37C5-41C5-976EDC2BBD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4028" y="164652"/>
            <a:ext cx="3467297" cy="5008152"/>
          </a:xfrm>
          <a:prstGeom prst="rect">
            <a:avLst/>
          </a:prstGeom>
          <a:noFill/>
          <a:ln>
            <a:noFill/>
          </a:ln>
        </p:spPr>
      </p:pic>
      <p:pic>
        <p:nvPicPr>
          <p:cNvPr id="6" name="Picture 5">
            <a:extLst>
              <a:ext uri="{FF2B5EF4-FFF2-40B4-BE49-F238E27FC236}">
                <a16:creationId xmlns:a16="http://schemas.microsoft.com/office/drawing/2014/main" id="{D773B387-2CA7-B4FA-438A-3D16A1F513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7881" y="164652"/>
            <a:ext cx="3978158" cy="5043363"/>
          </a:xfrm>
          <a:prstGeom prst="rect">
            <a:avLst/>
          </a:prstGeom>
          <a:noFill/>
          <a:ln>
            <a:noFill/>
          </a:ln>
        </p:spPr>
      </p:pic>
      <p:sp>
        <p:nvSpPr>
          <p:cNvPr id="8" name="TextBox 7">
            <a:extLst>
              <a:ext uri="{FF2B5EF4-FFF2-40B4-BE49-F238E27FC236}">
                <a16:creationId xmlns:a16="http://schemas.microsoft.com/office/drawing/2014/main" id="{FA7893CE-F550-A7AC-B888-DEA7E8035A8F}"/>
              </a:ext>
            </a:extLst>
          </p:cNvPr>
          <p:cNvSpPr txBox="1"/>
          <p:nvPr/>
        </p:nvSpPr>
        <p:spPr>
          <a:xfrm>
            <a:off x="6096001" y="5368707"/>
            <a:ext cx="5562600" cy="923330"/>
          </a:xfrm>
          <a:prstGeom prst="rect">
            <a:avLst/>
          </a:prstGeom>
          <a:noFill/>
        </p:spPr>
        <p:txBody>
          <a:bodyPr wrap="square">
            <a:spAutoFit/>
          </a:bodyPr>
          <a:lstStyle/>
          <a:p>
            <a:pPr marL="285750" indent="-285750">
              <a:buFont typeface="Wingdings" panose="05000000000000000000" pitchFamily="2" charset="2"/>
              <a:buChar char="Ø"/>
            </a:pPr>
            <a:r>
              <a:rPr lang="en-US" sz="1800" dirty="0">
                <a:solidFill>
                  <a:schemeClr val="bg1"/>
                </a:solidFill>
                <a:effectLst/>
                <a:ea typeface="Calibri" panose="020F0502020204030204" pitchFamily="34" charset="0"/>
              </a:rPr>
              <a:t>Then, click on the </a:t>
            </a:r>
            <a:r>
              <a:rPr lang="en-US" sz="1800" b="1" dirty="0">
                <a:solidFill>
                  <a:schemeClr val="bg1"/>
                </a:solidFill>
                <a:effectLst/>
                <a:ea typeface="Calibri" panose="020F0502020204030204" pitchFamily="34" charset="0"/>
              </a:rPr>
              <a:t>Vent Tests </a:t>
            </a:r>
            <a:r>
              <a:rPr lang="en-US" sz="1800" dirty="0">
                <a:solidFill>
                  <a:schemeClr val="bg1"/>
                </a:solidFill>
                <a:effectLst/>
                <a:ea typeface="Calibri" panose="020F0502020204030204" pitchFamily="34" charset="0"/>
              </a:rPr>
              <a:t>tab</a:t>
            </a:r>
            <a:r>
              <a:rPr lang="en-US" sz="1400" dirty="0">
                <a:solidFill>
                  <a:schemeClr val="bg1"/>
                </a:solidFill>
                <a:effectLst/>
                <a:ea typeface="Calibri" panose="020F0502020204030204" pitchFamily="34" charset="0"/>
              </a:rPr>
              <a:t>.</a:t>
            </a:r>
          </a:p>
          <a:p>
            <a:pPr marL="285750" indent="-285750">
              <a:buFont typeface="Wingdings" panose="05000000000000000000" pitchFamily="2" charset="2"/>
              <a:buChar char="Ø"/>
            </a:pPr>
            <a:r>
              <a:rPr lang="en-US" dirty="0">
                <a:solidFill>
                  <a:schemeClr val="bg1"/>
                </a:solidFill>
              </a:rPr>
              <a:t>Fill in all the required information for the flue/Vent system from the drop-down Menus.</a:t>
            </a:r>
          </a:p>
        </p:txBody>
      </p:sp>
      <p:sp>
        <p:nvSpPr>
          <p:cNvPr id="12" name="TextBox 11">
            <a:extLst>
              <a:ext uri="{FF2B5EF4-FFF2-40B4-BE49-F238E27FC236}">
                <a16:creationId xmlns:a16="http://schemas.microsoft.com/office/drawing/2014/main" id="{4CDC1DF7-761F-16D8-60CE-A684EEA59714}"/>
              </a:ext>
            </a:extLst>
          </p:cNvPr>
          <p:cNvSpPr txBox="1"/>
          <p:nvPr/>
        </p:nvSpPr>
        <p:spPr>
          <a:xfrm rot="219781">
            <a:off x="-13379" y="3770710"/>
            <a:ext cx="4322986" cy="7694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HVAC (Part 3 of 5)</a:t>
            </a:r>
          </a:p>
        </p:txBody>
      </p:sp>
      <p:sp>
        <p:nvSpPr>
          <p:cNvPr id="3" name="Rectangle: Rounded Corners 2">
            <a:extLst>
              <a:ext uri="{FF2B5EF4-FFF2-40B4-BE49-F238E27FC236}">
                <a16:creationId xmlns:a16="http://schemas.microsoft.com/office/drawing/2014/main" id="{CF593233-A36D-1CF5-0A40-226BA5B0234B}"/>
              </a:ext>
            </a:extLst>
          </p:cNvPr>
          <p:cNvSpPr/>
          <p:nvPr/>
        </p:nvSpPr>
        <p:spPr>
          <a:xfrm>
            <a:off x="3018728" y="1524000"/>
            <a:ext cx="1151319" cy="186219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Chart, histogram&#10;&#10;Description automatically generated">
            <a:extLst>
              <a:ext uri="{FF2B5EF4-FFF2-40B4-BE49-F238E27FC236}">
                <a16:creationId xmlns:a16="http://schemas.microsoft.com/office/drawing/2014/main" id="{8D6DC808-7FC9-2344-C6AA-4948DA4C4BD3}"/>
              </a:ext>
            </a:extLst>
          </p:cNvPr>
          <p:cNvPicPr>
            <a:picLocks noChangeAspect="1"/>
          </p:cNvPicPr>
          <p:nvPr/>
        </p:nvPicPr>
        <p:blipFill>
          <a:blip r:embed="rId5"/>
          <a:stretch>
            <a:fillRect/>
          </a:stretch>
        </p:blipFill>
        <p:spPr>
          <a:xfrm rot="20682828">
            <a:off x="4008423" y="1562078"/>
            <a:ext cx="316545" cy="436801"/>
          </a:xfrm>
          <a:prstGeom prst="rect">
            <a:avLst/>
          </a:prstGeom>
          <a:effectLst>
            <a:glow rad="101600">
              <a:schemeClr val="tx1">
                <a:lumMod val="85000"/>
                <a:lumOff val="15000"/>
                <a:alpha val="60000"/>
              </a:schemeClr>
            </a:glow>
          </a:effectLst>
        </p:spPr>
      </p:pic>
      <p:pic>
        <p:nvPicPr>
          <p:cNvPr id="9" name="Picture 8" descr="Chart, histogram&#10;&#10;Description automatically generated">
            <a:extLst>
              <a:ext uri="{FF2B5EF4-FFF2-40B4-BE49-F238E27FC236}">
                <a16:creationId xmlns:a16="http://schemas.microsoft.com/office/drawing/2014/main" id="{9087487A-B4A4-AF01-6346-A821A552E77D}"/>
              </a:ext>
            </a:extLst>
          </p:cNvPr>
          <p:cNvPicPr>
            <a:picLocks noChangeAspect="1"/>
          </p:cNvPicPr>
          <p:nvPr/>
        </p:nvPicPr>
        <p:blipFill>
          <a:blip r:embed="rId5"/>
          <a:stretch>
            <a:fillRect/>
          </a:stretch>
        </p:blipFill>
        <p:spPr>
          <a:xfrm rot="20682828">
            <a:off x="4008423" y="1892962"/>
            <a:ext cx="316545" cy="436801"/>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2450101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D768C-082C-ABCF-08BB-0E3A220E8A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7668" y="1026712"/>
            <a:ext cx="6131645" cy="5448113"/>
          </a:xfrm>
          <a:prstGeom prst="rect">
            <a:avLst/>
          </a:prstGeom>
          <a:noFill/>
          <a:ln>
            <a:solidFill>
              <a:schemeClr val="bg1"/>
            </a:solidFill>
          </a:ln>
        </p:spPr>
      </p:pic>
      <p:pic>
        <p:nvPicPr>
          <p:cNvPr id="2" name="Picture 1">
            <a:extLst>
              <a:ext uri="{FF2B5EF4-FFF2-40B4-BE49-F238E27FC236}">
                <a16:creationId xmlns:a16="http://schemas.microsoft.com/office/drawing/2014/main" id="{A4993FAA-A526-CADF-5248-12D3284B4F99}"/>
              </a:ext>
            </a:extLst>
          </p:cNvPr>
          <p:cNvPicPr>
            <a:picLocks noChangeAspect="1"/>
          </p:cNvPicPr>
          <p:nvPr/>
        </p:nvPicPr>
        <p:blipFill rotWithShape="1">
          <a:blip r:embed="rId3">
            <a:extLst>
              <a:ext uri="{28A0092B-C50C-407E-A947-70E740481C1C}">
                <a14:useLocalDpi xmlns:a14="http://schemas.microsoft.com/office/drawing/2010/main" val="0"/>
              </a:ext>
            </a:extLst>
          </a:blip>
          <a:srcRect l="75577" b="48120"/>
          <a:stretch/>
        </p:blipFill>
        <p:spPr bwMode="auto">
          <a:xfrm>
            <a:off x="270429" y="875146"/>
            <a:ext cx="2157182" cy="3656077"/>
          </a:xfrm>
          <a:prstGeom prst="rect">
            <a:avLst/>
          </a:prstGeom>
          <a:noFill/>
          <a:ln>
            <a:solidFill>
              <a:schemeClr val="bg1"/>
            </a:solidFill>
          </a:ln>
        </p:spPr>
      </p:pic>
      <p:sp>
        <p:nvSpPr>
          <p:cNvPr id="3" name="Rectangle: Rounded Corners 2">
            <a:extLst>
              <a:ext uri="{FF2B5EF4-FFF2-40B4-BE49-F238E27FC236}">
                <a16:creationId xmlns:a16="http://schemas.microsoft.com/office/drawing/2014/main" id="{D8A4BE7A-1493-805F-DBE3-05C614CFE104}"/>
              </a:ext>
            </a:extLst>
          </p:cNvPr>
          <p:cNvSpPr/>
          <p:nvPr/>
        </p:nvSpPr>
        <p:spPr>
          <a:xfrm>
            <a:off x="814221" y="2361534"/>
            <a:ext cx="1474215" cy="202451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hart, histogram&#10;&#10;Description automatically generated">
            <a:extLst>
              <a:ext uri="{FF2B5EF4-FFF2-40B4-BE49-F238E27FC236}">
                <a16:creationId xmlns:a16="http://schemas.microsoft.com/office/drawing/2014/main" id="{999B25CE-FE0C-87EA-F301-926F14EEDFC3}"/>
              </a:ext>
            </a:extLst>
          </p:cNvPr>
          <p:cNvPicPr>
            <a:picLocks noChangeAspect="1"/>
          </p:cNvPicPr>
          <p:nvPr/>
        </p:nvPicPr>
        <p:blipFill>
          <a:blip r:embed="rId4"/>
          <a:stretch>
            <a:fillRect/>
          </a:stretch>
        </p:blipFill>
        <p:spPr>
          <a:xfrm rot="20682828">
            <a:off x="2050408" y="3086130"/>
            <a:ext cx="316545" cy="436801"/>
          </a:xfrm>
          <a:prstGeom prst="rect">
            <a:avLst/>
          </a:prstGeom>
          <a:effectLst>
            <a:glow rad="101600">
              <a:schemeClr val="tx1">
                <a:lumMod val="85000"/>
                <a:lumOff val="15000"/>
                <a:alpha val="60000"/>
              </a:schemeClr>
            </a:glow>
          </a:effectLst>
        </p:spPr>
      </p:pic>
      <p:pic>
        <p:nvPicPr>
          <p:cNvPr id="8" name="Picture 7" descr="Chart, histogram&#10;&#10;Description automatically generated">
            <a:extLst>
              <a:ext uri="{FF2B5EF4-FFF2-40B4-BE49-F238E27FC236}">
                <a16:creationId xmlns:a16="http://schemas.microsoft.com/office/drawing/2014/main" id="{8C4C7197-6B28-D5E1-D43D-32474CDDE073}"/>
              </a:ext>
            </a:extLst>
          </p:cNvPr>
          <p:cNvPicPr>
            <a:picLocks noChangeAspect="1"/>
          </p:cNvPicPr>
          <p:nvPr/>
        </p:nvPicPr>
        <p:blipFill>
          <a:blip r:embed="rId4"/>
          <a:stretch>
            <a:fillRect/>
          </a:stretch>
        </p:blipFill>
        <p:spPr>
          <a:xfrm rot="20682828">
            <a:off x="2067764" y="3398215"/>
            <a:ext cx="316545" cy="436801"/>
          </a:xfrm>
          <a:prstGeom prst="rect">
            <a:avLst/>
          </a:prstGeom>
          <a:effectLst>
            <a:glow rad="101600">
              <a:schemeClr val="tx1">
                <a:lumMod val="85000"/>
                <a:lumOff val="15000"/>
                <a:alpha val="60000"/>
              </a:schemeClr>
            </a:glow>
          </a:effectLst>
        </p:spPr>
      </p:pic>
      <p:sp>
        <p:nvSpPr>
          <p:cNvPr id="15" name="TextBox 14">
            <a:extLst>
              <a:ext uri="{FF2B5EF4-FFF2-40B4-BE49-F238E27FC236}">
                <a16:creationId xmlns:a16="http://schemas.microsoft.com/office/drawing/2014/main" id="{CF53A492-669A-5E24-8AFC-2343D7D4A46F}"/>
              </a:ext>
            </a:extLst>
          </p:cNvPr>
          <p:cNvSpPr txBox="1"/>
          <p:nvPr/>
        </p:nvSpPr>
        <p:spPr>
          <a:xfrm>
            <a:off x="2489714" y="353569"/>
            <a:ext cx="4651135" cy="830997"/>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800" b="1" dirty="0">
                <a:solidFill>
                  <a:srgbClr val="0C4360"/>
                </a:solidFill>
              </a:rPr>
              <a:t>HVAC (</a:t>
            </a:r>
            <a:r>
              <a:rPr lang="en-US" sz="4400" b="1" dirty="0">
                <a:solidFill>
                  <a:srgbClr val="0C4360"/>
                </a:solidFill>
              </a:rPr>
              <a:t>Part</a:t>
            </a:r>
            <a:r>
              <a:rPr lang="en-US" sz="4800" b="1" dirty="0">
                <a:solidFill>
                  <a:srgbClr val="0C4360"/>
                </a:solidFill>
              </a:rPr>
              <a:t> 4 of 5)</a:t>
            </a:r>
          </a:p>
        </p:txBody>
      </p:sp>
      <p:sp>
        <p:nvSpPr>
          <p:cNvPr id="9" name="Rectangle: Rounded Corners 8">
            <a:extLst>
              <a:ext uri="{FF2B5EF4-FFF2-40B4-BE49-F238E27FC236}">
                <a16:creationId xmlns:a16="http://schemas.microsoft.com/office/drawing/2014/main" id="{6844DB0A-D373-BFB8-DAF9-AFB597FFF36E}"/>
              </a:ext>
            </a:extLst>
          </p:cNvPr>
          <p:cNvSpPr/>
          <p:nvPr/>
        </p:nvSpPr>
        <p:spPr>
          <a:xfrm>
            <a:off x="865550" y="4745521"/>
            <a:ext cx="4226567" cy="1631217"/>
          </a:xfrm>
          <a:prstGeom prst="roundRect">
            <a:avLst>
              <a:gd name="adj" fmla="val 10312"/>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3B580DD-7188-E509-E57F-B61E409B5B98}"/>
              </a:ext>
            </a:extLst>
          </p:cNvPr>
          <p:cNvSpPr txBox="1"/>
          <p:nvPr/>
        </p:nvSpPr>
        <p:spPr>
          <a:xfrm>
            <a:off x="911220" y="4843609"/>
            <a:ext cx="4021507" cy="163121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chemeClr val="bg1"/>
                </a:solidFill>
              </a:rPr>
              <a:t>If there is a furnace, click on Furnace Components.</a:t>
            </a:r>
          </a:p>
          <a:p>
            <a:pPr marL="285750" indent="-285750">
              <a:buFont typeface="Wingdings" panose="05000000000000000000" pitchFamily="2" charset="2"/>
              <a:buChar char="Ø"/>
            </a:pPr>
            <a:r>
              <a:rPr lang="en-US" sz="2000" dirty="0">
                <a:solidFill>
                  <a:schemeClr val="bg1"/>
                </a:solidFill>
              </a:rPr>
              <a:t>Fill in all applicable information for the </a:t>
            </a:r>
            <a:r>
              <a:rPr lang="en-US" sz="2000" b="1" dirty="0">
                <a:solidFill>
                  <a:schemeClr val="bg1"/>
                </a:solidFill>
              </a:rPr>
              <a:t>Furnace Components</a:t>
            </a:r>
            <a:r>
              <a:rPr lang="en-US" sz="2000" dirty="0">
                <a:solidFill>
                  <a:schemeClr val="bg1"/>
                </a:solidFill>
              </a:rPr>
              <a:t>.</a:t>
            </a:r>
          </a:p>
          <a:p>
            <a:pPr marL="285750" indent="-285750">
              <a:buFont typeface="Wingdings" panose="05000000000000000000" pitchFamily="2" charset="2"/>
              <a:buChar char="Ø"/>
            </a:pPr>
            <a:endParaRPr lang="en-US" sz="2000" dirty="0">
              <a:solidFill>
                <a:schemeClr val="bg1"/>
              </a:solidFill>
            </a:endParaRPr>
          </a:p>
        </p:txBody>
      </p:sp>
    </p:spTree>
    <p:extLst>
      <p:ext uri="{BB962C8B-B14F-4D97-AF65-F5344CB8AC3E}">
        <p14:creationId xmlns:p14="http://schemas.microsoft.com/office/powerpoint/2010/main" val="1381156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6F4EEBB-7607-52F9-16A2-26A4FBB158FF}"/>
              </a:ext>
            </a:extLst>
          </p:cNvPr>
          <p:cNvSpPr/>
          <p:nvPr/>
        </p:nvSpPr>
        <p:spPr>
          <a:xfrm>
            <a:off x="452160" y="5040933"/>
            <a:ext cx="4352925" cy="1311225"/>
          </a:xfrm>
          <a:prstGeom prst="roundRect">
            <a:avLst>
              <a:gd name="adj" fmla="val 10312"/>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122E003-5495-CFBE-1190-F840BAA429B4}"/>
              </a:ext>
            </a:extLst>
          </p:cNvPr>
          <p:cNvSpPr>
            <a:spLocks noGrp="1"/>
          </p:cNvSpPr>
          <p:nvPr>
            <p:ph type="sldNum" sz="quarter" idx="12"/>
          </p:nvPr>
        </p:nvSpPr>
        <p:spPr>
          <a:xfrm>
            <a:off x="3062820" y="6015741"/>
            <a:ext cx="1691640" cy="365125"/>
          </a:xfrm>
        </p:spPr>
        <p:txBody>
          <a:bodyPr/>
          <a:lstStyle/>
          <a:p>
            <a:fld id="{C263D6C4-4840-40CC-AC84-17E24B3B7BDE}" type="slidenum">
              <a:rPr lang="en-US" noProof="0" smtClean="0"/>
              <a:pPr/>
              <a:t>62</a:t>
            </a:fld>
            <a:endParaRPr lang="en-US" noProof="0" dirty="0"/>
          </a:p>
        </p:txBody>
      </p:sp>
      <p:pic>
        <p:nvPicPr>
          <p:cNvPr id="6" name="Picture 5">
            <a:extLst>
              <a:ext uri="{FF2B5EF4-FFF2-40B4-BE49-F238E27FC236}">
                <a16:creationId xmlns:a16="http://schemas.microsoft.com/office/drawing/2014/main" id="{0F32C494-09DE-97CF-B74D-E002484B3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529" y="407772"/>
            <a:ext cx="6616633" cy="4464725"/>
          </a:xfrm>
          <a:prstGeom prst="rect">
            <a:avLst/>
          </a:prstGeom>
          <a:noFill/>
          <a:ln>
            <a:noFill/>
          </a:ln>
        </p:spPr>
      </p:pic>
      <p:pic>
        <p:nvPicPr>
          <p:cNvPr id="2" name="Picture 1">
            <a:extLst>
              <a:ext uri="{FF2B5EF4-FFF2-40B4-BE49-F238E27FC236}">
                <a16:creationId xmlns:a16="http://schemas.microsoft.com/office/drawing/2014/main" id="{A4993FAA-A526-CADF-5248-12D3284B4F99}"/>
              </a:ext>
            </a:extLst>
          </p:cNvPr>
          <p:cNvPicPr>
            <a:picLocks noChangeAspect="1"/>
          </p:cNvPicPr>
          <p:nvPr/>
        </p:nvPicPr>
        <p:blipFill rotWithShape="1">
          <a:blip r:embed="rId3">
            <a:extLst>
              <a:ext uri="{28A0092B-C50C-407E-A947-70E740481C1C}">
                <a14:useLocalDpi xmlns:a14="http://schemas.microsoft.com/office/drawing/2010/main" val="0"/>
              </a:ext>
            </a:extLst>
          </a:blip>
          <a:srcRect l="75577" b="48120"/>
          <a:stretch/>
        </p:blipFill>
        <p:spPr bwMode="auto">
          <a:xfrm>
            <a:off x="203317" y="78191"/>
            <a:ext cx="2157182" cy="3656077"/>
          </a:xfrm>
          <a:prstGeom prst="rect">
            <a:avLst/>
          </a:prstGeom>
          <a:noFill/>
          <a:ln>
            <a:noFill/>
          </a:ln>
        </p:spPr>
      </p:pic>
      <p:sp>
        <p:nvSpPr>
          <p:cNvPr id="3" name="Rectangle: Rounded Corners 2">
            <a:extLst>
              <a:ext uri="{FF2B5EF4-FFF2-40B4-BE49-F238E27FC236}">
                <a16:creationId xmlns:a16="http://schemas.microsoft.com/office/drawing/2014/main" id="{D8A4BE7A-1493-805F-DBE3-05C614CFE104}"/>
              </a:ext>
            </a:extLst>
          </p:cNvPr>
          <p:cNvSpPr/>
          <p:nvPr/>
        </p:nvSpPr>
        <p:spPr>
          <a:xfrm>
            <a:off x="747109" y="1564579"/>
            <a:ext cx="1474215" cy="202451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hart, histogram&#10;&#10;Description automatically generated">
            <a:extLst>
              <a:ext uri="{FF2B5EF4-FFF2-40B4-BE49-F238E27FC236}">
                <a16:creationId xmlns:a16="http://schemas.microsoft.com/office/drawing/2014/main" id="{8C4C7197-6B28-D5E1-D43D-32474CDDE073}"/>
              </a:ext>
            </a:extLst>
          </p:cNvPr>
          <p:cNvPicPr>
            <a:picLocks noChangeAspect="1"/>
          </p:cNvPicPr>
          <p:nvPr/>
        </p:nvPicPr>
        <p:blipFill>
          <a:blip r:embed="rId4"/>
          <a:stretch>
            <a:fillRect/>
          </a:stretch>
        </p:blipFill>
        <p:spPr>
          <a:xfrm rot="20682828">
            <a:off x="2000652" y="2601260"/>
            <a:ext cx="316545" cy="436801"/>
          </a:xfrm>
          <a:prstGeom prst="rect">
            <a:avLst/>
          </a:prstGeom>
          <a:effectLst>
            <a:glow rad="101600">
              <a:schemeClr val="tx1">
                <a:lumMod val="85000"/>
                <a:lumOff val="15000"/>
                <a:alpha val="60000"/>
              </a:schemeClr>
            </a:glow>
          </a:effectLst>
        </p:spPr>
      </p:pic>
      <p:sp>
        <p:nvSpPr>
          <p:cNvPr id="12" name="TextBox 11">
            <a:extLst>
              <a:ext uri="{FF2B5EF4-FFF2-40B4-BE49-F238E27FC236}">
                <a16:creationId xmlns:a16="http://schemas.microsoft.com/office/drawing/2014/main" id="{B7161528-FB2F-4B15-7384-7C9C55DD73EC}"/>
              </a:ext>
            </a:extLst>
          </p:cNvPr>
          <p:cNvSpPr txBox="1"/>
          <p:nvPr/>
        </p:nvSpPr>
        <p:spPr>
          <a:xfrm>
            <a:off x="452160" y="5227564"/>
            <a:ext cx="4790442" cy="923330"/>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solidFill>
              </a:rPr>
              <a:t>If there is a boiler present, click on </a:t>
            </a:r>
            <a:r>
              <a:rPr lang="en-US" b="1" dirty="0">
                <a:solidFill>
                  <a:schemeClr val="bg1"/>
                </a:solidFill>
              </a:rPr>
              <a:t>Boiler Components </a:t>
            </a:r>
            <a:r>
              <a:rPr lang="en-US" dirty="0">
                <a:solidFill>
                  <a:schemeClr val="bg1"/>
                </a:solidFill>
              </a:rPr>
              <a:t>and fill in all required information.</a:t>
            </a:r>
          </a:p>
        </p:txBody>
      </p:sp>
      <p:sp>
        <p:nvSpPr>
          <p:cNvPr id="15" name="TextBox 14">
            <a:extLst>
              <a:ext uri="{FF2B5EF4-FFF2-40B4-BE49-F238E27FC236}">
                <a16:creationId xmlns:a16="http://schemas.microsoft.com/office/drawing/2014/main" id="{CF53A492-669A-5E24-8AFC-2343D7D4A46F}"/>
              </a:ext>
            </a:extLst>
          </p:cNvPr>
          <p:cNvSpPr txBox="1"/>
          <p:nvPr/>
        </p:nvSpPr>
        <p:spPr>
          <a:xfrm>
            <a:off x="7315563" y="332357"/>
            <a:ext cx="4651135" cy="830997"/>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800" b="1" dirty="0">
                <a:solidFill>
                  <a:srgbClr val="0C4360"/>
                </a:solidFill>
              </a:rPr>
              <a:t>HVAC (</a:t>
            </a:r>
            <a:r>
              <a:rPr lang="en-US" sz="4400" b="1" dirty="0">
                <a:solidFill>
                  <a:srgbClr val="0C4360"/>
                </a:solidFill>
              </a:rPr>
              <a:t>Part</a:t>
            </a:r>
            <a:r>
              <a:rPr lang="en-US" sz="4800" b="1" dirty="0">
                <a:solidFill>
                  <a:srgbClr val="0C4360"/>
                </a:solidFill>
              </a:rPr>
              <a:t> 5 of 6)</a:t>
            </a:r>
          </a:p>
        </p:txBody>
      </p:sp>
    </p:spTree>
    <p:extLst>
      <p:ext uri="{BB962C8B-B14F-4D97-AF65-F5344CB8AC3E}">
        <p14:creationId xmlns:p14="http://schemas.microsoft.com/office/powerpoint/2010/main" val="2477057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04EFC-3B5C-70BF-D940-CC73BCB65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7460" y="122098"/>
            <a:ext cx="4484066" cy="3968311"/>
          </a:xfrm>
          <a:prstGeom prst="rect">
            <a:avLst/>
          </a:prstGeom>
          <a:noFill/>
          <a:ln>
            <a:noFill/>
          </a:ln>
        </p:spPr>
      </p:pic>
      <p:sp>
        <p:nvSpPr>
          <p:cNvPr id="4" name="Slide Number Placeholder 3">
            <a:extLst>
              <a:ext uri="{FF2B5EF4-FFF2-40B4-BE49-F238E27FC236}">
                <a16:creationId xmlns:a16="http://schemas.microsoft.com/office/drawing/2014/main" id="{F73AFC52-230C-4F43-D4C7-8C030FED97E9}"/>
              </a:ext>
            </a:extLst>
          </p:cNvPr>
          <p:cNvSpPr>
            <a:spLocks noGrp="1"/>
          </p:cNvSpPr>
          <p:nvPr>
            <p:ph type="sldNum" sz="quarter" idx="12"/>
          </p:nvPr>
        </p:nvSpPr>
        <p:spPr/>
        <p:txBody>
          <a:bodyPr/>
          <a:lstStyle/>
          <a:p>
            <a:fld id="{C263D6C4-4840-40CC-AC84-17E24B3B7BDE}" type="slidenum">
              <a:rPr lang="en-US" noProof="0" smtClean="0"/>
              <a:pPr/>
              <a:t>63</a:t>
            </a:fld>
            <a:endParaRPr lang="en-US" noProof="0" dirty="0"/>
          </a:p>
        </p:txBody>
      </p:sp>
      <p:sp>
        <p:nvSpPr>
          <p:cNvPr id="9" name="Rectangle: Rounded Corners 8">
            <a:extLst>
              <a:ext uri="{FF2B5EF4-FFF2-40B4-BE49-F238E27FC236}">
                <a16:creationId xmlns:a16="http://schemas.microsoft.com/office/drawing/2014/main" id="{EA560D85-42FB-63D2-C41F-09FC87F389AC}"/>
              </a:ext>
            </a:extLst>
          </p:cNvPr>
          <p:cNvSpPr/>
          <p:nvPr/>
        </p:nvSpPr>
        <p:spPr>
          <a:xfrm>
            <a:off x="422278" y="3668365"/>
            <a:ext cx="6042686" cy="986276"/>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BFD52034-A440-0787-D7F6-21B46CD15D4E}"/>
              </a:ext>
            </a:extLst>
          </p:cNvPr>
          <p:cNvSpPr>
            <a:spLocks noGrp="1"/>
          </p:cNvSpPr>
          <p:nvPr>
            <p:ph idx="4294967295"/>
          </p:nvPr>
        </p:nvSpPr>
        <p:spPr>
          <a:xfrm>
            <a:off x="472020" y="3781632"/>
            <a:ext cx="5943202" cy="2756692"/>
          </a:xfrm>
        </p:spPr>
        <p:txBody>
          <a:bodyPr>
            <a:normAutofit/>
          </a:bodyPr>
          <a:lstStyle/>
          <a:p>
            <a:pPr>
              <a:buFont typeface="Wingdings" panose="05000000000000000000" pitchFamily="2" charset="2"/>
              <a:buChar char="Ø"/>
            </a:pPr>
            <a:r>
              <a:rPr lang="en-US" sz="1800" dirty="0">
                <a:solidFill>
                  <a:schemeClr val="bg1"/>
                </a:solidFill>
              </a:rPr>
              <a:t>Click on </a:t>
            </a:r>
            <a:r>
              <a:rPr lang="en-US" sz="1800" b="1" dirty="0">
                <a:solidFill>
                  <a:schemeClr val="bg1"/>
                </a:solidFill>
              </a:rPr>
              <a:t>Thermostat.</a:t>
            </a:r>
          </a:p>
          <a:p>
            <a:pPr>
              <a:buFont typeface="Wingdings" panose="05000000000000000000" pitchFamily="2" charset="2"/>
              <a:buChar char="Ø"/>
            </a:pPr>
            <a:r>
              <a:rPr lang="en-US" sz="1800" dirty="0">
                <a:solidFill>
                  <a:schemeClr val="bg1"/>
                </a:solidFill>
                <a:effectLst/>
                <a:ea typeface="Calibri" panose="020F0502020204030204" pitchFamily="34" charset="0"/>
              </a:rPr>
              <a:t>Fill in any information for the </a:t>
            </a:r>
            <a:r>
              <a:rPr lang="en-US" sz="1800" b="1" dirty="0">
                <a:solidFill>
                  <a:schemeClr val="bg1"/>
                </a:solidFill>
                <a:effectLst/>
                <a:ea typeface="Calibri" panose="020F0502020204030204" pitchFamily="34" charset="0"/>
              </a:rPr>
              <a:t>Thermostat</a:t>
            </a:r>
            <a:r>
              <a:rPr lang="en-US" sz="1800" dirty="0">
                <a:solidFill>
                  <a:schemeClr val="bg1"/>
                </a:solidFill>
                <a:effectLst/>
                <a:ea typeface="Calibri" panose="020F0502020204030204" pitchFamily="34" charset="0"/>
              </a:rPr>
              <a:t>(s)</a:t>
            </a:r>
          </a:p>
          <a:p>
            <a:pPr marL="0" indent="0">
              <a:buNone/>
            </a:pPr>
            <a:endParaRPr lang="en-US" sz="3200" dirty="0"/>
          </a:p>
        </p:txBody>
      </p:sp>
      <p:pic>
        <p:nvPicPr>
          <p:cNvPr id="6" name="Picture 5">
            <a:extLst>
              <a:ext uri="{FF2B5EF4-FFF2-40B4-BE49-F238E27FC236}">
                <a16:creationId xmlns:a16="http://schemas.microsoft.com/office/drawing/2014/main" id="{D9A9FBB5-FBB3-D26D-1030-F09B836EB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810" y="162765"/>
            <a:ext cx="4290076" cy="4051738"/>
          </a:xfrm>
          <a:prstGeom prst="rect">
            <a:avLst/>
          </a:prstGeom>
          <a:noFill/>
          <a:ln>
            <a:noFill/>
          </a:ln>
        </p:spPr>
      </p:pic>
      <p:pic>
        <p:nvPicPr>
          <p:cNvPr id="2" name="Picture 1">
            <a:extLst>
              <a:ext uri="{FF2B5EF4-FFF2-40B4-BE49-F238E27FC236}">
                <a16:creationId xmlns:a16="http://schemas.microsoft.com/office/drawing/2014/main" id="{FAE563F0-664D-4E0B-2D9B-5246FBC66D14}"/>
              </a:ext>
            </a:extLst>
          </p:cNvPr>
          <p:cNvPicPr>
            <a:picLocks noChangeAspect="1"/>
          </p:cNvPicPr>
          <p:nvPr/>
        </p:nvPicPr>
        <p:blipFill rotWithShape="1">
          <a:blip r:embed="rId4">
            <a:extLst>
              <a:ext uri="{28A0092B-C50C-407E-A947-70E740481C1C}">
                <a14:useLocalDpi xmlns:a14="http://schemas.microsoft.com/office/drawing/2010/main" val="0"/>
              </a:ext>
            </a:extLst>
          </a:blip>
          <a:srcRect l="75577" b="48120"/>
          <a:stretch/>
        </p:blipFill>
        <p:spPr bwMode="auto">
          <a:xfrm>
            <a:off x="326146" y="148933"/>
            <a:ext cx="2007909" cy="3403083"/>
          </a:xfrm>
          <a:prstGeom prst="rect">
            <a:avLst/>
          </a:prstGeom>
          <a:noFill/>
          <a:ln>
            <a:noFill/>
          </a:ln>
        </p:spPr>
      </p:pic>
      <p:sp>
        <p:nvSpPr>
          <p:cNvPr id="3" name="Rectangle: Rounded Corners 2">
            <a:extLst>
              <a:ext uri="{FF2B5EF4-FFF2-40B4-BE49-F238E27FC236}">
                <a16:creationId xmlns:a16="http://schemas.microsoft.com/office/drawing/2014/main" id="{E706E3CB-9C8B-1F3B-B73D-5B6280B7DBF8}"/>
              </a:ext>
            </a:extLst>
          </p:cNvPr>
          <p:cNvSpPr/>
          <p:nvPr/>
        </p:nvSpPr>
        <p:spPr>
          <a:xfrm>
            <a:off x="940918" y="710130"/>
            <a:ext cx="1182908" cy="273675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hart, histogram&#10;&#10;Description automatically generated">
            <a:extLst>
              <a:ext uri="{FF2B5EF4-FFF2-40B4-BE49-F238E27FC236}">
                <a16:creationId xmlns:a16="http://schemas.microsoft.com/office/drawing/2014/main" id="{36CED66B-6256-34A7-70EB-78B428B4E0A1}"/>
              </a:ext>
            </a:extLst>
          </p:cNvPr>
          <p:cNvPicPr>
            <a:picLocks noChangeAspect="1"/>
          </p:cNvPicPr>
          <p:nvPr/>
        </p:nvPicPr>
        <p:blipFill>
          <a:blip r:embed="rId5"/>
          <a:stretch>
            <a:fillRect/>
          </a:stretch>
        </p:blipFill>
        <p:spPr>
          <a:xfrm rot="20682828">
            <a:off x="1840141" y="3081215"/>
            <a:ext cx="316545" cy="436801"/>
          </a:xfrm>
          <a:prstGeom prst="rect">
            <a:avLst/>
          </a:prstGeom>
          <a:effectLst>
            <a:glow rad="101600">
              <a:schemeClr val="tx1">
                <a:lumMod val="85000"/>
                <a:lumOff val="15000"/>
                <a:alpha val="60000"/>
              </a:schemeClr>
            </a:glow>
          </a:effectLst>
        </p:spPr>
      </p:pic>
      <p:pic>
        <p:nvPicPr>
          <p:cNvPr id="8" name="Picture 7" descr="Chart, histogram&#10;&#10;Description automatically generated">
            <a:extLst>
              <a:ext uri="{FF2B5EF4-FFF2-40B4-BE49-F238E27FC236}">
                <a16:creationId xmlns:a16="http://schemas.microsoft.com/office/drawing/2014/main" id="{55406331-5072-52C1-3D69-03766AE2ED1D}"/>
              </a:ext>
            </a:extLst>
          </p:cNvPr>
          <p:cNvPicPr>
            <a:picLocks noChangeAspect="1"/>
          </p:cNvPicPr>
          <p:nvPr/>
        </p:nvPicPr>
        <p:blipFill>
          <a:blip r:embed="rId5"/>
          <a:stretch>
            <a:fillRect/>
          </a:stretch>
        </p:blipFill>
        <p:spPr>
          <a:xfrm rot="20682828">
            <a:off x="1840141" y="2752101"/>
            <a:ext cx="316545" cy="436801"/>
          </a:xfrm>
          <a:prstGeom prst="rect">
            <a:avLst/>
          </a:prstGeom>
          <a:effectLst>
            <a:glow rad="101600">
              <a:schemeClr val="tx1">
                <a:lumMod val="85000"/>
                <a:lumOff val="15000"/>
                <a:alpha val="60000"/>
              </a:schemeClr>
            </a:glow>
          </a:effectLst>
        </p:spPr>
      </p:pic>
      <p:sp>
        <p:nvSpPr>
          <p:cNvPr id="20" name="Rectangle: Rounded Corners 19">
            <a:extLst>
              <a:ext uri="{FF2B5EF4-FFF2-40B4-BE49-F238E27FC236}">
                <a16:creationId xmlns:a16="http://schemas.microsoft.com/office/drawing/2014/main" id="{ADF8B9D9-B779-B795-45E1-165803C1B817}"/>
              </a:ext>
            </a:extLst>
          </p:cNvPr>
          <p:cNvSpPr/>
          <p:nvPr/>
        </p:nvSpPr>
        <p:spPr>
          <a:xfrm>
            <a:off x="1646354" y="5880075"/>
            <a:ext cx="9458325" cy="658249"/>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384110A-E9FD-138A-18A8-1B943492E014}"/>
              </a:ext>
            </a:extLst>
          </p:cNvPr>
          <p:cNvSpPr txBox="1"/>
          <p:nvPr/>
        </p:nvSpPr>
        <p:spPr>
          <a:xfrm>
            <a:off x="1646354" y="6024709"/>
            <a:ext cx="9637220" cy="400110"/>
          </a:xfrm>
          <a:prstGeom prst="rect">
            <a:avLst/>
          </a:prstGeom>
          <a:noFill/>
        </p:spPr>
        <p:txBody>
          <a:bodyPr wrap="square">
            <a:spAutoFit/>
          </a:bodyPr>
          <a:lstStyle/>
          <a:p>
            <a:pPr>
              <a:buFont typeface="Wingdings" panose="05000000000000000000" pitchFamily="2" charset="2"/>
              <a:buChar char="Ø"/>
            </a:pPr>
            <a:r>
              <a:rPr lang="en-US" sz="2000" dirty="0">
                <a:solidFill>
                  <a:schemeClr val="bg1"/>
                </a:solidFill>
                <a:ea typeface="Calibri" panose="020F0502020204030204" pitchFamily="34" charset="0"/>
              </a:rPr>
              <a:t>Feel free to close the HVAC window after this is completed, this is the last HVAC step.</a:t>
            </a:r>
            <a:endParaRPr lang="en-US" sz="2000" dirty="0">
              <a:solidFill>
                <a:schemeClr val="bg1"/>
              </a:solidFill>
              <a:effectLst/>
              <a:ea typeface="Calibri" panose="020F0502020204030204" pitchFamily="34" charset="0"/>
            </a:endParaRPr>
          </a:p>
        </p:txBody>
      </p:sp>
      <p:sp>
        <p:nvSpPr>
          <p:cNvPr id="12" name="Rectangle: Rounded Corners 11">
            <a:extLst>
              <a:ext uri="{FF2B5EF4-FFF2-40B4-BE49-F238E27FC236}">
                <a16:creationId xmlns:a16="http://schemas.microsoft.com/office/drawing/2014/main" id="{7FBED8E7-475B-BD2E-3643-5678FA97B13D}"/>
              </a:ext>
            </a:extLst>
          </p:cNvPr>
          <p:cNvSpPr/>
          <p:nvPr/>
        </p:nvSpPr>
        <p:spPr>
          <a:xfrm>
            <a:off x="6046258" y="4124124"/>
            <a:ext cx="6042686" cy="1116431"/>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DE9EF44-6185-1311-9568-96DD9F7E76A2}"/>
              </a:ext>
            </a:extLst>
          </p:cNvPr>
          <p:cNvSpPr txBox="1"/>
          <p:nvPr/>
        </p:nvSpPr>
        <p:spPr>
          <a:xfrm>
            <a:off x="6107698" y="4309324"/>
            <a:ext cx="5943202" cy="923330"/>
          </a:xfrm>
          <a:prstGeom prst="rect">
            <a:avLst/>
          </a:prstGeom>
          <a:noFill/>
        </p:spPr>
        <p:txBody>
          <a:bodyPr wrap="square">
            <a:spAutoFit/>
          </a:bodyPr>
          <a:lstStyle/>
          <a:p>
            <a:pPr>
              <a:buFont typeface="Wingdings" panose="05000000000000000000" pitchFamily="2" charset="2"/>
              <a:buChar char="Ø"/>
            </a:pPr>
            <a:r>
              <a:rPr lang="en-US" sz="1800" dirty="0">
                <a:solidFill>
                  <a:schemeClr val="bg1"/>
                </a:solidFill>
                <a:ea typeface="Calibri" panose="020F0502020204030204" pitchFamily="34" charset="0"/>
              </a:rPr>
              <a:t>Click on </a:t>
            </a:r>
            <a:r>
              <a:rPr lang="en-US" sz="1800" b="1" dirty="0">
                <a:solidFill>
                  <a:schemeClr val="bg1"/>
                </a:solidFill>
                <a:ea typeface="Calibri" panose="020F0502020204030204" pitchFamily="34" charset="0"/>
              </a:rPr>
              <a:t>Inspections</a:t>
            </a:r>
            <a:r>
              <a:rPr lang="en-US" sz="1800" dirty="0">
                <a:solidFill>
                  <a:schemeClr val="bg1"/>
                </a:solidFill>
                <a:ea typeface="Calibri" panose="020F0502020204030204" pitchFamily="34" charset="0"/>
              </a:rPr>
              <a:t>.</a:t>
            </a:r>
          </a:p>
          <a:p>
            <a:pPr>
              <a:buFont typeface="Wingdings" panose="05000000000000000000" pitchFamily="2" charset="2"/>
              <a:buChar char="Ø"/>
            </a:pPr>
            <a:r>
              <a:rPr lang="en-US" sz="1800" dirty="0">
                <a:solidFill>
                  <a:schemeClr val="bg1"/>
                </a:solidFill>
                <a:effectLst/>
                <a:ea typeface="Calibri" panose="020F0502020204030204" pitchFamily="34" charset="0"/>
              </a:rPr>
              <a:t>If any of the conditions apply, check the appropriate box, or add a comment.</a:t>
            </a:r>
          </a:p>
        </p:txBody>
      </p:sp>
      <p:sp>
        <p:nvSpPr>
          <p:cNvPr id="11" name="TextBox 10">
            <a:extLst>
              <a:ext uri="{FF2B5EF4-FFF2-40B4-BE49-F238E27FC236}">
                <a16:creationId xmlns:a16="http://schemas.microsoft.com/office/drawing/2014/main" id="{4CEE5C8A-1ACE-29AC-DB4D-7D18FC3F3D06}"/>
              </a:ext>
            </a:extLst>
          </p:cNvPr>
          <p:cNvSpPr txBox="1"/>
          <p:nvPr/>
        </p:nvSpPr>
        <p:spPr>
          <a:xfrm rot="315235">
            <a:off x="166665" y="4986469"/>
            <a:ext cx="4600545" cy="7694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HVAC (Part 6 of 6)</a:t>
            </a:r>
          </a:p>
        </p:txBody>
      </p:sp>
    </p:spTree>
    <p:extLst>
      <p:ext uri="{BB962C8B-B14F-4D97-AF65-F5344CB8AC3E}">
        <p14:creationId xmlns:p14="http://schemas.microsoft.com/office/powerpoint/2010/main" val="875938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63FD6BC-3144-8979-B30F-647A7D9FFF3B}"/>
              </a:ext>
            </a:extLst>
          </p:cNvPr>
          <p:cNvSpPr/>
          <p:nvPr/>
        </p:nvSpPr>
        <p:spPr>
          <a:xfrm>
            <a:off x="7413936" y="895349"/>
            <a:ext cx="4485657" cy="5419725"/>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53368BF-5BBD-9BDD-2ABB-1E3E74FCE23B}"/>
              </a:ext>
            </a:extLst>
          </p:cNvPr>
          <p:cNvSpPr>
            <a:spLocks noGrp="1"/>
          </p:cNvSpPr>
          <p:nvPr>
            <p:ph type="sldNum" sz="quarter" idx="12"/>
          </p:nvPr>
        </p:nvSpPr>
        <p:spPr/>
        <p:txBody>
          <a:bodyPr/>
          <a:lstStyle/>
          <a:p>
            <a:fld id="{C263D6C4-4840-40CC-AC84-17E24B3B7BDE}" type="slidenum">
              <a:rPr lang="en-US" noProof="0" smtClean="0"/>
              <a:pPr/>
              <a:t>64</a:t>
            </a:fld>
            <a:endParaRPr lang="en-US" noProof="0" dirty="0"/>
          </a:p>
        </p:txBody>
      </p:sp>
      <p:sp>
        <p:nvSpPr>
          <p:cNvPr id="3" name="Content Placeholder 2">
            <a:extLst>
              <a:ext uri="{FF2B5EF4-FFF2-40B4-BE49-F238E27FC236}">
                <a16:creationId xmlns:a16="http://schemas.microsoft.com/office/drawing/2014/main" id="{5356F971-C588-243A-F52B-8F73137202F7}"/>
              </a:ext>
            </a:extLst>
          </p:cNvPr>
          <p:cNvSpPr>
            <a:spLocks noGrp="1"/>
          </p:cNvSpPr>
          <p:nvPr>
            <p:ph idx="4294967295"/>
          </p:nvPr>
        </p:nvSpPr>
        <p:spPr>
          <a:xfrm>
            <a:off x="7577556" y="1105603"/>
            <a:ext cx="4158415" cy="5031513"/>
          </a:xfrm>
        </p:spPr>
        <p:txBody>
          <a:bodyPr>
            <a:normAutofit lnSpcReduction="10000"/>
          </a:bodyPr>
          <a:lstStyle/>
          <a:p>
            <a:pPr marR="0">
              <a:spcBef>
                <a:spcPts val="0"/>
              </a:spcBef>
              <a:spcAft>
                <a:spcPts val="0"/>
              </a:spcAft>
              <a:buFont typeface="Wingdings" panose="05000000000000000000" pitchFamily="2" charset="2"/>
              <a:buChar char="Ø"/>
            </a:pPr>
            <a:r>
              <a:rPr lang="en-US" sz="1800" dirty="0">
                <a:solidFill>
                  <a:schemeClr val="bg1"/>
                </a:solidFill>
                <a:effectLst/>
                <a:ea typeface="Calibri" panose="020F0502020204030204" pitchFamily="34" charset="0"/>
              </a:rPr>
              <a:t>Click on </a:t>
            </a:r>
            <a:r>
              <a:rPr lang="en-US" sz="1800" b="1" dirty="0">
                <a:solidFill>
                  <a:schemeClr val="bg1"/>
                </a:solidFill>
                <a:effectLst/>
                <a:ea typeface="Calibri" panose="020F0502020204030204" pitchFamily="34" charset="0"/>
              </a:rPr>
              <a:t>DUCTS </a:t>
            </a:r>
            <a:r>
              <a:rPr lang="en-US" sz="1800" dirty="0">
                <a:solidFill>
                  <a:schemeClr val="bg1"/>
                </a:solidFill>
                <a:effectLst/>
                <a:ea typeface="Calibri" panose="020F0502020204030204" pitchFamily="34" charset="0"/>
              </a:rPr>
              <a:t>on the </a:t>
            </a:r>
            <a:r>
              <a:rPr lang="en-US" sz="1800" b="1" dirty="0">
                <a:solidFill>
                  <a:schemeClr val="bg1"/>
                </a:solidFill>
                <a:effectLst/>
                <a:ea typeface="Calibri" panose="020F0502020204030204" pitchFamily="34" charset="0"/>
              </a:rPr>
              <a:t>House Item Menu</a:t>
            </a:r>
          </a:p>
          <a:p>
            <a:pPr marL="0" marR="0" indent="0">
              <a:spcBef>
                <a:spcPts val="0"/>
              </a:spcBef>
              <a:spcAft>
                <a:spcPts val="0"/>
              </a:spcAft>
              <a:buNone/>
            </a:pPr>
            <a:endParaRPr lang="en-US" sz="1800" dirty="0">
              <a:solidFill>
                <a:schemeClr val="bg1"/>
              </a:solidFill>
              <a:effectLst/>
              <a:ea typeface="Calibri" panose="020F0502020204030204" pitchFamily="34" charset="0"/>
            </a:endParaRPr>
          </a:p>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ea typeface="Calibri" panose="020F0502020204030204" pitchFamily="34" charset="0"/>
                <a:cs typeface="Calibri" panose="020F0502020204030204" pitchFamily="34" charset="0"/>
              </a:rPr>
              <a:t>Click on the </a:t>
            </a:r>
            <a:r>
              <a:rPr lang="en-US" sz="1800" b="1" dirty="0">
                <a:solidFill>
                  <a:schemeClr val="bg1"/>
                </a:solidFill>
                <a:effectLst/>
                <a:ea typeface="Calibri" panose="020F0502020204030204" pitchFamily="34" charset="0"/>
                <a:cs typeface="Calibri" panose="020F0502020204030204" pitchFamily="34" charset="0"/>
              </a:rPr>
              <a:t>New</a:t>
            </a:r>
            <a:r>
              <a:rPr lang="en-US" sz="1800" dirty="0">
                <a:solidFill>
                  <a:schemeClr val="bg1"/>
                </a:solidFill>
                <a:effectLst/>
                <a:ea typeface="Calibri" panose="020F0502020204030204" pitchFamily="34" charset="0"/>
                <a:cs typeface="Calibri" panose="020F0502020204030204" pitchFamily="34" charset="0"/>
              </a:rPr>
              <a:t> tab on the top left side.</a:t>
            </a:r>
          </a:p>
          <a:p>
            <a:pPr marR="0">
              <a:lnSpc>
                <a:spcPct val="107000"/>
              </a:lnSpc>
              <a:spcBef>
                <a:spcPts val="0"/>
              </a:spcBef>
              <a:spcAft>
                <a:spcPts val="0"/>
              </a:spcAft>
              <a:buFont typeface="Wingdings" panose="05000000000000000000" pitchFamily="2" charset="2"/>
              <a:buChar char="Ø"/>
            </a:pPr>
            <a:endParaRPr lang="en-US" sz="1800" dirty="0">
              <a:solidFill>
                <a:schemeClr val="bg1"/>
              </a:solidFill>
              <a:effectLst/>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ea typeface="Calibri" panose="020F0502020204030204" pitchFamily="34" charset="0"/>
                <a:cs typeface="Calibri" panose="020F0502020204030204" pitchFamily="34" charset="0"/>
              </a:rPr>
              <a:t>Enter the </a:t>
            </a:r>
            <a:r>
              <a:rPr lang="en-US" sz="1800" b="1" dirty="0">
                <a:solidFill>
                  <a:schemeClr val="bg1"/>
                </a:solidFill>
                <a:effectLst/>
                <a:ea typeface="Calibri" panose="020F0502020204030204" pitchFamily="34" charset="0"/>
                <a:cs typeface="Calibri" panose="020F0502020204030204" pitchFamily="34" charset="0"/>
              </a:rPr>
              <a:t>Duct Code </a:t>
            </a:r>
            <a:r>
              <a:rPr lang="en-US" sz="1800" dirty="0">
                <a:solidFill>
                  <a:schemeClr val="bg1"/>
                </a:solidFill>
                <a:effectLst/>
                <a:ea typeface="Calibri" panose="020F0502020204030204" pitchFamily="34" charset="0"/>
                <a:cs typeface="Calibri" panose="020F0502020204030204" pitchFamily="34" charset="0"/>
              </a:rPr>
              <a:t>(name). If the  User Defaults box is checked, some field; some fields will auto-populate. Enter the </a:t>
            </a:r>
            <a:r>
              <a:rPr lang="en-US" sz="1800" b="1" dirty="0">
                <a:solidFill>
                  <a:schemeClr val="bg1"/>
                </a:solidFill>
                <a:effectLst/>
                <a:ea typeface="Calibri" panose="020F0502020204030204" pitchFamily="34" charset="0"/>
                <a:cs typeface="Calibri" panose="020F0502020204030204" pitchFamily="34" charset="0"/>
              </a:rPr>
              <a:t>Duct Type</a:t>
            </a:r>
            <a:r>
              <a:rPr lang="en-US" sz="1800" dirty="0">
                <a:solidFill>
                  <a:schemeClr val="bg1"/>
                </a:solidFill>
                <a:effectLst/>
                <a:ea typeface="Calibri" panose="020F0502020204030204" pitchFamily="34" charset="0"/>
                <a:cs typeface="Calibri" panose="020F0502020204030204" pitchFamily="34" charset="0"/>
              </a:rPr>
              <a:t>, </a:t>
            </a:r>
            <a:r>
              <a:rPr lang="en-US" sz="1800" b="1" dirty="0">
                <a:solidFill>
                  <a:schemeClr val="bg1"/>
                </a:solidFill>
                <a:effectLst/>
                <a:ea typeface="Calibri" panose="020F0502020204030204" pitchFamily="34" charset="0"/>
                <a:cs typeface="Calibri" panose="020F0502020204030204" pitchFamily="34" charset="0"/>
              </a:rPr>
              <a:t>Surface Area</a:t>
            </a:r>
            <a:r>
              <a:rPr lang="en-US" sz="1800" dirty="0">
                <a:solidFill>
                  <a:schemeClr val="bg1"/>
                </a:solidFill>
                <a:effectLst/>
                <a:ea typeface="Calibri" panose="020F0502020204030204" pitchFamily="34" charset="0"/>
                <a:cs typeface="Calibri" panose="020F0502020204030204" pitchFamily="34" charset="0"/>
              </a:rPr>
              <a:t>, </a:t>
            </a:r>
            <a:r>
              <a:rPr lang="en-US" sz="1800" b="1" dirty="0">
                <a:solidFill>
                  <a:schemeClr val="bg1"/>
                </a:solidFill>
                <a:effectLst/>
                <a:ea typeface="Calibri" panose="020F0502020204030204" pitchFamily="34" charset="0"/>
                <a:cs typeface="Calibri" panose="020F0502020204030204" pitchFamily="34" charset="0"/>
              </a:rPr>
              <a:t>HVAC Systems</a:t>
            </a:r>
          </a:p>
          <a:p>
            <a:pPr marL="57150" marR="0" indent="-285750">
              <a:lnSpc>
                <a:spcPct val="107000"/>
              </a:lnSpc>
              <a:spcBef>
                <a:spcPts val="0"/>
              </a:spcBef>
              <a:spcAft>
                <a:spcPts val="0"/>
              </a:spcAft>
              <a:buFont typeface="Wingdings" panose="05000000000000000000" pitchFamily="2" charset="2"/>
              <a:buChar char="Ø"/>
            </a:pPr>
            <a:endParaRPr lang="en-US" sz="1800" b="1" dirty="0">
              <a:solidFill>
                <a:schemeClr val="bg1"/>
              </a:solidFill>
              <a:effectLst/>
              <a:ea typeface="Calibri" panose="020F0502020204030204" pitchFamily="34" charset="0"/>
              <a:cs typeface="Calibri" panose="020F0502020204030204" pitchFamily="34" charset="0"/>
            </a:endParaRPr>
          </a:p>
          <a:p>
            <a:pPr marR="0">
              <a:lnSpc>
                <a:spcPct val="107000"/>
              </a:lnSpc>
              <a:spcBef>
                <a:spcPts val="0"/>
              </a:spcBef>
              <a:spcAft>
                <a:spcPts val="0"/>
              </a:spcAft>
              <a:buFont typeface="Wingdings" panose="05000000000000000000" pitchFamily="2" charset="2"/>
              <a:buChar char="Ø"/>
            </a:pPr>
            <a:r>
              <a:rPr lang="en-US" sz="1800" dirty="0">
                <a:solidFill>
                  <a:schemeClr val="bg1"/>
                </a:solidFill>
                <a:effectLst/>
                <a:ea typeface="Calibri" panose="020F0502020204030204" pitchFamily="34" charset="0"/>
                <a:cs typeface="Calibri" panose="020F0502020204030204" pitchFamily="34" charset="0"/>
              </a:rPr>
              <a:t> Served for Heating, the Insulation R-Value, the HVAC Systems served for Cooling, the number of Return Registers and the Duct Location.</a:t>
            </a:r>
          </a:p>
          <a:p>
            <a:pPr marR="0">
              <a:lnSpc>
                <a:spcPct val="107000"/>
              </a:lnSpc>
              <a:spcBef>
                <a:spcPts val="0"/>
              </a:spcBef>
              <a:spcAft>
                <a:spcPts val="0"/>
              </a:spcAft>
              <a:buFont typeface="Wingdings" panose="05000000000000000000" pitchFamily="2" charset="2"/>
              <a:buChar char="Ø"/>
            </a:pPr>
            <a:endParaRPr lang="en-US" sz="1800" dirty="0">
              <a:solidFill>
                <a:schemeClr val="bg1"/>
              </a:solidFill>
              <a:effectLst/>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ea typeface="Calibri" panose="020F0502020204030204" pitchFamily="34" charset="0"/>
                <a:cs typeface="Calibri" panose="020F0502020204030204" pitchFamily="34" charset="0"/>
              </a:rPr>
              <a:t>If adding insulation to the ductwork, Give it a measure number, the added R-Value, and the Additional Cost ($).</a:t>
            </a:r>
            <a:endParaRPr lang="en-US" sz="1800" dirty="0">
              <a:solidFill>
                <a:schemeClr val="bg1"/>
              </a:solidFill>
              <a:effectLst/>
              <a:ea typeface="Calibri" panose="020F0502020204030204" pitchFamily="34" charset="0"/>
              <a:cs typeface="Times New Roman" panose="02020603050405020304" pitchFamily="18" charset="0"/>
            </a:endParaRPr>
          </a:p>
          <a:p>
            <a:endParaRPr lang="en-US" dirty="0"/>
          </a:p>
        </p:txBody>
      </p:sp>
      <p:sp>
        <p:nvSpPr>
          <p:cNvPr id="2" name="TextBox 1">
            <a:extLst>
              <a:ext uri="{FF2B5EF4-FFF2-40B4-BE49-F238E27FC236}">
                <a16:creationId xmlns:a16="http://schemas.microsoft.com/office/drawing/2014/main" id="{2FFF05FA-28E6-9EB7-5CCE-334F7276A06C}"/>
              </a:ext>
            </a:extLst>
          </p:cNvPr>
          <p:cNvSpPr txBox="1"/>
          <p:nvPr/>
        </p:nvSpPr>
        <p:spPr>
          <a:xfrm>
            <a:off x="7413936" y="286677"/>
            <a:ext cx="1773958" cy="7694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DUCTS</a:t>
            </a:r>
          </a:p>
        </p:txBody>
      </p:sp>
      <p:pic>
        <p:nvPicPr>
          <p:cNvPr id="9" name="Picture 8">
            <a:extLst>
              <a:ext uri="{FF2B5EF4-FFF2-40B4-BE49-F238E27FC236}">
                <a16:creationId xmlns:a16="http://schemas.microsoft.com/office/drawing/2014/main" id="{4CBB0A87-E652-B11E-18AD-B90874008789}"/>
              </a:ext>
            </a:extLst>
          </p:cNvPr>
          <p:cNvPicPr>
            <a:picLocks noChangeAspect="1"/>
          </p:cNvPicPr>
          <p:nvPr/>
        </p:nvPicPr>
        <p:blipFill>
          <a:blip r:embed="rId2"/>
          <a:stretch>
            <a:fillRect/>
          </a:stretch>
        </p:blipFill>
        <p:spPr>
          <a:xfrm>
            <a:off x="243609" y="212633"/>
            <a:ext cx="7044209" cy="5168992"/>
          </a:xfrm>
          <a:prstGeom prst="rect">
            <a:avLst/>
          </a:prstGeom>
        </p:spPr>
      </p:pic>
      <p:pic>
        <p:nvPicPr>
          <p:cNvPr id="6" name="Picture 5">
            <a:extLst>
              <a:ext uri="{FF2B5EF4-FFF2-40B4-BE49-F238E27FC236}">
                <a16:creationId xmlns:a16="http://schemas.microsoft.com/office/drawing/2014/main" id="{AF431476-43EB-5E34-B460-33A43ED70DAE}"/>
              </a:ext>
            </a:extLst>
          </p:cNvPr>
          <p:cNvPicPr>
            <a:picLocks noChangeAspect="1"/>
          </p:cNvPicPr>
          <p:nvPr/>
        </p:nvPicPr>
        <p:blipFill>
          <a:blip r:embed="rId3"/>
          <a:stretch>
            <a:fillRect/>
          </a:stretch>
        </p:blipFill>
        <p:spPr>
          <a:xfrm>
            <a:off x="4668350" y="4233110"/>
            <a:ext cx="2504593" cy="2081964"/>
          </a:xfrm>
          <a:prstGeom prst="rect">
            <a:avLst/>
          </a:prstGeom>
          <a:ln w="57150">
            <a:solidFill>
              <a:schemeClr val="bg2">
                <a:lumMod val="25000"/>
              </a:schemeClr>
            </a:solidFill>
          </a:ln>
        </p:spPr>
      </p:pic>
      <p:sp>
        <p:nvSpPr>
          <p:cNvPr id="7" name="Rectangle: Rounded Corners 6">
            <a:extLst>
              <a:ext uri="{FF2B5EF4-FFF2-40B4-BE49-F238E27FC236}">
                <a16:creationId xmlns:a16="http://schemas.microsoft.com/office/drawing/2014/main" id="{E1A6159D-56DE-ADEA-0D3E-EAEF3EC59B76}"/>
              </a:ext>
            </a:extLst>
          </p:cNvPr>
          <p:cNvSpPr/>
          <p:nvPr/>
        </p:nvSpPr>
        <p:spPr>
          <a:xfrm>
            <a:off x="5492292" y="5404056"/>
            <a:ext cx="856708" cy="44429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8825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6881CA-E76F-E3AC-7FC7-AD1A86155840}"/>
              </a:ext>
            </a:extLst>
          </p:cNvPr>
          <p:cNvPicPr>
            <a:picLocks noChangeAspect="1"/>
          </p:cNvPicPr>
          <p:nvPr/>
        </p:nvPicPr>
        <p:blipFill>
          <a:blip r:embed="rId2"/>
          <a:stretch>
            <a:fillRect/>
          </a:stretch>
        </p:blipFill>
        <p:spPr>
          <a:xfrm>
            <a:off x="157782" y="149834"/>
            <a:ext cx="6481978" cy="5770611"/>
          </a:xfrm>
          <a:prstGeom prst="rect">
            <a:avLst/>
          </a:prstGeom>
        </p:spPr>
      </p:pic>
      <p:sp>
        <p:nvSpPr>
          <p:cNvPr id="11" name="Rectangle: Rounded Corners 10">
            <a:extLst>
              <a:ext uri="{FF2B5EF4-FFF2-40B4-BE49-F238E27FC236}">
                <a16:creationId xmlns:a16="http://schemas.microsoft.com/office/drawing/2014/main" id="{0269CD43-3CF3-FBC8-B82A-EAFE38EB656B}"/>
              </a:ext>
            </a:extLst>
          </p:cNvPr>
          <p:cNvSpPr/>
          <p:nvPr/>
        </p:nvSpPr>
        <p:spPr>
          <a:xfrm>
            <a:off x="6723135" y="115988"/>
            <a:ext cx="5280459" cy="6303862"/>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B578CCA-6FE9-DE3D-AD2D-F48645BAEB09}"/>
              </a:ext>
            </a:extLst>
          </p:cNvPr>
          <p:cNvSpPr>
            <a:spLocks noGrp="1"/>
          </p:cNvSpPr>
          <p:nvPr>
            <p:ph type="sldNum" sz="quarter" idx="12"/>
          </p:nvPr>
        </p:nvSpPr>
        <p:spPr/>
        <p:txBody>
          <a:bodyPr/>
          <a:lstStyle/>
          <a:p>
            <a:fld id="{C263D6C4-4840-40CC-AC84-17E24B3B7BDE}" type="slidenum">
              <a:rPr lang="en-US" noProof="0" smtClean="0"/>
              <a:pPr/>
              <a:t>65</a:t>
            </a:fld>
            <a:endParaRPr lang="en-US" noProof="0" dirty="0"/>
          </a:p>
        </p:txBody>
      </p:sp>
      <p:sp>
        <p:nvSpPr>
          <p:cNvPr id="3" name="Content Placeholder 2">
            <a:extLst>
              <a:ext uri="{FF2B5EF4-FFF2-40B4-BE49-F238E27FC236}">
                <a16:creationId xmlns:a16="http://schemas.microsoft.com/office/drawing/2014/main" id="{4A8E8672-9DDE-D3D6-DFBD-5D6D6A08E1C5}"/>
              </a:ext>
            </a:extLst>
          </p:cNvPr>
          <p:cNvSpPr>
            <a:spLocks noGrp="1"/>
          </p:cNvSpPr>
          <p:nvPr>
            <p:ph idx="4294967295"/>
          </p:nvPr>
        </p:nvSpPr>
        <p:spPr>
          <a:xfrm>
            <a:off x="6833982" y="182054"/>
            <a:ext cx="5197742" cy="6622440"/>
          </a:xfrm>
        </p:spPr>
        <p:txBody>
          <a:bodyPr>
            <a:noAutofit/>
          </a:bodyPr>
          <a:lstStyle/>
          <a:p>
            <a:pPr marL="57150" marR="0" indent="-285750">
              <a:lnSpc>
                <a:spcPts val="1300"/>
              </a:lnSpc>
              <a:spcBef>
                <a:spcPts val="0"/>
              </a:spcBef>
              <a:spcAft>
                <a:spcPts val="0"/>
              </a:spcAft>
              <a:buFont typeface="Wingdings" panose="05000000000000000000" pitchFamily="2" charset="2"/>
              <a:buChar char="Ø"/>
            </a:pPr>
            <a:r>
              <a:rPr lang="en-US" sz="1600" dirty="0">
                <a:solidFill>
                  <a:schemeClr val="bg1"/>
                </a:solidFill>
                <a:effectLst/>
                <a:ea typeface="Calibri" panose="020F0502020204030204" pitchFamily="34" charset="0"/>
              </a:rPr>
              <a:t>Click on INFILTRATION on the +House Item Menu.</a:t>
            </a:r>
          </a:p>
          <a:p>
            <a:pPr marL="0" marR="0" indent="0">
              <a:lnSpc>
                <a:spcPts val="1300"/>
              </a:lnSpc>
              <a:spcBef>
                <a:spcPts val="0"/>
              </a:spcBef>
              <a:spcAft>
                <a:spcPts val="0"/>
              </a:spcAft>
              <a:buNone/>
            </a:pPr>
            <a:endParaRPr lang="en-US" sz="1600" dirty="0">
              <a:solidFill>
                <a:schemeClr val="bg1"/>
              </a:solidFill>
              <a:effectLst/>
              <a:ea typeface="Calibri" panose="020F0502020204030204" pitchFamily="34" charset="0"/>
            </a:endParaRPr>
          </a:p>
          <a:p>
            <a:pPr marL="57150" marR="0" indent="-285750">
              <a:lnSpc>
                <a:spcPts val="1300"/>
              </a:lnSpc>
              <a:spcBef>
                <a:spcPts val="0"/>
              </a:spcBef>
              <a:spcAft>
                <a:spcPts val="0"/>
              </a:spcAft>
              <a:buFont typeface="Wingdings" panose="05000000000000000000" pitchFamily="2" charset="2"/>
              <a:buChar char="Ø"/>
            </a:pPr>
            <a:r>
              <a:rPr lang="en-US" sz="1600" dirty="0">
                <a:solidFill>
                  <a:schemeClr val="bg1"/>
                </a:solidFill>
                <a:effectLst/>
                <a:ea typeface="Calibri" panose="020F0502020204030204" pitchFamily="34" charset="0"/>
              </a:rPr>
              <a:t>In the</a:t>
            </a:r>
            <a:r>
              <a:rPr lang="en-US" sz="1600" b="1" dirty="0">
                <a:solidFill>
                  <a:schemeClr val="bg1"/>
                </a:solidFill>
                <a:effectLst/>
                <a:ea typeface="Calibri" panose="020F0502020204030204" pitchFamily="34" charset="0"/>
              </a:rPr>
              <a:t> Leakage Method </a:t>
            </a:r>
            <a:r>
              <a:rPr lang="en-US" sz="1600" dirty="0">
                <a:solidFill>
                  <a:schemeClr val="bg1"/>
                </a:solidFill>
                <a:effectLst/>
                <a:ea typeface="Calibri" panose="020F0502020204030204" pitchFamily="34" charset="0"/>
              </a:rPr>
              <a:t>Section</a:t>
            </a:r>
            <a:r>
              <a:rPr lang="en-US" sz="1600" b="1" dirty="0">
                <a:solidFill>
                  <a:schemeClr val="bg1"/>
                </a:solidFill>
                <a:effectLst/>
                <a:ea typeface="Calibri" panose="020F0502020204030204" pitchFamily="34" charset="0"/>
              </a:rPr>
              <a:t> </a:t>
            </a:r>
            <a:r>
              <a:rPr lang="en-US" sz="1600" dirty="0">
                <a:solidFill>
                  <a:schemeClr val="bg1"/>
                </a:solidFill>
                <a:effectLst/>
                <a:ea typeface="Calibri" panose="020F0502020204030204" pitchFamily="34" charset="0"/>
              </a:rPr>
              <a:t>check the box for </a:t>
            </a:r>
            <a:r>
              <a:rPr lang="en-US" sz="1600" b="1" dirty="0">
                <a:solidFill>
                  <a:schemeClr val="bg1"/>
                </a:solidFill>
                <a:effectLst/>
                <a:ea typeface="Calibri" panose="020F0502020204030204" pitchFamily="34" charset="0"/>
              </a:rPr>
              <a:t>Evaluate Duct Sealing if needed.</a:t>
            </a:r>
          </a:p>
          <a:p>
            <a:pPr marL="57150" marR="0" indent="-285750">
              <a:lnSpc>
                <a:spcPts val="1300"/>
              </a:lnSpc>
              <a:spcBef>
                <a:spcPts val="0"/>
              </a:spcBef>
              <a:spcAft>
                <a:spcPts val="0"/>
              </a:spcAft>
              <a:buFont typeface="Wingdings" panose="05000000000000000000" pitchFamily="2" charset="2"/>
              <a:buChar char="Ø"/>
            </a:pPr>
            <a:endParaRPr lang="en-US" sz="1600" dirty="0">
              <a:solidFill>
                <a:schemeClr val="bg1"/>
              </a:solidFill>
              <a:effectLst/>
              <a:ea typeface="Calibri" panose="020F0502020204030204" pitchFamily="34" charset="0"/>
            </a:endParaRPr>
          </a:p>
          <a:p>
            <a:pPr marL="57150" marR="0" indent="-285750">
              <a:lnSpc>
                <a:spcPts val="1300"/>
              </a:lnSpc>
              <a:spcBef>
                <a:spcPts val="0"/>
              </a:spcBef>
              <a:spcAft>
                <a:spcPts val="0"/>
              </a:spcAft>
              <a:buFont typeface="Wingdings" panose="05000000000000000000" pitchFamily="2" charset="2"/>
              <a:buChar char="Ø"/>
            </a:pPr>
            <a:r>
              <a:rPr lang="en-US" sz="1600" dirty="0">
                <a:solidFill>
                  <a:schemeClr val="bg1"/>
                </a:solidFill>
                <a:effectLst/>
                <a:ea typeface="Calibri" panose="020F0502020204030204" pitchFamily="34" charset="0"/>
              </a:rPr>
              <a:t>From the drop-down menu, choose the </a:t>
            </a:r>
            <a:r>
              <a:rPr lang="en-US" sz="1600" b="1" dirty="0">
                <a:solidFill>
                  <a:schemeClr val="bg1"/>
                </a:solidFill>
                <a:effectLst/>
                <a:ea typeface="Calibri" panose="020F0502020204030204" pitchFamily="34" charset="0"/>
              </a:rPr>
              <a:t>Duct Leakage Method</a:t>
            </a:r>
            <a:r>
              <a:rPr lang="en-US" sz="1600" dirty="0">
                <a:solidFill>
                  <a:schemeClr val="bg1"/>
                </a:solidFill>
                <a:effectLst/>
                <a:ea typeface="Calibri" panose="020F0502020204030204" pitchFamily="34" charset="0"/>
              </a:rPr>
              <a:t>; Blower Door Subtraction measurements, Duct Blower Measurements, None, Pressure Pan Measurements, or Whole House Blower Door Measurements.</a:t>
            </a:r>
          </a:p>
          <a:p>
            <a:pPr marL="57150" marR="0" indent="-285750">
              <a:lnSpc>
                <a:spcPts val="1300"/>
              </a:lnSpc>
              <a:spcBef>
                <a:spcPts val="0"/>
              </a:spcBef>
              <a:spcAft>
                <a:spcPts val="0"/>
              </a:spcAft>
              <a:buFont typeface="Wingdings" panose="05000000000000000000" pitchFamily="2" charset="2"/>
              <a:buChar char="Ø"/>
            </a:pPr>
            <a:endParaRPr lang="en-US" sz="1600" dirty="0">
              <a:solidFill>
                <a:schemeClr val="bg1"/>
              </a:solidFill>
              <a:effectLst/>
              <a:ea typeface="Calibri" panose="020F0502020204030204" pitchFamily="34" charset="0"/>
            </a:endParaRPr>
          </a:p>
          <a:p>
            <a:pPr marL="57150" marR="0" indent="-285750">
              <a:lnSpc>
                <a:spcPts val="1300"/>
              </a:lnSpc>
              <a:spcBef>
                <a:spcPts val="0"/>
              </a:spcBef>
              <a:spcAft>
                <a:spcPts val="0"/>
              </a:spcAft>
              <a:buFont typeface="Wingdings" panose="05000000000000000000" pitchFamily="2" charset="2"/>
              <a:buChar char="Ø"/>
            </a:pPr>
            <a:r>
              <a:rPr lang="en-US" sz="1600" dirty="0">
                <a:solidFill>
                  <a:schemeClr val="bg1"/>
                </a:solidFill>
                <a:effectLst/>
                <a:ea typeface="Calibri" panose="020F0502020204030204" pitchFamily="34" charset="0"/>
              </a:rPr>
              <a:t>Next, enter the costs </a:t>
            </a:r>
            <a:r>
              <a:rPr lang="en-US" sz="1600" b="1" dirty="0">
                <a:solidFill>
                  <a:schemeClr val="bg1"/>
                </a:solidFill>
                <a:effectLst/>
                <a:ea typeface="Calibri" panose="020F0502020204030204" pitchFamily="34" charset="0"/>
              </a:rPr>
              <a:t>for Infiltration Reduction </a:t>
            </a:r>
            <a:r>
              <a:rPr lang="en-US" sz="1600" dirty="0">
                <a:solidFill>
                  <a:schemeClr val="bg1"/>
                </a:solidFill>
                <a:effectLst/>
                <a:ea typeface="Calibri" panose="020F0502020204030204" pitchFamily="34" charset="0"/>
              </a:rPr>
              <a:t>and </a:t>
            </a:r>
            <a:r>
              <a:rPr lang="en-US" sz="1600" b="1" dirty="0">
                <a:solidFill>
                  <a:schemeClr val="bg1"/>
                </a:solidFill>
                <a:effectLst/>
                <a:ea typeface="Calibri" panose="020F0502020204030204" pitchFamily="34" charset="0"/>
              </a:rPr>
              <a:t>Duct Sealing </a:t>
            </a:r>
            <a:r>
              <a:rPr lang="en-US" sz="1600" dirty="0">
                <a:solidFill>
                  <a:schemeClr val="bg1"/>
                </a:solidFill>
                <a:effectLst/>
                <a:ea typeface="Calibri" panose="020F0502020204030204" pitchFamily="34" charset="0"/>
              </a:rPr>
              <a:t>in the appropriate fields in the </a:t>
            </a:r>
            <a:r>
              <a:rPr lang="en-US" sz="1600" i="1" dirty="0">
                <a:solidFill>
                  <a:schemeClr val="bg1"/>
                </a:solidFill>
                <a:effectLst/>
                <a:ea typeface="Calibri" panose="020F0502020204030204" pitchFamily="34" charset="0"/>
              </a:rPr>
              <a:t>Costs</a:t>
            </a:r>
            <a:r>
              <a:rPr lang="en-US" sz="1600" dirty="0">
                <a:solidFill>
                  <a:schemeClr val="bg1"/>
                </a:solidFill>
                <a:effectLst/>
                <a:ea typeface="Calibri" panose="020F0502020204030204" pitchFamily="34" charset="0"/>
              </a:rPr>
              <a:t> section. </a:t>
            </a:r>
          </a:p>
          <a:p>
            <a:pPr marL="57150" marR="0" indent="-285750">
              <a:lnSpc>
                <a:spcPts val="1300"/>
              </a:lnSpc>
              <a:spcBef>
                <a:spcPts val="0"/>
              </a:spcBef>
              <a:spcAft>
                <a:spcPts val="0"/>
              </a:spcAft>
              <a:buFont typeface="Wingdings" panose="05000000000000000000" pitchFamily="2" charset="2"/>
              <a:buChar char="Ø"/>
            </a:pPr>
            <a:endParaRPr lang="en-US" sz="1600" dirty="0">
              <a:solidFill>
                <a:schemeClr val="bg1"/>
              </a:solidFill>
              <a:effectLst/>
              <a:ea typeface="Calibri" panose="020F0502020204030204" pitchFamily="34" charset="0"/>
            </a:endParaRPr>
          </a:p>
          <a:p>
            <a:pPr marL="57150" marR="0" indent="-285750">
              <a:lnSpc>
                <a:spcPts val="1300"/>
              </a:lnSpc>
              <a:spcBef>
                <a:spcPts val="0"/>
              </a:spcBef>
              <a:spcAft>
                <a:spcPts val="0"/>
              </a:spcAft>
              <a:buFont typeface="Wingdings" panose="05000000000000000000" pitchFamily="2" charset="2"/>
              <a:buChar char="Ø"/>
            </a:pPr>
            <a:r>
              <a:rPr lang="en-US" sz="1600" dirty="0">
                <a:solidFill>
                  <a:schemeClr val="bg1"/>
                </a:solidFill>
                <a:effectLst/>
                <a:ea typeface="Calibri" panose="020F0502020204030204" pitchFamily="34" charset="0"/>
              </a:rPr>
              <a:t>In the </a:t>
            </a:r>
            <a:r>
              <a:rPr lang="en-US" sz="1600" b="1" i="1" dirty="0">
                <a:solidFill>
                  <a:schemeClr val="bg1"/>
                </a:solidFill>
                <a:effectLst/>
                <a:ea typeface="Calibri" panose="020F0502020204030204" pitchFamily="34" charset="0"/>
              </a:rPr>
              <a:t>Duct Operating Pressures </a:t>
            </a:r>
            <a:r>
              <a:rPr lang="en-US" sz="1600" dirty="0">
                <a:solidFill>
                  <a:schemeClr val="bg1"/>
                </a:solidFill>
                <a:effectLst/>
                <a:ea typeface="Calibri" panose="020F0502020204030204" pitchFamily="34" charset="0"/>
              </a:rPr>
              <a:t>Section, enter the </a:t>
            </a:r>
            <a:r>
              <a:rPr lang="en-US" sz="1600" b="1" dirty="0">
                <a:solidFill>
                  <a:schemeClr val="bg1"/>
                </a:solidFill>
                <a:effectLst/>
                <a:ea typeface="Calibri" panose="020F0502020204030204" pitchFamily="34" charset="0"/>
              </a:rPr>
              <a:t>Supply (Pa) </a:t>
            </a:r>
            <a:r>
              <a:rPr lang="en-US" sz="1600" dirty="0">
                <a:solidFill>
                  <a:schemeClr val="bg1"/>
                </a:solidFill>
                <a:effectLst/>
                <a:ea typeface="Calibri" panose="020F0502020204030204" pitchFamily="34" charset="0"/>
              </a:rPr>
              <a:t>, </a:t>
            </a:r>
            <a:r>
              <a:rPr lang="en-US" sz="1600" b="1" dirty="0">
                <a:solidFill>
                  <a:schemeClr val="bg1"/>
                </a:solidFill>
                <a:effectLst/>
                <a:ea typeface="Calibri" panose="020F0502020204030204" pitchFamily="34" charset="0"/>
              </a:rPr>
              <a:t>before Duct Sealing </a:t>
            </a:r>
            <a:r>
              <a:rPr lang="en-US" sz="1600" dirty="0">
                <a:solidFill>
                  <a:schemeClr val="bg1"/>
                </a:solidFill>
                <a:effectLst/>
                <a:ea typeface="Calibri" panose="020F0502020204030204" pitchFamily="34" charset="0"/>
              </a:rPr>
              <a:t>and </a:t>
            </a:r>
            <a:r>
              <a:rPr lang="en-US" sz="1600" b="1" dirty="0">
                <a:solidFill>
                  <a:schemeClr val="bg1"/>
                </a:solidFill>
                <a:effectLst/>
                <a:ea typeface="Calibri" panose="020F0502020204030204" pitchFamily="34" charset="0"/>
              </a:rPr>
              <a:t>after Duct Sealing</a:t>
            </a:r>
            <a:r>
              <a:rPr lang="en-US" sz="1600" dirty="0">
                <a:solidFill>
                  <a:schemeClr val="bg1"/>
                </a:solidFill>
                <a:effectLst/>
                <a:ea typeface="Calibri" panose="020F0502020204030204" pitchFamily="34" charset="0"/>
              </a:rPr>
              <a:t>. Enter the </a:t>
            </a:r>
            <a:r>
              <a:rPr lang="en-US" sz="1600" b="1" dirty="0">
                <a:solidFill>
                  <a:schemeClr val="bg1"/>
                </a:solidFill>
                <a:effectLst/>
                <a:ea typeface="Calibri" panose="020F0502020204030204" pitchFamily="34" charset="0"/>
              </a:rPr>
              <a:t>Return (Pa)</a:t>
            </a:r>
            <a:r>
              <a:rPr lang="en-US" sz="1600" dirty="0">
                <a:solidFill>
                  <a:schemeClr val="bg1"/>
                </a:solidFill>
                <a:effectLst/>
                <a:ea typeface="Calibri" panose="020F0502020204030204" pitchFamily="34" charset="0"/>
              </a:rPr>
              <a:t> </a:t>
            </a:r>
            <a:r>
              <a:rPr lang="en-US" sz="1600" b="1" dirty="0">
                <a:solidFill>
                  <a:schemeClr val="bg1"/>
                </a:solidFill>
                <a:effectLst/>
                <a:ea typeface="Calibri" panose="020F0502020204030204" pitchFamily="34" charset="0"/>
              </a:rPr>
              <a:t>before duct Sealing</a:t>
            </a:r>
            <a:r>
              <a:rPr lang="en-US" sz="1600" dirty="0">
                <a:solidFill>
                  <a:schemeClr val="bg1"/>
                </a:solidFill>
                <a:effectLst/>
                <a:ea typeface="Calibri" panose="020F0502020204030204" pitchFamily="34" charset="0"/>
              </a:rPr>
              <a:t> and </a:t>
            </a:r>
            <a:r>
              <a:rPr lang="en-US" sz="1600" b="1" dirty="0">
                <a:solidFill>
                  <a:schemeClr val="bg1"/>
                </a:solidFill>
                <a:effectLst/>
                <a:ea typeface="Calibri" panose="020F0502020204030204" pitchFamily="34" charset="0"/>
              </a:rPr>
              <a:t>after Duct Sealing</a:t>
            </a:r>
            <a:r>
              <a:rPr lang="en-US" sz="1600" dirty="0">
                <a:solidFill>
                  <a:schemeClr val="bg1"/>
                </a:solidFill>
                <a:effectLst/>
                <a:ea typeface="Calibri" panose="020F0502020204030204" pitchFamily="34" charset="0"/>
              </a:rPr>
              <a:t>.</a:t>
            </a:r>
          </a:p>
          <a:p>
            <a:pPr marL="57150" marR="0" indent="-285750">
              <a:lnSpc>
                <a:spcPts val="1300"/>
              </a:lnSpc>
              <a:spcBef>
                <a:spcPts val="0"/>
              </a:spcBef>
              <a:spcAft>
                <a:spcPts val="0"/>
              </a:spcAft>
              <a:buFont typeface="Wingdings" panose="05000000000000000000" pitchFamily="2" charset="2"/>
              <a:buChar char="Ø"/>
            </a:pPr>
            <a:endParaRPr lang="en-US" sz="1600" dirty="0">
              <a:solidFill>
                <a:schemeClr val="bg1"/>
              </a:solidFill>
              <a:effectLst/>
              <a:ea typeface="Calibri" panose="020F0502020204030204" pitchFamily="34" charset="0"/>
            </a:endParaRPr>
          </a:p>
          <a:p>
            <a:pPr marL="57150" marR="0" indent="-285750">
              <a:lnSpc>
                <a:spcPts val="1300"/>
              </a:lnSpc>
              <a:spcBef>
                <a:spcPts val="0"/>
              </a:spcBef>
              <a:spcAft>
                <a:spcPts val="0"/>
              </a:spcAft>
              <a:buFont typeface="Wingdings" panose="05000000000000000000" pitchFamily="2" charset="2"/>
              <a:buChar char="Ø"/>
            </a:pPr>
            <a:r>
              <a:rPr lang="en-US" sz="1600" dirty="0">
                <a:solidFill>
                  <a:schemeClr val="bg1"/>
                </a:solidFill>
                <a:effectLst/>
                <a:ea typeface="Calibri" panose="020F0502020204030204" pitchFamily="34" charset="0"/>
              </a:rPr>
              <a:t>In the </a:t>
            </a:r>
            <a:r>
              <a:rPr lang="en-US" sz="1600" b="1" i="1" dirty="0">
                <a:solidFill>
                  <a:schemeClr val="bg1"/>
                </a:solidFill>
                <a:effectLst/>
                <a:ea typeface="Calibri" panose="020F0502020204030204" pitchFamily="34" charset="0"/>
              </a:rPr>
              <a:t>Whole House Blower Door Measurements </a:t>
            </a:r>
            <a:r>
              <a:rPr lang="en-US" sz="1600" dirty="0">
                <a:solidFill>
                  <a:schemeClr val="bg1"/>
                </a:solidFill>
                <a:effectLst/>
                <a:ea typeface="Calibri" panose="020F0502020204030204" pitchFamily="34" charset="0"/>
              </a:rPr>
              <a:t>Section</a:t>
            </a:r>
            <a:r>
              <a:rPr lang="en-US" sz="1600" i="1" dirty="0">
                <a:solidFill>
                  <a:schemeClr val="bg1"/>
                </a:solidFill>
                <a:effectLst/>
                <a:ea typeface="Calibri" panose="020F0502020204030204" pitchFamily="34" charset="0"/>
              </a:rPr>
              <a:t> </a:t>
            </a:r>
            <a:r>
              <a:rPr lang="en-US" sz="1600" dirty="0">
                <a:solidFill>
                  <a:schemeClr val="bg1"/>
                </a:solidFill>
                <a:effectLst/>
                <a:ea typeface="Calibri" panose="020F0502020204030204" pitchFamily="34" charset="0"/>
              </a:rPr>
              <a:t>fill in the following information</a:t>
            </a:r>
            <a:r>
              <a:rPr lang="en-US" sz="1600" b="1" dirty="0">
                <a:solidFill>
                  <a:schemeClr val="bg1"/>
                </a:solidFill>
                <a:effectLst/>
                <a:ea typeface="Calibri" panose="020F0502020204030204" pitchFamily="34" charset="0"/>
              </a:rPr>
              <a:t>: </a:t>
            </a:r>
          </a:p>
          <a:p>
            <a:pPr marL="57150" marR="0" indent="-285750">
              <a:lnSpc>
                <a:spcPts val="1300"/>
              </a:lnSpc>
              <a:spcBef>
                <a:spcPts val="0"/>
              </a:spcBef>
              <a:spcAft>
                <a:spcPts val="0"/>
              </a:spcAft>
              <a:buFont typeface="Wingdings" panose="05000000000000000000" pitchFamily="2" charset="2"/>
              <a:buChar char="§"/>
            </a:pPr>
            <a:r>
              <a:rPr lang="en-US" sz="1600" dirty="0">
                <a:solidFill>
                  <a:schemeClr val="bg1"/>
                </a:solidFill>
                <a:effectLst/>
                <a:ea typeface="Calibri" panose="020F0502020204030204" pitchFamily="34" charset="0"/>
              </a:rPr>
              <a:t>With Registers/Grills Open</a:t>
            </a:r>
            <a:endParaRPr lang="en-US" sz="1600" dirty="0">
              <a:solidFill>
                <a:schemeClr val="bg1"/>
              </a:solidFill>
              <a:ea typeface="Calibri" panose="020F0502020204030204" pitchFamily="34" charset="0"/>
            </a:endParaRPr>
          </a:p>
          <a:p>
            <a:pPr marL="57150" marR="0" indent="-285750">
              <a:lnSpc>
                <a:spcPts val="1300"/>
              </a:lnSpc>
              <a:spcBef>
                <a:spcPts val="0"/>
              </a:spcBef>
              <a:spcAft>
                <a:spcPts val="0"/>
              </a:spcAft>
              <a:buFont typeface="Wingdings" panose="05000000000000000000" pitchFamily="2" charset="2"/>
              <a:buChar char="§"/>
            </a:pPr>
            <a:r>
              <a:rPr lang="en-US" sz="1600" dirty="0">
                <a:solidFill>
                  <a:schemeClr val="bg1"/>
                </a:solidFill>
                <a:effectLst/>
                <a:ea typeface="Calibri" panose="020F0502020204030204" pitchFamily="34" charset="0"/>
              </a:rPr>
              <a:t> Air Leakage Rate (cfm), Before Weatherization (Existing), After and Before Other Weatherization (Target or Actual), and After Weatherization (Target or Actual), </a:t>
            </a:r>
          </a:p>
          <a:p>
            <a:pPr marL="57150" marR="0" indent="-285750">
              <a:lnSpc>
                <a:spcPts val="1300"/>
              </a:lnSpc>
              <a:spcBef>
                <a:spcPts val="0"/>
              </a:spcBef>
              <a:spcAft>
                <a:spcPts val="0"/>
              </a:spcAft>
              <a:buFont typeface="Wingdings" panose="05000000000000000000" pitchFamily="2" charset="2"/>
              <a:buChar char="§"/>
            </a:pPr>
            <a:r>
              <a:rPr lang="en-US" sz="1600" dirty="0">
                <a:solidFill>
                  <a:schemeClr val="bg1"/>
                </a:solidFill>
                <a:effectLst/>
                <a:ea typeface="Calibri" panose="020F0502020204030204" pitchFamily="34" charset="0"/>
              </a:rPr>
              <a:t>At House Pressure Difference (Pa), Before Weatherization (Existing), After and Before Other Weatherization (Target or Actual), and After Weatherization (Target or Actual), </a:t>
            </a:r>
          </a:p>
          <a:p>
            <a:pPr marL="57150" marR="0" indent="-285750">
              <a:lnSpc>
                <a:spcPts val="1300"/>
              </a:lnSpc>
              <a:spcBef>
                <a:spcPts val="0"/>
              </a:spcBef>
              <a:spcAft>
                <a:spcPts val="0"/>
              </a:spcAft>
              <a:buFont typeface="Wingdings" panose="05000000000000000000" pitchFamily="2" charset="2"/>
              <a:buChar char="§"/>
            </a:pPr>
            <a:r>
              <a:rPr lang="en-US" sz="1600" dirty="0">
                <a:solidFill>
                  <a:schemeClr val="bg1"/>
                </a:solidFill>
              </a:rPr>
              <a:t>With Registers/Grills Sealed:</a:t>
            </a:r>
          </a:p>
          <a:p>
            <a:pPr marL="57150" marR="0" indent="-285750">
              <a:lnSpc>
                <a:spcPts val="1300"/>
              </a:lnSpc>
              <a:spcBef>
                <a:spcPts val="0"/>
              </a:spcBef>
              <a:spcAft>
                <a:spcPts val="0"/>
              </a:spcAft>
              <a:buFont typeface="Wingdings" panose="05000000000000000000" pitchFamily="2" charset="2"/>
              <a:buChar char="§"/>
            </a:pPr>
            <a:r>
              <a:rPr lang="en-US" sz="1600" dirty="0">
                <a:solidFill>
                  <a:schemeClr val="bg1"/>
                </a:solidFill>
              </a:rPr>
              <a:t> Air Leakage Rate (cfm), Before Weatherization (Existing), After and Before Other Weatherization (Target or Actual), and After Weatherization (Target or Actual).</a:t>
            </a:r>
          </a:p>
          <a:p>
            <a:pPr marL="57150" indent="-285750">
              <a:lnSpc>
                <a:spcPts val="1300"/>
              </a:lnSpc>
              <a:spcBef>
                <a:spcPts val="0"/>
              </a:spcBef>
              <a:buFont typeface="Wingdings" panose="05000000000000000000" pitchFamily="2" charset="2"/>
              <a:buChar char="§"/>
            </a:pPr>
            <a:r>
              <a:rPr lang="en-US" sz="1600" dirty="0">
                <a:solidFill>
                  <a:schemeClr val="bg1"/>
                </a:solidFill>
              </a:rPr>
              <a:t>At House Pressure Difference (Pa), Before Weatherization (Existing), After and Before Other Weatherization (Target or Actual), and After Weatherization (Target or Actual),</a:t>
            </a:r>
          </a:p>
          <a:p>
            <a:pPr marL="57150" indent="-285750">
              <a:lnSpc>
                <a:spcPts val="1300"/>
              </a:lnSpc>
              <a:spcBef>
                <a:spcPts val="0"/>
              </a:spcBef>
              <a:buFont typeface="Wingdings" panose="05000000000000000000" pitchFamily="2" charset="2"/>
              <a:buChar char="§"/>
            </a:pPr>
            <a:r>
              <a:rPr lang="en-US" sz="1600" dirty="0">
                <a:solidFill>
                  <a:schemeClr val="bg1"/>
                </a:solidFill>
              </a:rPr>
              <a:t>Duct to House Pressure Difference (Pa), Before Weatherization (Existing), After and Before Other Weatherization (Target or Actual).</a:t>
            </a:r>
          </a:p>
        </p:txBody>
      </p:sp>
      <p:sp>
        <p:nvSpPr>
          <p:cNvPr id="12" name="TextBox 11">
            <a:extLst>
              <a:ext uri="{FF2B5EF4-FFF2-40B4-BE49-F238E27FC236}">
                <a16:creationId xmlns:a16="http://schemas.microsoft.com/office/drawing/2014/main" id="{E1BC1B69-5218-8A88-ADEC-E4B886F6AA94}"/>
              </a:ext>
            </a:extLst>
          </p:cNvPr>
          <p:cNvSpPr txBox="1"/>
          <p:nvPr/>
        </p:nvSpPr>
        <p:spPr>
          <a:xfrm rot="185854">
            <a:off x="9141" y="5504947"/>
            <a:ext cx="6848476" cy="830997"/>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800" b="1" dirty="0">
                <a:solidFill>
                  <a:srgbClr val="0C4360"/>
                </a:solidFill>
              </a:rPr>
              <a:t>INFILTRATION (Part 1 of 4)</a:t>
            </a:r>
          </a:p>
        </p:txBody>
      </p:sp>
      <p:sp>
        <p:nvSpPr>
          <p:cNvPr id="9" name="Rectangle: Rounded Corners 8">
            <a:extLst>
              <a:ext uri="{FF2B5EF4-FFF2-40B4-BE49-F238E27FC236}">
                <a16:creationId xmlns:a16="http://schemas.microsoft.com/office/drawing/2014/main" id="{7EEA8383-440F-46A7-F047-A3C5E6FC3BF5}"/>
              </a:ext>
            </a:extLst>
          </p:cNvPr>
          <p:cNvSpPr/>
          <p:nvPr/>
        </p:nvSpPr>
        <p:spPr>
          <a:xfrm>
            <a:off x="188406" y="715408"/>
            <a:ext cx="6506599" cy="99909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D09671A1-3C67-89AA-2529-7EEA826A62B0}"/>
              </a:ext>
            </a:extLst>
          </p:cNvPr>
          <p:cNvSpPr/>
          <p:nvPr/>
        </p:nvSpPr>
        <p:spPr>
          <a:xfrm>
            <a:off x="74407" y="1736085"/>
            <a:ext cx="5202443" cy="210249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5611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269CD43-3CF3-FBC8-B82A-EAFE38EB656B}"/>
              </a:ext>
            </a:extLst>
          </p:cNvPr>
          <p:cNvSpPr/>
          <p:nvPr/>
        </p:nvSpPr>
        <p:spPr>
          <a:xfrm>
            <a:off x="7116620" y="1891674"/>
            <a:ext cx="4146122" cy="3361509"/>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B578CCA-6FE9-DE3D-AD2D-F48645BAEB09}"/>
              </a:ext>
            </a:extLst>
          </p:cNvPr>
          <p:cNvSpPr>
            <a:spLocks noGrp="1"/>
          </p:cNvSpPr>
          <p:nvPr>
            <p:ph type="sldNum" sz="quarter" idx="12"/>
          </p:nvPr>
        </p:nvSpPr>
        <p:spPr/>
        <p:txBody>
          <a:bodyPr/>
          <a:lstStyle/>
          <a:p>
            <a:fld id="{C263D6C4-4840-40CC-AC84-17E24B3B7BDE}" type="slidenum">
              <a:rPr lang="en-US" noProof="0" smtClean="0"/>
              <a:pPr/>
              <a:t>66</a:t>
            </a:fld>
            <a:endParaRPr lang="en-US" noProof="0" dirty="0"/>
          </a:p>
        </p:txBody>
      </p:sp>
      <p:pic>
        <p:nvPicPr>
          <p:cNvPr id="5" name="Picture 4">
            <a:extLst>
              <a:ext uri="{FF2B5EF4-FFF2-40B4-BE49-F238E27FC236}">
                <a16:creationId xmlns:a16="http://schemas.microsoft.com/office/drawing/2014/main" id="{C0887B4F-5037-5A40-B844-665A80B40B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252" y="123012"/>
            <a:ext cx="6474474" cy="5979407"/>
          </a:xfrm>
          <a:prstGeom prst="rect">
            <a:avLst/>
          </a:prstGeom>
          <a:noFill/>
          <a:ln>
            <a:noFill/>
          </a:ln>
        </p:spPr>
      </p:pic>
      <p:sp>
        <p:nvSpPr>
          <p:cNvPr id="9" name="TextBox 8">
            <a:extLst>
              <a:ext uri="{FF2B5EF4-FFF2-40B4-BE49-F238E27FC236}">
                <a16:creationId xmlns:a16="http://schemas.microsoft.com/office/drawing/2014/main" id="{2A8FA3F1-3CCE-9AC2-15BF-46B5A2A825C0}"/>
              </a:ext>
            </a:extLst>
          </p:cNvPr>
          <p:cNvSpPr txBox="1"/>
          <p:nvPr/>
        </p:nvSpPr>
        <p:spPr>
          <a:xfrm>
            <a:off x="7218704" y="2062453"/>
            <a:ext cx="4083417" cy="3046988"/>
          </a:xfrm>
          <a:prstGeom prst="rect">
            <a:avLst/>
          </a:prstGeom>
          <a:noFill/>
        </p:spPr>
        <p:txBody>
          <a:bodyPr wrap="square">
            <a:spAutoFit/>
          </a:bodyPr>
          <a:lstStyle/>
          <a:p>
            <a:pPr marL="171450" indent="-171450">
              <a:buFont typeface="Wingdings" panose="05000000000000000000" pitchFamily="2" charset="2"/>
              <a:buChar char="Ø"/>
            </a:pPr>
            <a:r>
              <a:rPr lang="en-US" sz="1600" dirty="0">
                <a:solidFill>
                  <a:schemeClr val="bg1"/>
                </a:solidFill>
              </a:rPr>
              <a:t>In the </a:t>
            </a:r>
            <a:r>
              <a:rPr lang="en-US" sz="1600" i="1" dirty="0">
                <a:solidFill>
                  <a:schemeClr val="bg1"/>
                </a:solidFill>
              </a:rPr>
              <a:t>Duct Blower Measurements </a:t>
            </a:r>
            <a:r>
              <a:rPr lang="en-US" sz="1600" dirty="0">
                <a:solidFill>
                  <a:schemeClr val="bg1"/>
                </a:solidFill>
              </a:rPr>
              <a:t>Section, enter the </a:t>
            </a:r>
            <a:r>
              <a:rPr lang="en-US" sz="1600" b="1" dirty="0">
                <a:solidFill>
                  <a:schemeClr val="bg1"/>
                </a:solidFill>
              </a:rPr>
              <a:t>Before Duct Sealing </a:t>
            </a:r>
            <a:r>
              <a:rPr lang="en-US" sz="1600" dirty="0">
                <a:solidFill>
                  <a:schemeClr val="bg1"/>
                </a:solidFill>
              </a:rPr>
              <a:t>(Existing) and the </a:t>
            </a:r>
            <a:r>
              <a:rPr lang="en-US" sz="1600" b="1" dirty="0">
                <a:solidFill>
                  <a:schemeClr val="bg1"/>
                </a:solidFill>
              </a:rPr>
              <a:t>After Duct Sealing (Target or Actual) </a:t>
            </a:r>
            <a:r>
              <a:rPr lang="en-US" sz="1600" dirty="0">
                <a:solidFill>
                  <a:schemeClr val="bg1"/>
                </a:solidFill>
              </a:rPr>
              <a:t>reading for: </a:t>
            </a:r>
            <a:r>
              <a:rPr lang="en-US" sz="1600" b="1" dirty="0">
                <a:solidFill>
                  <a:schemeClr val="bg1"/>
                </a:solidFill>
              </a:rPr>
              <a:t>Total Fan Flow (cfm), Total Duct Pressure (Pa), </a:t>
            </a:r>
            <a:r>
              <a:rPr lang="en-US" sz="1600" dirty="0">
                <a:solidFill>
                  <a:schemeClr val="bg1"/>
                </a:solidFill>
              </a:rPr>
              <a:t>and</a:t>
            </a:r>
            <a:r>
              <a:rPr lang="en-US" sz="1600" b="1" dirty="0">
                <a:solidFill>
                  <a:schemeClr val="bg1"/>
                </a:solidFill>
              </a:rPr>
              <a:t> the House Pressure WRT Outside (Pa).</a:t>
            </a:r>
          </a:p>
          <a:p>
            <a:endParaRPr lang="en-US" sz="1600" dirty="0">
              <a:solidFill>
                <a:schemeClr val="bg1"/>
              </a:solidFill>
            </a:endParaRPr>
          </a:p>
          <a:p>
            <a:pPr marL="171450" indent="-171450">
              <a:buFont typeface="Wingdings" panose="05000000000000000000" pitchFamily="2" charset="2"/>
              <a:buChar char="Ø"/>
            </a:pPr>
            <a:r>
              <a:rPr lang="en-US" sz="1600" dirty="0">
                <a:solidFill>
                  <a:schemeClr val="bg1"/>
                </a:solidFill>
              </a:rPr>
              <a:t>On the right-hand side there is a </a:t>
            </a:r>
            <a:r>
              <a:rPr lang="en-US" sz="1600" b="1" dirty="0">
                <a:solidFill>
                  <a:schemeClr val="bg1"/>
                </a:solidFill>
              </a:rPr>
              <a:t>column for Blower Doors, Zonal Pressures, Pressure Pans, </a:t>
            </a:r>
            <a:r>
              <a:rPr lang="en-US" sz="1600" dirty="0">
                <a:solidFill>
                  <a:schemeClr val="bg1"/>
                </a:solidFill>
              </a:rPr>
              <a:t>and</a:t>
            </a:r>
            <a:r>
              <a:rPr lang="en-US" sz="1600" b="1" dirty="0">
                <a:solidFill>
                  <a:schemeClr val="bg1"/>
                </a:solidFill>
              </a:rPr>
              <a:t> Room Pressure Balances</a:t>
            </a:r>
            <a:r>
              <a:rPr lang="en-US" sz="1600" dirty="0">
                <a:solidFill>
                  <a:schemeClr val="bg1"/>
                </a:solidFill>
              </a:rPr>
              <a:t>. </a:t>
            </a:r>
          </a:p>
          <a:p>
            <a:pPr marL="171450" indent="-171450">
              <a:buFont typeface="Wingdings" panose="05000000000000000000" pitchFamily="2" charset="2"/>
              <a:buChar char="Ø"/>
            </a:pPr>
            <a:endParaRPr lang="en-US" sz="1600" dirty="0">
              <a:solidFill>
                <a:schemeClr val="bg1"/>
              </a:solidFill>
            </a:endParaRPr>
          </a:p>
          <a:p>
            <a:pPr marL="171450" indent="-171450">
              <a:buFont typeface="Wingdings" panose="05000000000000000000" pitchFamily="2" charset="2"/>
              <a:buChar char="Ø"/>
            </a:pPr>
            <a:r>
              <a:rPr lang="en-US" sz="1600" dirty="0">
                <a:solidFill>
                  <a:schemeClr val="bg1"/>
                </a:solidFill>
              </a:rPr>
              <a:t>Click on the </a:t>
            </a:r>
            <a:r>
              <a:rPr lang="en-US" sz="1600" b="1" dirty="0">
                <a:solidFill>
                  <a:schemeClr val="bg1"/>
                </a:solidFill>
              </a:rPr>
              <a:t>Blower Doors </a:t>
            </a:r>
            <a:r>
              <a:rPr lang="en-US" sz="1600" dirty="0">
                <a:solidFill>
                  <a:schemeClr val="bg1"/>
                </a:solidFill>
              </a:rPr>
              <a:t>button. </a:t>
            </a:r>
          </a:p>
        </p:txBody>
      </p:sp>
      <p:sp>
        <p:nvSpPr>
          <p:cNvPr id="7" name="TextBox 6">
            <a:extLst>
              <a:ext uri="{FF2B5EF4-FFF2-40B4-BE49-F238E27FC236}">
                <a16:creationId xmlns:a16="http://schemas.microsoft.com/office/drawing/2014/main" id="{CE2D336A-CE1A-BD4A-7C9F-9D0743FFD122}"/>
              </a:ext>
            </a:extLst>
          </p:cNvPr>
          <p:cNvSpPr txBox="1"/>
          <p:nvPr/>
        </p:nvSpPr>
        <p:spPr>
          <a:xfrm>
            <a:off x="6521618" y="225940"/>
            <a:ext cx="3938110" cy="169277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200" b="1" dirty="0">
                <a:solidFill>
                  <a:srgbClr val="0C4360"/>
                </a:solidFill>
              </a:rPr>
              <a:t>INFILTRATION (Part 2 of 4)</a:t>
            </a:r>
            <a:endParaRPr lang="en-US" sz="5300" b="1" dirty="0">
              <a:solidFill>
                <a:srgbClr val="0C4360"/>
              </a:solidFill>
            </a:endParaRPr>
          </a:p>
        </p:txBody>
      </p:sp>
      <p:sp>
        <p:nvSpPr>
          <p:cNvPr id="8" name="Rectangle: Rounded Corners 7">
            <a:extLst>
              <a:ext uri="{FF2B5EF4-FFF2-40B4-BE49-F238E27FC236}">
                <a16:creationId xmlns:a16="http://schemas.microsoft.com/office/drawing/2014/main" id="{D8BEFBB8-FDA3-3CA4-130B-46DB4A16AF32}"/>
              </a:ext>
            </a:extLst>
          </p:cNvPr>
          <p:cNvSpPr/>
          <p:nvPr/>
        </p:nvSpPr>
        <p:spPr>
          <a:xfrm>
            <a:off x="5135193" y="1831452"/>
            <a:ext cx="1523649" cy="146165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hart, histogram&#10;&#10;Description automatically generated">
            <a:extLst>
              <a:ext uri="{FF2B5EF4-FFF2-40B4-BE49-F238E27FC236}">
                <a16:creationId xmlns:a16="http://schemas.microsoft.com/office/drawing/2014/main" id="{6315F62C-E985-CC72-74B7-022E43A37F04}"/>
              </a:ext>
            </a:extLst>
          </p:cNvPr>
          <p:cNvPicPr>
            <a:picLocks noChangeAspect="1"/>
          </p:cNvPicPr>
          <p:nvPr/>
        </p:nvPicPr>
        <p:blipFill>
          <a:blip r:embed="rId3"/>
          <a:stretch>
            <a:fillRect/>
          </a:stretch>
        </p:blipFill>
        <p:spPr>
          <a:xfrm rot="20682828">
            <a:off x="6573598" y="1925675"/>
            <a:ext cx="316545" cy="436801"/>
          </a:xfrm>
          <a:prstGeom prst="rect">
            <a:avLst/>
          </a:prstGeom>
          <a:effectLst>
            <a:glow rad="101600">
              <a:schemeClr val="tx1">
                <a:lumMod val="85000"/>
                <a:lumOff val="15000"/>
                <a:alpha val="60000"/>
              </a:schemeClr>
            </a:glow>
          </a:effectLst>
        </p:spPr>
      </p:pic>
      <p:sp>
        <p:nvSpPr>
          <p:cNvPr id="3" name="Rectangle: Rounded Corners 2">
            <a:extLst>
              <a:ext uri="{FF2B5EF4-FFF2-40B4-BE49-F238E27FC236}">
                <a16:creationId xmlns:a16="http://schemas.microsoft.com/office/drawing/2014/main" id="{F31743BD-2BA5-0229-15AA-62A034AE1E32}"/>
              </a:ext>
            </a:extLst>
          </p:cNvPr>
          <p:cNvSpPr/>
          <p:nvPr/>
        </p:nvSpPr>
        <p:spPr>
          <a:xfrm>
            <a:off x="274071" y="3875514"/>
            <a:ext cx="5039080" cy="163946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5549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5F3DDAC-A9AF-563C-81C3-84AD339FDA80}"/>
              </a:ext>
            </a:extLst>
          </p:cNvPr>
          <p:cNvSpPr/>
          <p:nvPr/>
        </p:nvSpPr>
        <p:spPr>
          <a:xfrm>
            <a:off x="263952" y="3877727"/>
            <a:ext cx="4933195" cy="2288098"/>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458DD8E5-E5A2-0E55-4A58-84A406B5C922}"/>
              </a:ext>
            </a:extLst>
          </p:cNvPr>
          <p:cNvSpPr/>
          <p:nvPr/>
        </p:nvSpPr>
        <p:spPr>
          <a:xfrm>
            <a:off x="7074432" y="854116"/>
            <a:ext cx="4933195" cy="2288098"/>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9347128-E444-05B4-2439-B816BDFD33B3}"/>
              </a:ext>
            </a:extLst>
          </p:cNvPr>
          <p:cNvSpPr>
            <a:spLocks noGrp="1"/>
          </p:cNvSpPr>
          <p:nvPr>
            <p:ph type="sldNum" sz="quarter" idx="12"/>
          </p:nvPr>
        </p:nvSpPr>
        <p:spPr/>
        <p:txBody>
          <a:bodyPr/>
          <a:lstStyle/>
          <a:p>
            <a:fld id="{C263D6C4-4840-40CC-AC84-17E24B3B7BDE}" type="slidenum">
              <a:rPr lang="en-US" noProof="0" smtClean="0"/>
              <a:pPr/>
              <a:t>67</a:t>
            </a:fld>
            <a:endParaRPr lang="en-US" noProof="0" dirty="0"/>
          </a:p>
        </p:txBody>
      </p:sp>
      <p:sp>
        <p:nvSpPr>
          <p:cNvPr id="3" name="Content Placeholder 2">
            <a:extLst>
              <a:ext uri="{FF2B5EF4-FFF2-40B4-BE49-F238E27FC236}">
                <a16:creationId xmlns:a16="http://schemas.microsoft.com/office/drawing/2014/main" id="{2341AF8A-133F-EEAB-13B0-C5230DE9D6A5}"/>
              </a:ext>
            </a:extLst>
          </p:cNvPr>
          <p:cNvSpPr>
            <a:spLocks noGrp="1"/>
          </p:cNvSpPr>
          <p:nvPr>
            <p:ph idx="4294967295"/>
          </p:nvPr>
        </p:nvSpPr>
        <p:spPr>
          <a:xfrm>
            <a:off x="7117310" y="971221"/>
            <a:ext cx="4847438" cy="2364144"/>
          </a:xfrm>
        </p:spPr>
        <p:txBody>
          <a:bodyPr/>
          <a:lstStyle/>
          <a:p>
            <a:pPr marL="57150" marR="0" indent="-285750">
              <a:buFont typeface="Wingdings" panose="05000000000000000000" pitchFamily="2" charset="2"/>
              <a:buChar char="Ø"/>
            </a:pPr>
            <a:r>
              <a:rPr lang="en-US" sz="1600" dirty="0">
                <a:solidFill>
                  <a:schemeClr val="bg1"/>
                </a:solidFill>
                <a:effectLst/>
                <a:latin typeface="Calibri" panose="020F0502020204030204" pitchFamily="34" charset="0"/>
                <a:ea typeface="Times New Roman" panose="02020603050405020304" pitchFamily="18" charset="0"/>
              </a:rPr>
              <a:t>In the </a:t>
            </a:r>
            <a:r>
              <a:rPr lang="en-US" sz="1600" i="1" dirty="0">
                <a:solidFill>
                  <a:schemeClr val="bg1"/>
                </a:solidFill>
                <a:effectLst/>
                <a:latin typeface="Calibri" panose="020F0502020204030204" pitchFamily="34" charset="0"/>
                <a:ea typeface="Times New Roman" panose="02020603050405020304" pitchFamily="18" charset="0"/>
              </a:rPr>
              <a:t>General Info</a:t>
            </a:r>
            <a:r>
              <a:rPr lang="en-US" sz="1600" dirty="0">
                <a:solidFill>
                  <a:schemeClr val="bg1"/>
                </a:solidFill>
                <a:effectLst/>
                <a:latin typeface="Calibri" panose="020F0502020204030204" pitchFamily="34" charset="0"/>
                <a:ea typeface="Times New Roman" panose="02020603050405020304" pitchFamily="18" charset="0"/>
              </a:rPr>
              <a:t> Section, enter the </a:t>
            </a:r>
            <a:r>
              <a:rPr lang="en-US" sz="1600" b="1" dirty="0">
                <a:solidFill>
                  <a:schemeClr val="bg1"/>
                </a:solidFill>
                <a:effectLst/>
                <a:latin typeface="Calibri" panose="020F0502020204030204" pitchFamily="34" charset="0"/>
                <a:ea typeface="Times New Roman" panose="02020603050405020304" pitchFamily="18" charset="0"/>
              </a:rPr>
              <a:t>Date</a:t>
            </a:r>
            <a:r>
              <a:rPr lang="en-US" sz="1600" dirty="0">
                <a:solidFill>
                  <a:schemeClr val="bg1"/>
                </a:solidFill>
                <a:effectLst/>
                <a:latin typeface="Calibri" panose="020F0502020204030204" pitchFamily="34" charset="0"/>
                <a:ea typeface="Times New Roman" panose="02020603050405020304" pitchFamily="18" charset="0"/>
              </a:rPr>
              <a:t>. Use the </a:t>
            </a:r>
            <a:r>
              <a:rPr lang="en-US" sz="1600" b="1" dirty="0">
                <a:solidFill>
                  <a:schemeClr val="bg1"/>
                </a:solidFill>
                <a:effectLst/>
                <a:latin typeface="Calibri" panose="020F0502020204030204" pitchFamily="34" charset="0"/>
                <a:ea typeface="Times New Roman" panose="02020603050405020304" pitchFamily="18" charset="0"/>
              </a:rPr>
              <a:t>Conducted During </a:t>
            </a:r>
            <a:r>
              <a:rPr lang="en-US" sz="1600" dirty="0">
                <a:solidFill>
                  <a:schemeClr val="bg1"/>
                </a:solidFill>
                <a:effectLst/>
                <a:latin typeface="Calibri" panose="020F0502020204030204" pitchFamily="34" charset="0"/>
                <a:ea typeface="Times New Roman" panose="02020603050405020304" pitchFamily="18" charset="0"/>
              </a:rPr>
              <a:t>drop-down menu to choose when it was conducted ( Audit, Pre-Installation, During Installation, Post-Installation, Inspection, or other. In the </a:t>
            </a:r>
            <a:r>
              <a:rPr lang="en-US" sz="1600" i="1" dirty="0">
                <a:solidFill>
                  <a:schemeClr val="bg1"/>
                </a:solidFill>
                <a:effectLst/>
                <a:latin typeface="Calibri" panose="020F0502020204030204" pitchFamily="34" charset="0"/>
                <a:ea typeface="Times New Roman" panose="02020603050405020304" pitchFamily="18" charset="0"/>
              </a:rPr>
              <a:t>Blower Door Measures</a:t>
            </a:r>
            <a:r>
              <a:rPr lang="en-US" sz="1600" dirty="0">
                <a:solidFill>
                  <a:schemeClr val="bg1"/>
                </a:solidFill>
                <a:effectLst/>
                <a:latin typeface="Calibri" panose="020F0502020204030204" pitchFamily="34" charset="0"/>
                <a:ea typeface="Times New Roman" panose="02020603050405020304" pitchFamily="18" charset="0"/>
              </a:rPr>
              <a:t> Section, enter the </a:t>
            </a:r>
            <a:r>
              <a:rPr lang="en-US" sz="1600" b="1" dirty="0">
                <a:solidFill>
                  <a:schemeClr val="bg1"/>
                </a:solidFill>
                <a:effectLst/>
                <a:latin typeface="Calibri" panose="020F0502020204030204" pitchFamily="34" charset="0"/>
                <a:ea typeface="Times New Roman" panose="02020603050405020304" pitchFamily="18" charset="0"/>
              </a:rPr>
              <a:t>Air Leak Rate</a:t>
            </a:r>
            <a:r>
              <a:rPr lang="en-US" sz="1600" dirty="0">
                <a:solidFill>
                  <a:schemeClr val="bg1"/>
                </a:solidFill>
                <a:effectLst/>
                <a:latin typeface="Calibri" panose="020F0502020204030204" pitchFamily="34" charset="0"/>
                <a:ea typeface="Times New Roman" panose="02020603050405020304" pitchFamily="18" charset="0"/>
              </a:rPr>
              <a:t>, </a:t>
            </a:r>
            <a:r>
              <a:rPr lang="en-US" sz="1600" b="1" dirty="0">
                <a:solidFill>
                  <a:schemeClr val="bg1"/>
                </a:solidFill>
                <a:effectLst/>
                <a:latin typeface="Calibri" panose="020F0502020204030204" pitchFamily="34" charset="0"/>
                <a:ea typeface="Times New Roman" panose="02020603050405020304" pitchFamily="18" charset="0"/>
              </a:rPr>
              <a:t>Building Pressure Differential</a:t>
            </a:r>
            <a:r>
              <a:rPr lang="en-US" sz="1600" dirty="0">
                <a:solidFill>
                  <a:schemeClr val="bg1"/>
                </a:solidFill>
                <a:effectLst/>
                <a:latin typeface="Calibri" panose="020F0502020204030204" pitchFamily="34" charset="0"/>
                <a:ea typeface="Times New Roman" panose="02020603050405020304" pitchFamily="18" charset="0"/>
              </a:rPr>
              <a:t>, and the </a:t>
            </a:r>
            <a:r>
              <a:rPr lang="en-US" sz="1600" b="1" dirty="0">
                <a:solidFill>
                  <a:schemeClr val="bg1"/>
                </a:solidFill>
                <a:effectLst/>
                <a:latin typeface="Calibri" panose="020F0502020204030204" pitchFamily="34" charset="0"/>
                <a:ea typeface="Times New Roman" panose="02020603050405020304" pitchFamily="18" charset="0"/>
              </a:rPr>
              <a:t>Corrected CFM at 50 Pa</a:t>
            </a:r>
            <a:r>
              <a:rPr lang="en-US" sz="1600" dirty="0">
                <a:solidFill>
                  <a:schemeClr val="bg1"/>
                </a:solidFill>
                <a:effectLst/>
                <a:latin typeface="Calibri" panose="020F0502020204030204" pitchFamily="34" charset="0"/>
                <a:ea typeface="Times New Roman" panose="02020603050405020304" pitchFamily="18" charset="0"/>
              </a:rPr>
              <a:t>. </a:t>
            </a:r>
            <a:endParaRPr lang="en-US" sz="1600" dirty="0">
              <a:solidFill>
                <a:schemeClr val="bg1"/>
              </a:solidFill>
              <a:effectLst/>
              <a:latin typeface="Times New Roman" panose="02020603050405020304" pitchFamily="18" charset="0"/>
              <a:ea typeface="Times New Roman" panose="02020603050405020304" pitchFamily="18" charset="0"/>
            </a:endParaRPr>
          </a:p>
          <a:p>
            <a:pPr marL="57150" marR="0" indent="-285750">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rPr>
              <a:t>Return to the </a:t>
            </a:r>
            <a:r>
              <a:rPr lang="en-US" sz="1600" b="1" dirty="0">
                <a:solidFill>
                  <a:schemeClr val="bg1"/>
                </a:solidFill>
                <a:effectLst/>
                <a:latin typeface="Calibri" panose="020F0502020204030204" pitchFamily="34" charset="0"/>
                <a:ea typeface="Calibri" panose="020F0502020204030204" pitchFamily="34" charset="0"/>
              </a:rPr>
              <a:t>INFILTRATION</a:t>
            </a:r>
            <a:r>
              <a:rPr lang="en-US" sz="1600" dirty="0">
                <a:solidFill>
                  <a:schemeClr val="bg1"/>
                </a:solidFill>
                <a:effectLst/>
                <a:latin typeface="Calibri" panose="020F0502020204030204" pitchFamily="34" charset="0"/>
                <a:ea typeface="Calibri" panose="020F0502020204030204" pitchFamily="34" charset="0"/>
              </a:rPr>
              <a:t> Screen. Click on the </a:t>
            </a:r>
            <a:r>
              <a:rPr lang="en-US" sz="1600" b="1" dirty="0">
                <a:solidFill>
                  <a:schemeClr val="bg1"/>
                </a:solidFill>
                <a:effectLst/>
                <a:latin typeface="Calibri" panose="020F0502020204030204" pitchFamily="34" charset="0"/>
                <a:ea typeface="Calibri" panose="020F0502020204030204" pitchFamily="34" charset="0"/>
              </a:rPr>
              <a:t>Zonal Pressure button.</a:t>
            </a:r>
            <a:endParaRPr lang="en-US" sz="1600" dirty="0">
              <a:solidFill>
                <a:schemeClr val="bg1"/>
              </a:solidFill>
              <a:effectLst/>
              <a:latin typeface="Times New Roman" panose="02020603050405020304" pitchFamily="18" charset="0"/>
              <a:ea typeface="Calibri" panose="020F0502020204030204" pitchFamily="34" charset="0"/>
            </a:endParaRPr>
          </a:p>
          <a:p>
            <a:endParaRPr lang="en-US" dirty="0">
              <a:solidFill>
                <a:schemeClr val="bg1"/>
              </a:solidFill>
            </a:endParaRPr>
          </a:p>
        </p:txBody>
      </p:sp>
      <p:pic>
        <p:nvPicPr>
          <p:cNvPr id="5" name="Picture 4">
            <a:extLst>
              <a:ext uri="{FF2B5EF4-FFF2-40B4-BE49-F238E27FC236}">
                <a16:creationId xmlns:a16="http://schemas.microsoft.com/office/drawing/2014/main" id="{9496AFDE-8E87-EC38-B95E-4AF5CBF8A5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9109" y="219226"/>
            <a:ext cx="5205321" cy="3418140"/>
          </a:xfrm>
          <a:prstGeom prst="rect">
            <a:avLst/>
          </a:prstGeom>
          <a:noFill/>
          <a:ln>
            <a:noFill/>
          </a:ln>
        </p:spPr>
      </p:pic>
      <p:pic>
        <p:nvPicPr>
          <p:cNvPr id="6" name="Picture 5">
            <a:extLst>
              <a:ext uri="{FF2B5EF4-FFF2-40B4-BE49-F238E27FC236}">
                <a16:creationId xmlns:a16="http://schemas.microsoft.com/office/drawing/2014/main" id="{46B2CD2A-64B7-6C44-2B3B-1CD63FEE0C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7506" y="3278619"/>
            <a:ext cx="5803740" cy="3034547"/>
          </a:xfrm>
          <a:prstGeom prst="rect">
            <a:avLst/>
          </a:prstGeom>
          <a:noFill/>
          <a:ln>
            <a:noFill/>
          </a:ln>
        </p:spPr>
      </p:pic>
      <p:sp>
        <p:nvSpPr>
          <p:cNvPr id="8" name="TextBox 7">
            <a:extLst>
              <a:ext uri="{FF2B5EF4-FFF2-40B4-BE49-F238E27FC236}">
                <a16:creationId xmlns:a16="http://schemas.microsoft.com/office/drawing/2014/main" id="{D0100200-2DAE-C34E-36BE-A25928463A58}"/>
              </a:ext>
            </a:extLst>
          </p:cNvPr>
          <p:cNvSpPr txBox="1"/>
          <p:nvPr/>
        </p:nvSpPr>
        <p:spPr>
          <a:xfrm>
            <a:off x="263952" y="4004842"/>
            <a:ext cx="4922778" cy="2062103"/>
          </a:xfrm>
          <a:prstGeom prst="rect">
            <a:avLst/>
          </a:prstGeom>
          <a:noFill/>
        </p:spPr>
        <p:txBody>
          <a:bodyPr wrap="square">
            <a:spAutoFit/>
          </a:bodyPr>
          <a:lstStyle/>
          <a:p>
            <a:pPr marL="285750" indent="-285750">
              <a:buFont typeface="Wingdings" panose="05000000000000000000" pitchFamily="2" charset="2"/>
              <a:buChar char="Ø"/>
            </a:pPr>
            <a:r>
              <a:rPr lang="en-US" sz="1600" dirty="0">
                <a:solidFill>
                  <a:schemeClr val="bg1"/>
                </a:solidFill>
              </a:rPr>
              <a:t> Click the </a:t>
            </a:r>
            <a:r>
              <a:rPr lang="en-US" sz="1600" b="1" dirty="0">
                <a:solidFill>
                  <a:schemeClr val="bg1"/>
                </a:solidFill>
              </a:rPr>
              <a:t>New</a:t>
            </a:r>
            <a:r>
              <a:rPr lang="en-US" sz="1600" dirty="0">
                <a:solidFill>
                  <a:schemeClr val="bg1"/>
                </a:solidFill>
              </a:rPr>
              <a:t> button. Use the </a:t>
            </a:r>
            <a:r>
              <a:rPr lang="en-US" sz="1600" b="1" dirty="0">
                <a:solidFill>
                  <a:schemeClr val="bg1"/>
                </a:solidFill>
              </a:rPr>
              <a:t>Blower Door Test </a:t>
            </a:r>
            <a:r>
              <a:rPr lang="en-US" sz="1600" dirty="0">
                <a:solidFill>
                  <a:schemeClr val="bg1"/>
                </a:solidFill>
              </a:rPr>
              <a:t>drop-down menu. Use the </a:t>
            </a:r>
            <a:r>
              <a:rPr lang="en-US" sz="1600" b="1" dirty="0">
                <a:solidFill>
                  <a:schemeClr val="bg1"/>
                </a:solidFill>
              </a:rPr>
              <a:t>Location</a:t>
            </a:r>
            <a:r>
              <a:rPr lang="en-US" sz="1600" dirty="0">
                <a:solidFill>
                  <a:schemeClr val="bg1"/>
                </a:solidFill>
              </a:rPr>
              <a:t> drop-down menu to identify where the test was conducted (Audit, Pre-Installation, During Installation, Post-Installation, Inspection, or Other.</a:t>
            </a:r>
          </a:p>
          <a:p>
            <a:pPr marL="285750" indent="-285750">
              <a:buFont typeface="Wingdings" panose="05000000000000000000" pitchFamily="2" charset="2"/>
              <a:buChar char="Ø"/>
            </a:pPr>
            <a:r>
              <a:rPr lang="en-US" sz="1600" dirty="0">
                <a:solidFill>
                  <a:schemeClr val="bg1"/>
                </a:solidFill>
              </a:rPr>
              <a:t>Enter the </a:t>
            </a:r>
            <a:r>
              <a:rPr lang="en-US" sz="1600" b="1" dirty="0">
                <a:solidFill>
                  <a:schemeClr val="bg1"/>
                </a:solidFill>
              </a:rPr>
              <a:t>Pressure(Pa) </a:t>
            </a:r>
            <a:r>
              <a:rPr lang="en-US" sz="1600" dirty="0">
                <a:solidFill>
                  <a:schemeClr val="bg1"/>
                </a:solidFill>
              </a:rPr>
              <a:t>and check the box if </a:t>
            </a:r>
            <a:r>
              <a:rPr lang="en-US" sz="1600" b="1" dirty="0">
                <a:solidFill>
                  <a:schemeClr val="bg1"/>
                </a:solidFill>
              </a:rPr>
              <a:t>Ducts </a:t>
            </a:r>
            <a:r>
              <a:rPr lang="en-US" sz="1600" dirty="0">
                <a:solidFill>
                  <a:schemeClr val="bg1"/>
                </a:solidFill>
              </a:rPr>
              <a:t>are </a:t>
            </a:r>
            <a:r>
              <a:rPr lang="en-US" sz="1600" b="1" dirty="0">
                <a:solidFill>
                  <a:schemeClr val="bg1"/>
                </a:solidFill>
              </a:rPr>
              <a:t>Present</a:t>
            </a:r>
            <a:r>
              <a:rPr lang="en-US" sz="1600" dirty="0">
                <a:solidFill>
                  <a:schemeClr val="bg1"/>
                </a:solidFill>
              </a:rPr>
              <a:t>.</a:t>
            </a:r>
          </a:p>
          <a:p>
            <a:pPr marL="285750" indent="-285750">
              <a:buFont typeface="Wingdings" panose="05000000000000000000" pitchFamily="2" charset="2"/>
              <a:buChar char="Ø"/>
            </a:pPr>
            <a:r>
              <a:rPr lang="en-US" sz="1600" dirty="0">
                <a:solidFill>
                  <a:schemeClr val="bg1"/>
                </a:solidFill>
              </a:rPr>
              <a:t>Return to the </a:t>
            </a:r>
            <a:r>
              <a:rPr lang="en-US" sz="1600" b="1" dirty="0">
                <a:solidFill>
                  <a:schemeClr val="bg1"/>
                </a:solidFill>
              </a:rPr>
              <a:t>INFILTRATION </a:t>
            </a:r>
            <a:r>
              <a:rPr lang="en-US" sz="1600" dirty="0">
                <a:solidFill>
                  <a:schemeClr val="bg1"/>
                </a:solidFill>
              </a:rPr>
              <a:t>Screen. </a:t>
            </a:r>
          </a:p>
        </p:txBody>
      </p:sp>
      <p:sp>
        <p:nvSpPr>
          <p:cNvPr id="2" name="TextBox 1">
            <a:extLst>
              <a:ext uri="{FF2B5EF4-FFF2-40B4-BE49-F238E27FC236}">
                <a16:creationId xmlns:a16="http://schemas.microsoft.com/office/drawing/2014/main" id="{27D1B3AA-11C2-B321-30B7-3306CCFB6125}"/>
              </a:ext>
            </a:extLst>
          </p:cNvPr>
          <p:cNvSpPr txBox="1"/>
          <p:nvPr/>
        </p:nvSpPr>
        <p:spPr>
          <a:xfrm rot="452262">
            <a:off x="6770931" y="272058"/>
            <a:ext cx="5354393"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INFILTRATION (Part 3 of 4)</a:t>
            </a:r>
          </a:p>
        </p:txBody>
      </p:sp>
      <p:pic>
        <p:nvPicPr>
          <p:cNvPr id="7" name="Picture 6">
            <a:extLst>
              <a:ext uri="{FF2B5EF4-FFF2-40B4-BE49-F238E27FC236}">
                <a16:creationId xmlns:a16="http://schemas.microsoft.com/office/drawing/2014/main" id="{7B6F0A25-8EF6-A8CA-C2C3-FCDF26D3FF0F}"/>
              </a:ext>
            </a:extLst>
          </p:cNvPr>
          <p:cNvPicPr>
            <a:picLocks noChangeAspect="1"/>
          </p:cNvPicPr>
          <p:nvPr/>
        </p:nvPicPr>
        <p:blipFill rotWithShape="1">
          <a:blip r:embed="rId4">
            <a:extLst>
              <a:ext uri="{28A0092B-C50C-407E-A947-70E740481C1C}">
                <a14:useLocalDpi xmlns:a14="http://schemas.microsoft.com/office/drawing/2010/main" val="0"/>
              </a:ext>
            </a:extLst>
          </a:blip>
          <a:srcRect l="75721" t="455" r="1155" b="44977"/>
          <a:stretch/>
        </p:blipFill>
        <p:spPr bwMode="auto">
          <a:xfrm>
            <a:off x="160677" y="172303"/>
            <a:ext cx="1611487" cy="3511986"/>
          </a:xfrm>
          <a:prstGeom prst="rect">
            <a:avLst/>
          </a:prstGeom>
          <a:noFill/>
          <a:ln>
            <a:noFill/>
          </a:ln>
        </p:spPr>
      </p:pic>
      <p:sp>
        <p:nvSpPr>
          <p:cNvPr id="9" name="Rectangle: Rounded Corners 8">
            <a:extLst>
              <a:ext uri="{FF2B5EF4-FFF2-40B4-BE49-F238E27FC236}">
                <a16:creationId xmlns:a16="http://schemas.microsoft.com/office/drawing/2014/main" id="{7F2C26F2-AB79-5CA3-7C94-ACEABA5802BB}"/>
              </a:ext>
            </a:extLst>
          </p:cNvPr>
          <p:cNvSpPr/>
          <p:nvPr/>
        </p:nvSpPr>
        <p:spPr>
          <a:xfrm>
            <a:off x="184373" y="1989056"/>
            <a:ext cx="1611486" cy="161198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Chart, histogram&#10;&#10;Description automatically generated">
            <a:extLst>
              <a:ext uri="{FF2B5EF4-FFF2-40B4-BE49-F238E27FC236}">
                <a16:creationId xmlns:a16="http://schemas.microsoft.com/office/drawing/2014/main" id="{7523EE35-8539-430D-AED2-22E3B60BF92E}"/>
              </a:ext>
            </a:extLst>
          </p:cNvPr>
          <p:cNvPicPr>
            <a:picLocks noChangeAspect="1"/>
          </p:cNvPicPr>
          <p:nvPr/>
        </p:nvPicPr>
        <p:blipFill>
          <a:blip r:embed="rId5"/>
          <a:stretch>
            <a:fillRect/>
          </a:stretch>
        </p:blipFill>
        <p:spPr>
          <a:xfrm rot="20682828">
            <a:off x="1524280" y="2032166"/>
            <a:ext cx="316545" cy="436801"/>
          </a:xfrm>
          <a:prstGeom prst="rect">
            <a:avLst/>
          </a:prstGeom>
          <a:effectLst>
            <a:glow rad="101600">
              <a:schemeClr val="tx1">
                <a:lumMod val="85000"/>
                <a:lumOff val="15000"/>
                <a:alpha val="60000"/>
              </a:schemeClr>
            </a:glow>
          </a:effectLst>
        </p:spPr>
      </p:pic>
      <p:pic>
        <p:nvPicPr>
          <p:cNvPr id="12" name="Picture 11" descr="Chart, histogram&#10;&#10;Description automatically generated">
            <a:extLst>
              <a:ext uri="{FF2B5EF4-FFF2-40B4-BE49-F238E27FC236}">
                <a16:creationId xmlns:a16="http://schemas.microsoft.com/office/drawing/2014/main" id="{4F59AC1F-09A5-0F24-7DCE-69A17FF2720C}"/>
              </a:ext>
            </a:extLst>
          </p:cNvPr>
          <p:cNvPicPr>
            <a:picLocks noChangeAspect="1"/>
          </p:cNvPicPr>
          <p:nvPr/>
        </p:nvPicPr>
        <p:blipFill>
          <a:blip r:embed="rId5"/>
          <a:stretch>
            <a:fillRect/>
          </a:stretch>
        </p:blipFill>
        <p:spPr>
          <a:xfrm rot="20682828">
            <a:off x="1597531" y="2486469"/>
            <a:ext cx="316545" cy="436801"/>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326986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F492B80-4A62-07BA-7BFF-BF47492589BC}"/>
              </a:ext>
            </a:extLst>
          </p:cNvPr>
          <p:cNvSpPr/>
          <p:nvPr/>
        </p:nvSpPr>
        <p:spPr>
          <a:xfrm>
            <a:off x="6997372" y="720253"/>
            <a:ext cx="5086425" cy="2810842"/>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E4DFB8A-1AE4-0DF6-CC4A-E59A9747870C}"/>
              </a:ext>
            </a:extLst>
          </p:cNvPr>
          <p:cNvSpPr>
            <a:spLocks noGrp="1"/>
          </p:cNvSpPr>
          <p:nvPr>
            <p:ph type="sldNum" sz="quarter" idx="12"/>
          </p:nvPr>
        </p:nvSpPr>
        <p:spPr/>
        <p:txBody>
          <a:bodyPr/>
          <a:lstStyle/>
          <a:p>
            <a:fld id="{C263D6C4-4840-40CC-AC84-17E24B3B7BDE}" type="slidenum">
              <a:rPr lang="en-US" noProof="0" smtClean="0"/>
              <a:pPr/>
              <a:t>68</a:t>
            </a:fld>
            <a:endParaRPr lang="en-US" noProof="0" dirty="0"/>
          </a:p>
        </p:txBody>
      </p:sp>
      <p:sp>
        <p:nvSpPr>
          <p:cNvPr id="3" name="Content Placeholder 2">
            <a:extLst>
              <a:ext uri="{FF2B5EF4-FFF2-40B4-BE49-F238E27FC236}">
                <a16:creationId xmlns:a16="http://schemas.microsoft.com/office/drawing/2014/main" id="{3A52784E-A046-76F2-E87E-D6413677FE33}"/>
              </a:ext>
            </a:extLst>
          </p:cNvPr>
          <p:cNvSpPr>
            <a:spLocks noGrp="1"/>
          </p:cNvSpPr>
          <p:nvPr>
            <p:ph idx="4294967295"/>
          </p:nvPr>
        </p:nvSpPr>
        <p:spPr>
          <a:xfrm>
            <a:off x="6997372" y="912372"/>
            <a:ext cx="5086425" cy="2754661"/>
          </a:xfrm>
        </p:spPr>
        <p:txBody>
          <a:bodyPr>
            <a:normAutofit lnSpcReduction="10000"/>
          </a:bodyPr>
          <a:lstStyle/>
          <a:p>
            <a:pPr>
              <a:spcBef>
                <a:spcPts val="0"/>
              </a:spcBef>
              <a:buFont typeface="Wingdings" panose="05000000000000000000" pitchFamily="2" charset="2"/>
              <a:buChar char="Ø"/>
            </a:pPr>
            <a:r>
              <a:rPr lang="en-US" sz="1800" dirty="0">
                <a:solidFill>
                  <a:schemeClr val="bg1"/>
                </a:solidFill>
                <a:effectLst/>
                <a:ea typeface="Calibri" panose="020F0502020204030204" pitchFamily="34" charset="0"/>
              </a:rPr>
              <a:t>Click on the </a:t>
            </a:r>
            <a:r>
              <a:rPr lang="en-US" sz="1800" b="1" dirty="0">
                <a:solidFill>
                  <a:schemeClr val="bg1"/>
                </a:solidFill>
                <a:effectLst/>
                <a:ea typeface="Calibri" panose="020F0502020204030204" pitchFamily="34" charset="0"/>
              </a:rPr>
              <a:t>Pressure Pan button. </a:t>
            </a:r>
            <a:endParaRPr lang="en-US" sz="1800" dirty="0">
              <a:solidFill>
                <a:schemeClr val="bg1"/>
              </a:solidFill>
              <a:effectLst/>
              <a:ea typeface="Calibri" panose="020F0502020204030204" pitchFamily="34" charset="0"/>
            </a:endParaRPr>
          </a:p>
          <a:p>
            <a:pPr marL="57150" marR="0" indent="-285750">
              <a:spcBef>
                <a:spcPts val="0"/>
              </a:spcBef>
              <a:spcAft>
                <a:spcPts val="0"/>
              </a:spcAft>
              <a:buFont typeface="Wingdings" panose="05000000000000000000" pitchFamily="2" charset="2"/>
              <a:buChar char="Ø"/>
            </a:pPr>
            <a:r>
              <a:rPr lang="en-US" sz="1800" b="1" dirty="0">
                <a:solidFill>
                  <a:schemeClr val="bg1"/>
                </a:solidFill>
                <a:effectLst/>
                <a:ea typeface="Calibri" panose="020F0502020204030204" pitchFamily="34" charset="0"/>
              </a:rPr>
              <a:t>Click the New button. </a:t>
            </a:r>
            <a:r>
              <a:rPr lang="en-US" sz="1800" dirty="0">
                <a:solidFill>
                  <a:schemeClr val="bg1"/>
                </a:solidFill>
                <a:effectLst/>
                <a:ea typeface="Calibri" panose="020F0502020204030204" pitchFamily="34" charset="0"/>
              </a:rPr>
              <a:t>Use the </a:t>
            </a:r>
            <a:r>
              <a:rPr lang="en-US" sz="1800" b="1" dirty="0">
                <a:solidFill>
                  <a:schemeClr val="bg1"/>
                </a:solidFill>
                <a:effectLst/>
                <a:ea typeface="Calibri" panose="020F0502020204030204" pitchFamily="34" charset="0"/>
              </a:rPr>
              <a:t>Blower Door Test </a:t>
            </a:r>
            <a:r>
              <a:rPr lang="en-US" sz="1800" dirty="0">
                <a:solidFill>
                  <a:schemeClr val="bg1"/>
                </a:solidFill>
                <a:effectLst/>
                <a:ea typeface="Calibri" panose="020F0502020204030204" pitchFamily="34" charset="0"/>
              </a:rPr>
              <a:t>drop-down menu. Use the </a:t>
            </a:r>
            <a:r>
              <a:rPr lang="en-US" sz="1800" b="1" dirty="0">
                <a:solidFill>
                  <a:schemeClr val="bg1"/>
                </a:solidFill>
                <a:effectLst/>
                <a:ea typeface="Calibri" panose="020F0502020204030204" pitchFamily="34" charset="0"/>
              </a:rPr>
              <a:t>Location</a:t>
            </a:r>
            <a:r>
              <a:rPr lang="en-US" sz="1800" dirty="0">
                <a:solidFill>
                  <a:schemeClr val="bg1"/>
                </a:solidFill>
                <a:effectLst/>
                <a:ea typeface="Calibri" panose="020F0502020204030204" pitchFamily="34" charset="0"/>
              </a:rPr>
              <a:t> drop-down menu to identify the location of the test (Kitchen, Family Room, Living Room, recreation Room, Dining Room, Bedroom, Bathroom, Utility Room, Other, Various, Hallway, Staircase, Garage, Porch, Deck, Crawl space, and Attic). Choose the </a:t>
            </a:r>
            <a:r>
              <a:rPr lang="en-US" sz="1800" b="1" dirty="0">
                <a:solidFill>
                  <a:schemeClr val="bg1"/>
                </a:solidFill>
                <a:effectLst/>
                <a:ea typeface="Calibri" panose="020F0502020204030204" pitchFamily="34" charset="0"/>
              </a:rPr>
              <a:t>Register,</a:t>
            </a:r>
            <a:r>
              <a:rPr lang="en-US" sz="1800" dirty="0">
                <a:solidFill>
                  <a:schemeClr val="bg1"/>
                </a:solidFill>
                <a:effectLst/>
                <a:ea typeface="Calibri" panose="020F0502020204030204" pitchFamily="34" charset="0"/>
              </a:rPr>
              <a:t> and </a:t>
            </a:r>
            <a:r>
              <a:rPr lang="en-US" sz="1800" b="1" dirty="0">
                <a:solidFill>
                  <a:schemeClr val="bg1"/>
                </a:solidFill>
                <a:effectLst/>
                <a:ea typeface="Calibri" panose="020F0502020204030204" pitchFamily="34" charset="0"/>
              </a:rPr>
              <a:t>Register Type</a:t>
            </a:r>
            <a:r>
              <a:rPr lang="en-US" sz="1800" dirty="0">
                <a:solidFill>
                  <a:schemeClr val="bg1"/>
                </a:solidFill>
                <a:effectLst/>
                <a:ea typeface="Calibri" panose="020F0502020204030204" pitchFamily="34" charset="0"/>
              </a:rPr>
              <a:t>, Supply or Return.</a:t>
            </a:r>
          </a:p>
          <a:p>
            <a:pPr marL="57150" marR="0" indent="-285750">
              <a:spcBef>
                <a:spcPts val="0"/>
              </a:spcBef>
              <a:spcAft>
                <a:spcPts val="0"/>
              </a:spcAft>
              <a:buFont typeface="Wingdings" panose="05000000000000000000" pitchFamily="2" charset="2"/>
              <a:buChar char="Ø"/>
            </a:pPr>
            <a:r>
              <a:rPr lang="en-US" sz="1800" dirty="0">
                <a:solidFill>
                  <a:schemeClr val="bg1"/>
                </a:solidFill>
                <a:effectLst/>
                <a:ea typeface="Calibri" panose="020F0502020204030204" pitchFamily="34" charset="0"/>
              </a:rPr>
              <a:t>Enter the </a:t>
            </a:r>
            <a:r>
              <a:rPr lang="en-US" sz="1800" b="1" dirty="0">
                <a:solidFill>
                  <a:schemeClr val="bg1"/>
                </a:solidFill>
                <a:effectLst/>
                <a:ea typeface="Calibri" panose="020F0502020204030204" pitchFamily="34" charset="0"/>
              </a:rPr>
              <a:t>Initial (Pa) </a:t>
            </a:r>
            <a:r>
              <a:rPr lang="en-US" sz="1800" dirty="0">
                <a:solidFill>
                  <a:schemeClr val="bg1"/>
                </a:solidFill>
                <a:effectLst/>
                <a:ea typeface="Calibri" panose="020F0502020204030204" pitchFamily="34" charset="0"/>
              </a:rPr>
              <a:t>and the </a:t>
            </a:r>
            <a:r>
              <a:rPr lang="en-US" sz="1800" b="1" dirty="0">
                <a:solidFill>
                  <a:schemeClr val="bg1"/>
                </a:solidFill>
                <a:effectLst/>
                <a:ea typeface="Calibri" panose="020F0502020204030204" pitchFamily="34" charset="0"/>
              </a:rPr>
              <a:t>Final (Pa</a:t>
            </a:r>
            <a:r>
              <a:rPr lang="en-US" sz="1800" dirty="0">
                <a:solidFill>
                  <a:schemeClr val="bg1"/>
                </a:solidFill>
                <a:effectLst/>
                <a:ea typeface="Calibri" panose="020F0502020204030204" pitchFamily="34" charset="0"/>
              </a:rPr>
              <a:t>). Return to the Infiltration Screen. </a:t>
            </a:r>
          </a:p>
          <a:p>
            <a:endParaRPr lang="en-US" dirty="0"/>
          </a:p>
        </p:txBody>
      </p:sp>
      <p:pic>
        <p:nvPicPr>
          <p:cNvPr id="5" name="Picture 4">
            <a:extLst>
              <a:ext uri="{FF2B5EF4-FFF2-40B4-BE49-F238E27FC236}">
                <a16:creationId xmlns:a16="http://schemas.microsoft.com/office/drawing/2014/main" id="{76482315-4905-7DDF-CF0E-07D5357249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155" y="902847"/>
            <a:ext cx="5345655" cy="3244442"/>
          </a:xfrm>
          <a:prstGeom prst="rect">
            <a:avLst/>
          </a:prstGeom>
          <a:noFill/>
          <a:ln>
            <a:noFill/>
          </a:ln>
        </p:spPr>
      </p:pic>
      <p:pic>
        <p:nvPicPr>
          <p:cNvPr id="6" name="Picture 5">
            <a:extLst>
              <a:ext uri="{FF2B5EF4-FFF2-40B4-BE49-F238E27FC236}">
                <a16:creationId xmlns:a16="http://schemas.microsoft.com/office/drawing/2014/main" id="{01D939A7-7DF3-31D4-3D3F-BF5D62C45E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208" y="3775650"/>
            <a:ext cx="5664507" cy="2539425"/>
          </a:xfrm>
          <a:prstGeom prst="rect">
            <a:avLst/>
          </a:prstGeom>
          <a:noFill/>
          <a:ln>
            <a:noFill/>
          </a:ln>
        </p:spPr>
      </p:pic>
      <p:sp>
        <p:nvSpPr>
          <p:cNvPr id="2" name="TextBox 1">
            <a:extLst>
              <a:ext uri="{FF2B5EF4-FFF2-40B4-BE49-F238E27FC236}">
                <a16:creationId xmlns:a16="http://schemas.microsoft.com/office/drawing/2014/main" id="{54782837-C9C8-7D10-997F-CF11D79EEE0B}"/>
              </a:ext>
            </a:extLst>
          </p:cNvPr>
          <p:cNvSpPr txBox="1"/>
          <p:nvPr/>
        </p:nvSpPr>
        <p:spPr>
          <a:xfrm rot="451023">
            <a:off x="1597446" y="126059"/>
            <a:ext cx="6307890" cy="76944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400" b="1" dirty="0">
                <a:solidFill>
                  <a:srgbClr val="0C4360"/>
                </a:solidFill>
              </a:rPr>
              <a:t>INFILTRATION (Part 4 of 4)</a:t>
            </a:r>
          </a:p>
        </p:txBody>
      </p:sp>
      <p:pic>
        <p:nvPicPr>
          <p:cNvPr id="10" name="Picture 9">
            <a:extLst>
              <a:ext uri="{FF2B5EF4-FFF2-40B4-BE49-F238E27FC236}">
                <a16:creationId xmlns:a16="http://schemas.microsoft.com/office/drawing/2014/main" id="{834D56B6-6323-EBD4-61B5-1A7765458B0C}"/>
              </a:ext>
            </a:extLst>
          </p:cNvPr>
          <p:cNvPicPr>
            <a:picLocks noChangeAspect="1"/>
          </p:cNvPicPr>
          <p:nvPr/>
        </p:nvPicPr>
        <p:blipFill rotWithShape="1">
          <a:blip r:embed="rId4">
            <a:extLst>
              <a:ext uri="{28A0092B-C50C-407E-A947-70E740481C1C}">
                <a14:useLocalDpi xmlns:a14="http://schemas.microsoft.com/office/drawing/2010/main" val="0"/>
              </a:ext>
            </a:extLst>
          </a:blip>
          <a:srcRect l="75721" t="27363" r="1155" b="44977"/>
          <a:stretch/>
        </p:blipFill>
        <p:spPr bwMode="auto">
          <a:xfrm>
            <a:off x="230908" y="210969"/>
            <a:ext cx="1611487" cy="1780206"/>
          </a:xfrm>
          <a:prstGeom prst="rect">
            <a:avLst/>
          </a:prstGeom>
          <a:noFill/>
          <a:ln>
            <a:noFill/>
          </a:ln>
        </p:spPr>
      </p:pic>
      <p:sp>
        <p:nvSpPr>
          <p:cNvPr id="11" name="Rectangle: Rounded Corners 10">
            <a:extLst>
              <a:ext uri="{FF2B5EF4-FFF2-40B4-BE49-F238E27FC236}">
                <a16:creationId xmlns:a16="http://schemas.microsoft.com/office/drawing/2014/main" id="{4EC453A4-A8D4-0EC9-153A-42DB7BB3F61A}"/>
              </a:ext>
            </a:extLst>
          </p:cNvPr>
          <p:cNvSpPr/>
          <p:nvPr/>
        </p:nvSpPr>
        <p:spPr>
          <a:xfrm>
            <a:off x="207670" y="295081"/>
            <a:ext cx="1611486" cy="161198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hart, histogram&#10;&#10;Description automatically generated">
            <a:extLst>
              <a:ext uri="{FF2B5EF4-FFF2-40B4-BE49-F238E27FC236}">
                <a16:creationId xmlns:a16="http://schemas.microsoft.com/office/drawing/2014/main" id="{16947544-7E69-A6FE-7111-443DA0B27016}"/>
              </a:ext>
            </a:extLst>
          </p:cNvPr>
          <p:cNvPicPr>
            <a:picLocks noChangeAspect="1"/>
          </p:cNvPicPr>
          <p:nvPr/>
        </p:nvPicPr>
        <p:blipFill>
          <a:blip r:embed="rId5"/>
          <a:stretch>
            <a:fillRect/>
          </a:stretch>
        </p:blipFill>
        <p:spPr>
          <a:xfrm rot="20682828">
            <a:off x="1626201" y="1049265"/>
            <a:ext cx="316545" cy="436801"/>
          </a:xfrm>
          <a:prstGeom prst="rect">
            <a:avLst/>
          </a:prstGeom>
          <a:effectLst>
            <a:glow rad="101600">
              <a:schemeClr val="tx1">
                <a:lumMod val="85000"/>
                <a:lumOff val="15000"/>
                <a:alpha val="60000"/>
              </a:schemeClr>
            </a:glow>
          </a:effectLst>
        </p:spPr>
      </p:pic>
      <p:pic>
        <p:nvPicPr>
          <p:cNvPr id="13" name="Picture 12" descr="Chart, histogram&#10;&#10;Description automatically generated">
            <a:extLst>
              <a:ext uri="{FF2B5EF4-FFF2-40B4-BE49-F238E27FC236}">
                <a16:creationId xmlns:a16="http://schemas.microsoft.com/office/drawing/2014/main" id="{A4D90538-4DE6-4D6A-E48C-3DFECE8B7789}"/>
              </a:ext>
            </a:extLst>
          </p:cNvPr>
          <p:cNvPicPr>
            <a:picLocks noChangeAspect="1"/>
          </p:cNvPicPr>
          <p:nvPr/>
        </p:nvPicPr>
        <p:blipFill>
          <a:blip r:embed="rId5"/>
          <a:stretch>
            <a:fillRect/>
          </a:stretch>
        </p:blipFill>
        <p:spPr>
          <a:xfrm rot="20682828">
            <a:off x="1699452" y="1503568"/>
            <a:ext cx="316545" cy="436801"/>
          </a:xfrm>
          <a:prstGeom prst="rect">
            <a:avLst/>
          </a:prstGeom>
          <a:effectLst>
            <a:glow rad="101600">
              <a:schemeClr val="tx1">
                <a:lumMod val="85000"/>
                <a:lumOff val="15000"/>
                <a:alpha val="60000"/>
              </a:schemeClr>
            </a:glow>
          </a:effectLst>
        </p:spPr>
      </p:pic>
      <p:sp>
        <p:nvSpPr>
          <p:cNvPr id="9" name="Rectangle: Rounded Corners 8">
            <a:extLst>
              <a:ext uri="{FF2B5EF4-FFF2-40B4-BE49-F238E27FC236}">
                <a16:creationId xmlns:a16="http://schemas.microsoft.com/office/drawing/2014/main" id="{E194A32A-F1A8-1529-0AA7-8EA266DC555E}"/>
              </a:ext>
            </a:extLst>
          </p:cNvPr>
          <p:cNvSpPr/>
          <p:nvPr/>
        </p:nvSpPr>
        <p:spPr>
          <a:xfrm>
            <a:off x="5916715" y="3681223"/>
            <a:ext cx="5910538" cy="2700527"/>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8CEA774-2448-E2A0-70E0-5E49E9087A40}"/>
              </a:ext>
            </a:extLst>
          </p:cNvPr>
          <p:cNvSpPr txBox="1"/>
          <p:nvPr/>
        </p:nvSpPr>
        <p:spPr>
          <a:xfrm>
            <a:off x="6109838" y="3698392"/>
            <a:ext cx="5829954" cy="2585323"/>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solidFill>
              </a:rPr>
              <a:t>Click on the </a:t>
            </a:r>
            <a:r>
              <a:rPr lang="en-US" b="1" dirty="0">
                <a:solidFill>
                  <a:schemeClr val="bg1"/>
                </a:solidFill>
              </a:rPr>
              <a:t>Pressure Balance </a:t>
            </a:r>
            <a:r>
              <a:rPr lang="en-US" dirty="0">
                <a:solidFill>
                  <a:schemeClr val="bg1"/>
                </a:solidFill>
              </a:rPr>
              <a:t>Button.</a:t>
            </a:r>
          </a:p>
          <a:p>
            <a:pPr marL="285750" indent="-285750">
              <a:buFont typeface="Wingdings" panose="05000000000000000000" pitchFamily="2" charset="2"/>
              <a:buChar char="Ø"/>
            </a:pPr>
            <a:r>
              <a:rPr lang="en-US" dirty="0">
                <a:solidFill>
                  <a:schemeClr val="bg1"/>
                </a:solidFill>
              </a:rPr>
              <a:t>Click the </a:t>
            </a:r>
            <a:r>
              <a:rPr lang="en-US" b="1" dirty="0">
                <a:solidFill>
                  <a:schemeClr val="bg1"/>
                </a:solidFill>
              </a:rPr>
              <a:t>new</a:t>
            </a:r>
            <a:r>
              <a:rPr lang="en-US" dirty="0">
                <a:solidFill>
                  <a:schemeClr val="bg1"/>
                </a:solidFill>
              </a:rPr>
              <a:t> button. In the </a:t>
            </a:r>
            <a:r>
              <a:rPr lang="en-US" i="1" dirty="0">
                <a:solidFill>
                  <a:schemeClr val="bg1"/>
                </a:solidFill>
              </a:rPr>
              <a:t>Details</a:t>
            </a:r>
            <a:r>
              <a:rPr lang="en-US" dirty="0">
                <a:solidFill>
                  <a:schemeClr val="bg1"/>
                </a:solidFill>
              </a:rPr>
              <a:t> section, click on the drop-down menu for the </a:t>
            </a:r>
            <a:r>
              <a:rPr lang="en-US" b="1" dirty="0">
                <a:solidFill>
                  <a:schemeClr val="bg1"/>
                </a:solidFill>
              </a:rPr>
              <a:t>Location</a:t>
            </a:r>
            <a:r>
              <a:rPr lang="en-US" dirty="0">
                <a:solidFill>
                  <a:schemeClr val="bg1"/>
                </a:solidFill>
              </a:rPr>
              <a:t> and choose from the following: Kitchen, Family Room, Living Room, recreation Room, Dining Room, Bedroom, Bathroom, Utility Room, Other, Various, Hallway, Staircase, Garage, Porch, Deck, Crawl space, and Attic.</a:t>
            </a:r>
          </a:p>
          <a:p>
            <a:pPr marL="285750" indent="-285750">
              <a:buFont typeface="Wingdings" panose="05000000000000000000" pitchFamily="2" charset="2"/>
              <a:buChar char="Ø"/>
            </a:pPr>
            <a:r>
              <a:rPr lang="en-US" dirty="0">
                <a:solidFill>
                  <a:schemeClr val="bg1"/>
                </a:solidFill>
              </a:rPr>
              <a:t>Enter in the </a:t>
            </a:r>
            <a:r>
              <a:rPr lang="en-US" b="1" dirty="0">
                <a:solidFill>
                  <a:schemeClr val="bg1"/>
                </a:solidFill>
              </a:rPr>
              <a:t>Initial (Pa) </a:t>
            </a:r>
            <a:r>
              <a:rPr lang="en-US" dirty="0">
                <a:solidFill>
                  <a:schemeClr val="bg1"/>
                </a:solidFill>
              </a:rPr>
              <a:t>and the </a:t>
            </a:r>
            <a:r>
              <a:rPr lang="en-US" b="1" dirty="0">
                <a:solidFill>
                  <a:schemeClr val="bg1"/>
                </a:solidFill>
              </a:rPr>
              <a:t>Final (Pa). </a:t>
            </a:r>
          </a:p>
          <a:p>
            <a:pPr marL="285750" indent="-285750">
              <a:buFont typeface="Wingdings" panose="05000000000000000000" pitchFamily="2" charset="2"/>
              <a:buChar char="Ø"/>
            </a:pPr>
            <a:r>
              <a:rPr lang="en-US" dirty="0">
                <a:solidFill>
                  <a:schemeClr val="bg1"/>
                </a:solidFill>
              </a:rPr>
              <a:t>Return to the </a:t>
            </a:r>
            <a:r>
              <a:rPr lang="en-US" b="1" dirty="0">
                <a:solidFill>
                  <a:schemeClr val="bg1"/>
                </a:solidFill>
              </a:rPr>
              <a:t>House Items </a:t>
            </a:r>
            <a:r>
              <a:rPr lang="en-US" dirty="0">
                <a:solidFill>
                  <a:schemeClr val="bg1"/>
                </a:solidFill>
              </a:rPr>
              <a:t>menu.</a:t>
            </a:r>
          </a:p>
        </p:txBody>
      </p:sp>
    </p:spTree>
    <p:extLst>
      <p:ext uri="{BB962C8B-B14F-4D97-AF65-F5344CB8AC3E}">
        <p14:creationId xmlns:p14="http://schemas.microsoft.com/office/powerpoint/2010/main" val="4133667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562C37-6D45-4307-5561-97E55436D1B4}"/>
              </a:ext>
            </a:extLst>
          </p:cNvPr>
          <p:cNvSpPr/>
          <p:nvPr/>
        </p:nvSpPr>
        <p:spPr>
          <a:xfrm>
            <a:off x="159820" y="828667"/>
            <a:ext cx="5264003" cy="5827958"/>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112065A-6852-C2AD-BC05-4FEA0B63AA75}"/>
              </a:ext>
            </a:extLst>
          </p:cNvPr>
          <p:cNvSpPr>
            <a:spLocks noGrp="1"/>
          </p:cNvSpPr>
          <p:nvPr>
            <p:ph type="sldNum" sz="quarter" idx="12"/>
          </p:nvPr>
        </p:nvSpPr>
        <p:spPr/>
        <p:txBody>
          <a:bodyPr/>
          <a:lstStyle/>
          <a:p>
            <a:fld id="{C263D6C4-4840-40CC-AC84-17E24B3B7BDE}" type="slidenum">
              <a:rPr lang="en-US" noProof="0" smtClean="0"/>
              <a:pPr/>
              <a:t>69</a:t>
            </a:fld>
            <a:endParaRPr lang="en-US" noProof="0" dirty="0"/>
          </a:p>
        </p:txBody>
      </p:sp>
      <p:sp>
        <p:nvSpPr>
          <p:cNvPr id="3" name="Content Placeholder 2">
            <a:extLst>
              <a:ext uri="{FF2B5EF4-FFF2-40B4-BE49-F238E27FC236}">
                <a16:creationId xmlns:a16="http://schemas.microsoft.com/office/drawing/2014/main" id="{F53D5FDF-A7BD-45BE-0F8A-67DA61C57FE5}"/>
              </a:ext>
            </a:extLst>
          </p:cNvPr>
          <p:cNvSpPr>
            <a:spLocks noGrp="1"/>
          </p:cNvSpPr>
          <p:nvPr>
            <p:ph idx="4294967295"/>
          </p:nvPr>
        </p:nvSpPr>
        <p:spPr>
          <a:xfrm>
            <a:off x="277655" y="915615"/>
            <a:ext cx="5060650" cy="5582022"/>
          </a:xfrm>
        </p:spPr>
        <p:txBody>
          <a:bodyPr>
            <a:normAutofit/>
          </a:bodyPr>
          <a:lstStyle/>
          <a:p>
            <a:pPr marL="57150" marR="0" indent="-285750">
              <a:spcBef>
                <a:spcPts val="0"/>
              </a:spcBef>
              <a:spcAft>
                <a:spcPts val="0"/>
              </a:spcAft>
              <a:buFont typeface="Wingdings" panose="05000000000000000000" pitchFamily="2" charset="2"/>
              <a:buChar char="Ø"/>
            </a:pPr>
            <a:r>
              <a:rPr lang="en-US" sz="1800" dirty="0">
                <a:solidFill>
                  <a:schemeClr val="bg1"/>
                </a:solidFill>
                <a:effectLst/>
                <a:latin typeface="+mj-lt"/>
                <a:ea typeface="Calibri" panose="020F0502020204030204" pitchFamily="34" charset="0"/>
              </a:rPr>
              <a:t>Click on </a:t>
            </a:r>
            <a:r>
              <a:rPr lang="en-US" sz="1800" b="1" dirty="0">
                <a:solidFill>
                  <a:schemeClr val="bg1"/>
                </a:solidFill>
                <a:effectLst/>
                <a:latin typeface="+mj-lt"/>
                <a:ea typeface="Calibri" panose="020F0502020204030204" pitchFamily="34" charset="0"/>
              </a:rPr>
              <a:t>Water Heater</a:t>
            </a:r>
            <a:r>
              <a:rPr lang="en-US" sz="1800" dirty="0">
                <a:solidFill>
                  <a:schemeClr val="bg1"/>
                </a:solidFill>
                <a:effectLst/>
                <a:latin typeface="+mj-lt"/>
                <a:ea typeface="Calibri" panose="020F0502020204030204" pitchFamily="34" charset="0"/>
              </a:rPr>
              <a:t> on the +</a:t>
            </a:r>
            <a:r>
              <a:rPr lang="en-US" sz="1800" b="1" dirty="0">
                <a:solidFill>
                  <a:schemeClr val="bg1"/>
                </a:solidFill>
                <a:effectLst/>
                <a:latin typeface="+mj-lt"/>
                <a:ea typeface="Calibri" panose="020F0502020204030204" pitchFamily="34" charset="0"/>
              </a:rPr>
              <a:t>House Items </a:t>
            </a:r>
            <a:r>
              <a:rPr lang="en-US" sz="1800" dirty="0">
                <a:solidFill>
                  <a:schemeClr val="bg1"/>
                </a:solidFill>
                <a:effectLst/>
                <a:latin typeface="+mj-lt"/>
                <a:ea typeface="Calibri" panose="020F0502020204030204" pitchFamily="34" charset="0"/>
              </a:rPr>
              <a:t>menu</a:t>
            </a:r>
            <a:r>
              <a:rPr lang="en-US" sz="1800" b="1" dirty="0">
                <a:solidFill>
                  <a:schemeClr val="bg1"/>
                </a:solidFill>
                <a:effectLst/>
                <a:latin typeface="+mj-lt"/>
                <a:ea typeface="Calibri" panose="020F0502020204030204" pitchFamily="34" charset="0"/>
              </a:rPr>
              <a:t>.</a:t>
            </a:r>
          </a:p>
        </p:txBody>
      </p:sp>
      <p:sp>
        <p:nvSpPr>
          <p:cNvPr id="13" name="Rectangle: Rounded Corners 12">
            <a:extLst>
              <a:ext uri="{FF2B5EF4-FFF2-40B4-BE49-F238E27FC236}">
                <a16:creationId xmlns:a16="http://schemas.microsoft.com/office/drawing/2014/main" id="{3221CC00-35F7-6E54-EC95-7C94F2BCC07E}"/>
              </a:ext>
            </a:extLst>
          </p:cNvPr>
          <p:cNvSpPr/>
          <p:nvPr/>
        </p:nvSpPr>
        <p:spPr>
          <a:xfrm>
            <a:off x="5782827" y="747916"/>
            <a:ext cx="1064393" cy="31342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21A89EE-877C-7797-A0A1-E7D425FE2FDC}"/>
              </a:ext>
            </a:extLst>
          </p:cNvPr>
          <p:cNvSpPr txBox="1"/>
          <p:nvPr/>
        </p:nvSpPr>
        <p:spPr>
          <a:xfrm rot="495327">
            <a:off x="-207657" y="158896"/>
            <a:ext cx="5633059" cy="707886"/>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000" b="1" dirty="0">
                <a:solidFill>
                  <a:srgbClr val="0C4360"/>
                </a:solidFill>
              </a:rPr>
              <a:t>Water Heater (Part 1 of 5)</a:t>
            </a:r>
          </a:p>
        </p:txBody>
      </p:sp>
      <p:sp>
        <p:nvSpPr>
          <p:cNvPr id="14" name="TextBox 13">
            <a:extLst>
              <a:ext uri="{FF2B5EF4-FFF2-40B4-BE49-F238E27FC236}">
                <a16:creationId xmlns:a16="http://schemas.microsoft.com/office/drawing/2014/main" id="{80C92630-96DF-6890-57AF-BC799D705669}"/>
              </a:ext>
            </a:extLst>
          </p:cNvPr>
          <p:cNvSpPr txBox="1"/>
          <p:nvPr/>
        </p:nvSpPr>
        <p:spPr>
          <a:xfrm>
            <a:off x="164047" y="1234658"/>
            <a:ext cx="5208823" cy="5262979"/>
          </a:xfrm>
          <a:prstGeom prst="rect">
            <a:avLst/>
          </a:prstGeom>
          <a:noFill/>
        </p:spPr>
        <p:txBody>
          <a:bodyPr wrap="square">
            <a:spAutoFit/>
          </a:bodyPr>
          <a:lstStyle/>
          <a:p>
            <a:pPr marL="285750" indent="-285750">
              <a:buFont typeface="Wingdings" panose="05000000000000000000" pitchFamily="2" charset="2"/>
              <a:buChar char="Ø"/>
            </a:pPr>
            <a:r>
              <a:rPr lang="en-US" sz="1600" dirty="0">
                <a:solidFill>
                  <a:schemeClr val="bg1"/>
                </a:solidFill>
                <a:effectLst/>
                <a:latin typeface="+mj-lt"/>
                <a:ea typeface="Calibri" panose="020F0502020204030204" pitchFamily="34" charset="0"/>
              </a:rPr>
              <a:t>In the Existing Equipment box, choose a manufacturer from the MFG drop-down box.  This will populate the Model drop-down box with model numbers to choose from.  Select an option from the Equipment Type drop-down box (Heat pump, storage, tankless/instantaneous).  Select an option from the Fuel drop-down box (Electricity, Natural Gas, Propane, Fuel oil).  Select an option (heated space, unconditioned space, unintentionally heated space) from the Location drop-down box.  Enter the Energy Factor, the Rated Input, the Size(gal), and Recovery Efficiency (%) in the appropriate fields.  Next select an option from the Input Units drop-down box (</a:t>
            </a:r>
            <a:r>
              <a:rPr lang="en-US" sz="1600" dirty="0" err="1">
                <a:solidFill>
                  <a:schemeClr val="bg1"/>
                </a:solidFill>
                <a:effectLst/>
                <a:latin typeface="+mj-lt"/>
                <a:ea typeface="Calibri" panose="020F0502020204030204" pitchFamily="34" charset="0"/>
              </a:rPr>
              <a:t>kBTU</a:t>
            </a:r>
            <a:r>
              <a:rPr lang="en-US" sz="1600" dirty="0">
                <a:solidFill>
                  <a:schemeClr val="bg1"/>
                </a:solidFill>
                <a:effectLst/>
                <a:latin typeface="+mj-lt"/>
                <a:ea typeface="Calibri" panose="020F0502020204030204" pitchFamily="34" charset="0"/>
              </a:rPr>
              <a:t>, kW).  Finally check appropriate boxes if Water Heater Wrap is Present and/or if Water Heater Pipe Insulation is Present.</a:t>
            </a:r>
          </a:p>
          <a:p>
            <a:pPr marL="285750" indent="-285750">
              <a:buFont typeface="Wingdings" panose="05000000000000000000" pitchFamily="2" charset="2"/>
              <a:buChar char="Ø"/>
            </a:pPr>
            <a:endParaRPr lang="en-US" sz="1600" dirty="0">
              <a:solidFill>
                <a:srgbClr val="FFFFFF"/>
              </a:solidFill>
              <a:latin typeface="+mj-lt"/>
            </a:endParaRPr>
          </a:p>
          <a:p>
            <a:pPr marL="285750" indent="-285750">
              <a:buFont typeface="Wingdings" panose="05000000000000000000" pitchFamily="2" charset="2"/>
              <a:buChar char="Ø"/>
            </a:pPr>
            <a:r>
              <a:rPr lang="en-US" sz="1600" dirty="0">
                <a:solidFill>
                  <a:srgbClr val="FFFFFF"/>
                </a:solidFill>
                <a:latin typeface="+mj-lt"/>
              </a:rPr>
              <a:t>In the Original Tank Insulation box enter the R Value and the Thickness (in) in the appropriate fields.  Then select an option from the Type drop-down box (fiberglass, Polyurethane).  Next in the Shower Heads box enter the Number of Shower Heads, the Shower Use (min/day), and the Avg. GPM in the appropriate fields.</a:t>
            </a:r>
          </a:p>
        </p:txBody>
      </p:sp>
      <p:pic>
        <p:nvPicPr>
          <p:cNvPr id="11" name="Picture 10">
            <a:extLst>
              <a:ext uri="{FF2B5EF4-FFF2-40B4-BE49-F238E27FC236}">
                <a16:creationId xmlns:a16="http://schemas.microsoft.com/office/drawing/2014/main" id="{1E9D8537-AFE0-EAE3-700C-5F3458732AEB}"/>
              </a:ext>
            </a:extLst>
          </p:cNvPr>
          <p:cNvPicPr>
            <a:picLocks noChangeAspect="1"/>
          </p:cNvPicPr>
          <p:nvPr/>
        </p:nvPicPr>
        <p:blipFill>
          <a:blip r:embed="rId2"/>
          <a:stretch>
            <a:fillRect/>
          </a:stretch>
        </p:blipFill>
        <p:spPr>
          <a:xfrm>
            <a:off x="5486479" y="144962"/>
            <a:ext cx="6427866" cy="6205156"/>
          </a:xfrm>
          <a:prstGeom prst="rect">
            <a:avLst/>
          </a:prstGeom>
        </p:spPr>
      </p:pic>
      <p:sp>
        <p:nvSpPr>
          <p:cNvPr id="17" name="Rectangle: Rounded Corners 16">
            <a:extLst>
              <a:ext uri="{FF2B5EF4-FFF2-40B4-BE49-F238E27FC236}">
                <a16:creationId xmlns:a16="http://schemas.microsoft.com/office/drawing/2014/main" id="{6E35F733-575E-6C15-8155-C87AC2795684}"/>
              </a:ext>
            </a:extLst>
          </p:cNvPr>
          <p:cNvSpPr/>
          <p:nvPr/>
        </p:nvSpPr>
        <p:spPr>
          <a:xfrm>
            <a:off x="5509693" y="747916"/>
            <a:ext cx="3100907" cy="334511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50C426A-B65E-29CA-36C5-5BA2AFFC3C8A}"/>
              </a:ext>
            </a:extLst>
          </p:cNvPr>
          <p:cNvSpPr/>
          <p:nvPr/>
        </p:nvSpPr>
        <p:spPr>
          <a:xfrm>
            <a:off x="8610600" y="747915"/>
            <a:ext cx="2035628" cy="220211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75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0196" y="382928"/>
            <a:ext cx="5490087" cy="978729"/>
          </a:xfrm>
        </p:spPr>
        <p:txBody>
          <a:bodyPr/>
          <a:lstStyle/>
          <a:p>
            <a:r>
              <a:rPr lang="en-US" dirty="0"/>
              <a:t>LEFT TOOLBAR OVERVIEW– Part 1</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7</a:t>
            </a:fld>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230767" y="1093892"/>
            <a:ext cx="6036868" cy="5450800"/>
          </a:xfrm>
          <a:solidFill>
            <a:srgbClr val="002136"/>
          </a:solidFill>
        </p:spPr>
        <p:txBody>
          <a:bodyPr/>
          <a:lstStyle/>
          <a:p>
            <a:pPr marL="0" indent="0">
              <a:buNone/>
            </a:pPr>
            <a:endParaRPr lang="en-US" b="1" u="sng" dirty="0"/>
          </a:p>
          <a:p>
            <a:r>
              <a:rPr lang="en-US" b="1" u="sng" dirty="0"/>
              <a:t>Customer Search</a:t>
            </a:r>
            <a:endParaRPr lang="en-US" b="1" dirty="0"/>
          </a:p>
          <a:p>
            <a:pPr marL="0" indent="0">
              <a:buNone/>
            </a:pPr>
            <a:r>
              <a:rPr lang="en-US" dirty="0"/>
              <a:t>Find clients in the system</a:t>
            </a:r>
          </a:p>
          <a:p>
            <a:r>
              <a:rPr lang="en-US" b="1" u="sng" dirty="0"/>
              <a:t>Program Interest</a:t>
            </a:r>
            <a:endParaRPr lang="en-US" b="1" dirty="0"/>
          </a:p>
          <a:p>
            <a:pPr marL="0" indent="0">
              <a:buNone/>
            </a:pPr>
            <a:r>
              <a:rPr lang="en-US" dirty="0"/>
              <a:t>Intended for online applications, which are not yet functional</a:t>
            </a:r>
          </a:p>
          <a:p>
            <a:r>
              <a:rPr lang="en-US" b="1" u="sng" dirty="0"/>
              <a:t>Contact Center</a:t>
            </a:r>
          </a:p>
          <a:p>
            <a:pPr marL="0" indent="0">
              <a:buNone/>
            </a:pPr>
            <a:r>
              <a:rPr lang="en-US" dirty="0"/>
              <a:t>View emails sent through LITT, such as sent work orders, audits, and LITT Reports, send additional emails</a:t>
            </a:r>
            <a:endParaRPr lang="en-US" u="sng" dirty="0"/>
          </a:p>
          <a:p>
            <a:r>
              <a:rPr lang="en-US" b="1" u="sng" dirty="0"/>
              <a:t>Today’s Tasks  </a:t>
            </a:r>
          </a:p>
          <a:p>
            <a:pPr marL="0" indent="0">
              <a:buNone/>
            </a:pPr>
            <a:r>
              <a:rPr lang="en-US" dirty="0"/>
              <a:t>Assign tasks to contractors, auditors, staff</a:t>
            </a:r>
          </a:p>
          <a:p>
            <a:r>
              <a:rPr lang="en-US" b="1" u="sng" dirty="0"/>
              <a:t>Schedule</a:t>
            </a:r>
          </a:p>
          <a:p>
            <a:pPr marL="0" indent="0">
              <a:buNone/>
            </a:pPr>
            <a:r>
              <a:rPr lang="en-US" dirty="0"/>
              <a:t>Works with “Today’s Tasks” View timeline of tasks assigned.</a:t>
            </a:r>
          </a:p>
          <a:p>
            <a:pPr marL="0" indent="0">
              <a:buNone/>
            </a:pPr>
            <a:endParaRPr lang="en-US" dirty="0"/>
          </a:p>
          <a:p>
            <a:pPr marL="0" indent="0">
              <a:buNone/>
            </a:pPr>
            <a:endParaRPr lang="en-US" dirty="0"/>
          </a:p>
          <a:p>
            <a:endParaRPr lang="en-US" dirty="0"/>
          </a:p>
        </p:txBody>
      </p:sp>
      <p:pic>
        <p:nvPicPr>
          <p:cNvPr id="19" name="Picture 18" descr="Graphical user interface, application&#10;&#10;Description automatically generated">
            <a:extLst>
              <a:ext uri="{FF2B5EF4-FFF2-40B4-BE49-F238E27FC236}">
                <a16:creationId xmlns:a16="http://schemas.microsoft.com/office/drawing/2014/main" id="{A5A465A6-4503-9C00-E2BE-F689ACE977EE}"/>
              </a:ext>
            </a:extLst>
          </p:cNvPr>
          <p:cNvPicPr>
            <a:picLocks noChangeAspect="1"/>
          </p:cNvPicPr>
          <p:nvPr/>
        </p:nvPicPr>
        <p:blipFill>
          <a:blip r:embed="rId2"/>
          <a:stretch>
            <a:fillRect/>
          </a:stretch>
        </p:blipFill>
        <p:spPr>
          <a:xfrm>
            <a:off x="7068718" y="313308"/>
            <a:ext cx="3911103" cy="6115067"/>
          </a:xfrm>
          <a:prstGeom prst="rect">
            <a:avLst/>
          </a:prstGeom>
          <a:ln>
            <a:solidFill>
              <a:schemeClr val="bg1"/>
            </a:solidFill>
          </a:ln>
        </p:spPr>
      </p:pic>
      <p:sp>
        <p:nvSpPr>
          <p:cNvPr id="3" name="TextBox 2">
            <a:extLst>
              <a:ext uri="{FF2B5EF4-FFF2-40B4-BE49-F238E27FC236}">
                <a16:creationId xmlns:a16="http://schemas.microsoft.com/office/drawing/2014/main" id="{D59BC1FB-CB5F-EE05-9FB6-A9714C4CBB05}"/>
              </a:ext>
            </a:extLst>
          </p:cNvPr>
          <p:cNvSpPr txBox="1"/>
          <p:nvPr/>
        </p:nvSpPr>
        <p:spPr>
          <a:xfrm>
            <a:off x="9523639" y="1817507"/>
            <a:ext cx="1020932" cy="584775"/>
          </a:xfrm>
          <a:prstGeom prst="rect">
            <a:avLst/>
          </a:prstGeom>
          <a:noFill/>
        </p:spPr>
        <p:txBody>
          <a:bodyPr wrap="square" rtlCol="0">
            <a:spAutoFit/>
          </a:bodyPr>
          <a:lstStyle/>
          <a:p>
            <a:r>
              <a:rPr lang="en-US" sz="3200" b="1" dirty="0">
                <a:solidFill>
                  <a:srgbClr val="C00000"/>
                </a:solidFill>
              </a:rPr>
              <a:t>x</a:t>
            </a:r>
            <a:endParaRPr lang="en-US" b="1" dirty="0">
              <a:solidFill>
                <a:srgbClr val="C00000"/>
              </a:solidFill>
            </a:endParaRPr>
          </a:p>
        </p:txBody>
      </p:sp>
      <p:sp>
        <p:nvSpPr>
          <p:cNvPr id="6" name="Left Brace 5">
            <a:extLst>
              <a:ext uri="{FF2B5EF4-FFF2-40B4-BE49-F238E27FC236}">
                <a16:creationId xmlns:a16="http://schemas.microsoft.com/office/drawing/2014/main" id="{1C86A90F-C082-E6FF-EEE2-205361C24A23}"/>
              </a:ext>
            </a:extLst>
          </p:cNvPr>
          <p:cNvSpPr/>
          <p:nvPr/>
        </p:nvSpPr>
        <p:spPr>
          <a:xfrm flipH="1">
            <a:off x="9627527" y="2514771"/>
            <a:ext cx="367808" cy="1391709"/>
          </a:xfrm>
          <a:prstGeom prst="leftBrace">
            <a:avLst>
              <a:gd name="adj1" fmla="val 36277"/>
              <a:gd name="adj2" fmla="val 47362"/>
            </a:avLst>
          </a:prstGeom>
          <a:noFill/>
          <a:ln w="76200">
            <a:solidFill>
              <a:srgbClr val="FFC000"/>
            </a:solidFill>
          </a:ln>
          <a:effectLst>
            <a:glow rad="228600">
              <a:schemeClr val="accent5">
                <a:lumMod val="50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88278817-7BBA-7912-ED7B-04730F1C62BA}"/>
              </a:ext>
            </a:extLst>
          </p:cNvPr>
          <p:cNvSpPr/>
          <p:nvPr/>
        </p:nvSpPr>
        <p:spPr>
          <a:xfrm>
            <a:off x="10159148" y="2899023"/>
            <a:ext cx="1404901" cy="554749"/>
          </a:xfrm>
          <a:prstGeom prst="roundRect">
            <a:avLst>
              <a:gd name="adj" fmla="val 35586"/>
            </a:avLst>
          </a:prstGeom>
          <a:solidFill>
            <a:schemeClr val="bg1"/>
          </a:solidFill>
          <a:ln w="57150">
            <a:solidFill>
              <a:srgbClr val="004F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763FBB4-8B5B-7BA9-06B8-C9456E831379}"/>
              </a:ext>
            </a:extLst>
          </p:cNvPr>
          <p:cNvSpPr txBox="1"/>
          <p:nvPr/>
        </p:nvSpPr>
        <p:spPr>
          <a:xfrm>
            <a:off x="10159148" y="2991731"/>
            <a:ext cx="1621901" cy="369332"/>
          </a:xfrm>
          <a:prstGeom prst="rect">
            <a:avLst/>
          </a:prstGeom>
          <a:noFill/>
          <a:ln>
            <a:noFill/>
          </a:ln>
        </p:spPr>
        <p:txBody>
          <a:bodyPr wrap="square" rtlCol="0">
            <a:spAutoFit/>
          </a:bodyPr>
          <a:lstStyle/>
          <a:p>
            <a:r>
              <a:rPr lang="en-US" b="1" dirty="0">
                <a:solidFill>
                  <a:schemeClr val="bg2">
                    <a:lumMod val="25000"/>
                  </a:schemeClr>
                </a:solidFill>
              </a:rPr>
              <a:t>not required</a:t>
            </a:r>
          </a:p>
        </p:txBody>
      </p:sp>
    </p:spTree>
    <p:extLst>
      <p:ext uri="{BB962C8B-B14F-4D97-AF65-F5344CB8AC3E}">
        <p14:creationId xmlns:p14="http://schemas.microsoft.com/office/powerpoint/2010/main" val="373348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562C37-6D45-4307-5561-97E55436D1B4}"/>
              </a:ext>
            </a:extLst>
          </p:cNvPr>
          <p:cNvSpPr/>
          <p:nvPr/>
        </p:nvSpPr>
        <p:spPr>
          <a:xfrm>
            <a:off x="6912397" y="718457"/>
            <a:ext cx="5073048" cy="4821209"/>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112065A-6852-C2AD-BC05-4FEA0B63AA75}"/>
              </a:ext>
            </a:extLst>
          </p:cNvPr>
          <p:cNvSpPr>
            <a:spLocks noGrp="1"/>
          </p:cNvSpPr>
          <p:nvPr>
            <p:ph type="sldNum" sz="quarter" idx="12"/>
          </p:nvPr>
        </p:nvSpPr>
        <p:spPr/>
        <p:txBody>
          <a:bodyPr/>
          <a:lstStyle/>
          <a:p>
            <a:fld id="{C263D6C4-4840-40CC-AC84-17E24B3B7BDE}" type="slidenum">
              <a:rPr lang="en-US" noProof="0" smtClean="0"/>
              <a:pPr/>
              <a:t>70</a:t>
            </a:fld>
            <a:endParaRPr lang="en-US" noProof="0" dirty="0"/>
          </a:p>
        </p:txBody>
      </p:sp>
      <p:sp>
        <p:nvSpPr>
          <p:cNvPr id="3" name="Content Placeholder 2">
            <a:extLst>
              <a:ext uri="{FF2B5EF4-FFF2-40B4-BE49-F238E27FC236}">
                <a16:creationId xmlns:a16="http://schemas.microsoft.com/office/drawing/2014/main" id="{F53D5FDF-A7BD-45BE-0F8A-67DA61C57FE5}"/>
              </a:ext>
            </a:extLst>
          </p:cNvPr>
          <p:cNvSpPr>
            <a:spLocks noGrp="1"/>
          </p:cNvSpPr>
          <p:nvPr>
            <p:ph idx="4294967295"/>
          </p:nvPr>
        </p:nvSpPr>
        <p:spPr>
          <a:xfrm>
            <a:off x="7026416" y="929699"/>
            <a:ext cx="4845010" cy="5596618"/>
          </a:xfrm>
        </p:spPr>
        <p:txBody>
          <a:bodyPr>
            <a:normAutofit/>
          </a:bodyPr>
          <a:lstStyle/>
          <a:p>
            <a:pPr marL="0" marR="0" indent="0">
              <a:spcBef>
                <a:spcPts val="0"/>
              </a:spcBef>
              <a:spcAft>
                <a:spcPts val="0"/>
              </a:spcAft>
              <a:buNone/>
            </a:pPr>
            <a:endParaRPr lang="en-US" sz="1800" dirty="0">
              <a:solidFill>
                <a:schemeClr val="bg1"/>
              </a:solidFill>
              <a:effectLst/>
              <a:latin typeface="Times New Roman" panose="02020603050405020304" pitchFamily="18" charset="0"/>
              <a:ea typeface="Calibri" panose="020F0502020204030204" pitchFamily="34" charset="0"/>
            </a:endParaRPr>
          </a:p>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applicable, in the Replacement box, check the Replace Water Heater box.  Choose an option from the MFG drop-down box and this will populate model numbers for you to choose from.  Select an option from the Equipment Type drop-down box (Heat Pump, None, Storage, tankless/instantaneous). Next select an option (Electricity, Propane, Natural gas) from the Fuel drop-down box.  Select an option (</a:t>
            </a:r>
            <a:r>
              <a:rPr lang="en-US"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kBTU</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kW) from the Input Units drop-down box.  Enter data in the Rated Input, Size (gal), Energy Factor, Recovery Efficiency (%), and Lifetime (yr) fields.  Finally enter the cost in the Installation Cost field and if applicable the Additional Cost field.</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2AC6E8A-7F60-1B0A-1BEB-FB81CFB38B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965" y="151978"/>
            <a:ext cx="6560433" cy="6255730"/>
          </a:xfrm>
          <a:prstGeom prst="rect">
            <a:avLst/>
          </a:prstGeom>
          <a:noFill/>
          <a:ln>
            <a:noFill/>
          </a:ln>
        </p:spPr>
      </p:pic>
      <p:sp>
        <p:nvSpPr>
          <p:cNvPr id="2" name="TextBox 1">
            <a:extLst>
              <a:ext uri="{FF2B5EF4-FFF2-40B4-BE49-F238E27FC236}">
                <a16:creationId xmlns:a16="http://schemas.microsoft.com/office/drawing/2014/main" id="{C21A89EE-877C-7797-A0A1-E7D425FE2FDC}"/>
              </a:ext>
            </a:extLst>
          </p:cNvPr>
          <p:cNvSpPr txBox="1"/>
          <p:nvPr/>
        </p:nvSpPr>
        <p:spPr>
          <a:xfrm rot="276770">
            <a:off x="6815362" y="313343"/>
            <a:ext cx="5267118"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Water Heater (Part 2 of 5)</a:t>
            </a:r>
          </a:p>
        </p:txBody>
      </p:sp>
      <p:sp>
        <p:nvSpPr>
          <p:cNvPr id="9" name="Rectangle: Rounded Corners 8">
            <a:extLst>
              <a:ext uri="{FF2B5EF4-FFF2-40B4-BE49-F238E27FC236}">
                <a16:creationId xmlns:a16="http://schemas.microsoft.com/office/drawing/2014/main" id="{0BE48854-3390-C437-E98C-434F110BADF7}"/>
              </a:ext>
            </a:extLst>
          </p:cNvPr>
          <p:cNvSpPr/>
          <p:nvPr/>
        </p:nvSpPr>
        <p:spPr>
          <a:xfrm>
            <a:off x="3548743" y="2931188"/>
            <a:ext cx="3363653" cy="347652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3901DDF-638D-F63B-0EB4-3805A0161373}"/>
              </a:ext>
            </a:extLst>
          </p:cNvPr>
          <p:cNvSpPr/>
          <p:nvPr/>
        </p:nvSpPr>
        <p:spPr>
          <a:xfrm>
            <a:off x="7083664" y="5648496"/>
            <a:ext cx="4845010" cy="677107"/>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For replacement life, enter 15 years.</a:t>
            </a:r>
          </a:p>
        </p:txBody>
      </p:sp>
    </p:spTree>
    <p:extLst>
      <p:ext uri="{BB962C8B-B14F-4D97-AF65-F5344CB8AC3E}">
        <p14:creationId xmlns:p14="http://schemas.microsoft.com/office/powerpoint/2010/main" val="2227757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562C37-6D45-4307-5561-97E55436D1B4}"/>
              </a:ext>
            </a:extLst>
          </p:cNvPr>
          <p:cNvSpPr/>
          <p:nvPr/>
        </p:nvSpPr>
        <p:spPr>
          <a:xfrm>
            <a:off x="6912397" y="775816"/>
            <a:ext cx="5073048" cy="5260999"/>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112065A-6852-C2AD-BC05-4FEA0B63AA75}"/>
              </a:ext>
            </a:extLst>
          </p:cNvPr>
          <p:cNvSpPr>
            <a:spLocks noGrp="1"/>
          </p:cNvSpPr>
          <p:nvPr>
            <p:ph type="sldNum" sz="quarter" idx="12"/>
          </p:nvPr>
        </p:nvSpPr>
        <p:spPr/>
        <p:txBody>
          <a:bodyPr/>
          <a:lstStyle/>
          <a:p>
            <a:fld id="{C263D6C4-4840-40CC-AC84-17E24B3B7BDE}" type="slidenum">
              <a:rPr lang="en-US" noProof="0" smtClean="0"/>
              <a:pPr/>
              <a:t>71</a:t>
            </a:fld>
            <a:endParaRPr lang="en-US" noProof="0" dirty="0"/>
          </a:p>
        </p:txBody>
      </p:sp>
      <p:sp>
        <p:nvSpPr>
          <p:cNvPr id="3" name="Content Placeholder 2">
            <a:extLst>
              <a:ext uri="{FF2B5EF4-FFF2-40B4-BE49-F238E27FC236}">
                <a16:creationId xmlns:a16="http://schemas.microsoft.com/office/drawing/2014/main" id="{F53D5FDF-A7BD-45BE-0F8A-67DA61C57FE5}"/>
              </a:ext>
            </a:extLst>
          </p:cNvPr>
          <p:cNvSpPr>
            <a:spLocks noGrp="1"/>
          </p:cNvSpPr>
          <p:nvPr>
            <p:ph idx="4294967295"/>
          </p:nvPr>
        </p:nvSpPr>
        <p:spPr>
          <a:xfrm>
            <a:off x="7981024" y="929699"/>
            <a:ext cx="3890401" cy="5596618"/>
          </a:xfrm>
        </p:spPr>
        <p:txBody>
          <a:bodyPr>
            <a:normAutofit/>
          </a:bodyPr>
          <a:lstStyle/>
          <a:p>
            <a:pPr marL="57150" marR="0" indent="-285750">
              <a:lnSpc>
                <a:spcPct val="107000"/>
              </a:lnSpc>
              <a:spcBef>
                <a:spcPts val="0"/>
              </a:spcBef>
              <a:spcAft>
                <a:spcPts val="800"/>
              </a:spcAft>
              <a:buFont typeface="Wingdings" panose="05000000000000000000" pitchFamily="2" charset="2"/>
              <a:buChar char="Ø"/>
              <a:tabLst>
                <a:tab pos="1104900" algn="l"/>
              </a:tabLs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Same </a:t>
            </a:r>
            <a:r>
              <a:rPr lang="en-US" sz="2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rules </a:t>
            </a: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Water Heaters as for Windows, Doors, and HVAC.</a:t>
            </a:r>
          </a:p>
          <a:p>
            <a:pPr marL="57150" marR="0" indent="-285750">
              <a:lnSpc>
                <a:spcPct val="107000"/>
              </a:lnSpc>
              <a:spcBef>
                <a:spcPts val="0"/>
              </a:spcBef>
              <a:spcAft>
                <a:spcPts val="800"/>
              </a:spcAft>
              <a:buFont typeface="Wingdings" panose="05000000000000000000" pitchFamily="2" charset="2"/>
              <a:buChar char="Ø"/>
              <a:tabLst>
                <a:tab pos="1104900" algn="l"/>
              </a:tabLs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If you indicate a replacing the equipment is required, it will appear on the audit regardless of the SIR. The ‘Include in SIR’ box will cause the water heater replacement to impact the total SIR. </a:t>
            </a:r>
          </a:p>
          <a:p>
            <a:pPr marL="57150" marR="0" indent="-285750">
              <a:lnSpc>
                <a:spcPct val="107000"/>
              </a:lnSpc>
              <a:spcBef>
                <a:spcPts val="0"/>
              </a:spcBef>
              <a:spcAft>
                <a:spcPts val="800"/>
              </a:spcAft>
              <a:buFont typeface="Wingdings" panose="05000000000000000000" pitchFamily="2" charset="2"/>
              <a:buChar char="Ø"/>
              <a:tabLst>
                <a:tab pos="1104900" algn="l"/>
              </a:tabLs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 sure to include a Replacement Life value of 15 (years) when modeling Water Heater replacement.</a:t>
            </a:r>
          </a:p>
        </p:txBody>
      </p:sp>
      <p:pic>
        <p:nvPicPr>
          <p:cNvPr id="6" name="Picture 5" descr="Graphical user interface&#10;&#10;Description automatically generated">
            <a:extLst>
              <a:ext uri="{FF2B5EF4-FFF2-40B4-BE49-F238E27FC236}">
                <a16:creationId xmlns:a16="http://schemas.microsoft.com/office/drawing/2014/main" id="{D29708C4-2D1A-0A00-6E5A-A910FB360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55" y="274324"/>
            <a:ext cx="7674741" cy="5807860"/>
          </a:xfrm>
          <a:prstGeom prst="rect">
            <a:avLst/>
          </a:prstGeom>
        </p:spPr>
      </p:pic>
      <p:sp>
        <p:nvSpPr>
          <p:cNvPr id="2" name="TextBox 1">
            <a:extLst>
              <a:ext uri="{FF2B5EF4-FFF2-40B4-BE49-F238E27FC236}">
                <a16:creationId xmlns:a16="http://schemas.microsoft.com/office/drawing/2014/main" id="{C21A89EE-877C-7797-A0A1-E7D425FE2FDC}"/>
              </a:ext>
            </a:extLst>
          </p:cNvPr>
          <p:cNvSpPr txBox="1"/>
          <p:nvPr/>
        </p:nvSpPr>
        <p:spPr>
          <a:xfrm rot="276770">
            <a:off x="5742617" y="259370"/>
            <a:ext cx="6341603"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WATER HEATER REPLACEMENT</a:t>
            </a:r>
          </a:p>
        </p:txBody>
      </p:sp>
    </p:spTree>
    <p:extLst>
      <p:ext uri="{BB962C8B-B14F-4D97-AF65-F5344CB8AC3E}">
        <p14:creationId xmlns:p14="http://schemas.microsoft.com/office/powerpoint/2010/main" val="4238332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D7EBB-5E5A-89D2-88A8-BBC8B91C1D3A}"/>
              </a:ext>
            </a:extLst>
          </p:cNvPr>
          <p:cNvSpPr>
            <a:spLocks noGrp="1"/>
          </p:cNvSpPr>
          <p:nvPr>
            <p:ph type="sldNum" sz="quarter" idx="12"/>
          </p:nvPr>
        </p:nvSpPr>
        <p:spPr/>
        <p:txBody>
          <a:bodyPr/>
          <a:lstStyle/>
          <a:p>
            <a:r>
              <a:rPr lang="en-US"/>
              <a:t>	</a:t>
            </a:r>
            <a:fld id="{C263D6C4-4840-40CC-AC84-17E24B3B7BDE}" type="slidenum">
              <a:rPr lang="en-US" smtClean="0"/>
              <a:pPr/>
              <a:t>72</a:t>
            </a:fld>
            <a:endParaRPr lang="en-US" noProof="0" dirty="0"/>
          </a:p>
        </p:txBody>
      </p:sp>
      <p:sp>
        <p:nvSpPr>
          <p:cNvPr id="3" name="Rectangle 2">
            <a:extLst>
              <a:ext uri="{FF2B5EF4-FFF2-40B4-BE49-F238E27FC236}">
                <a16:creationId xmlns:a16="http://schemas.microsoft.com/office/drawing/2014/main" id="{D6DBC359-44B8-557F-A878-117539768E0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7D19D51D-855A-33B9-B342-DBD0A710F0E3}"/>
              </a:ext>
            </a:extLst>
          </p:cNvPr>
          <p:cNvSpPr>
            <a:spLocks noChangeArrowheads="1"/>
          </p:cNvSpPr>
          <p:nvPr/>
        </p:nvSpPr>
        <p:spPr bwMode="auto">
          <a:xfrm>
            <a:off x="1109709" y="4622304"/>
            <a:ext cx="90463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57325" algn="l"/>
              </a:tabLst>
              <a:defRPr>
                <a:solidFill>
                  <a:schemeClr val="tx1"/>
                </a:solidFill>
                <a:latin typeface="Arial" panose="020B0604020202020204" pitchFamily="34" charset="0"/>
              </a:defRPr>
            </a:lvl1pPr>
            <a:lvl2pPr eaLnBrk="0" fontAlgn="base" hangingPunct="0">
              <a:spcBef>
                <a:spcPct val="0"/>
              </a:spcBef>
              <a:spcAft>
                <a:spcPct val="0"/>
              </a:spcAft>
              <a:tabLst>
                <a:tab pos="1457325" algn="l"/>
              </a:tabLst>
              <a:defRPr>
                <a:solidFill>
                  <a:schemeClr val="tx1"/>
                </a:solidFill>
                <a:latin typeface="Arial" panose="020B0604020202020204" pitchFamily="34" charset="0"/>
              </a:defRPr>
            </a:lvl2pPr>
            <a:lvl3pPr eaLnBrk="0" fontAlgn="base" hangingPunct="0">
              <a:spcBef>
                <a:spcPct val="0"/>
              </a:spcBef>
              <a:spcAft>
                <a:spcPct val="0"/>
              </a:spcAft>
              <a:tabLst>
                <a:tab pos="1457325" algn="l"/>
              </a:tabLst>
              <a:defRPr>
                <a:solidFill>
                  <a:schemeClr val="tx1"/>
                </a:solidFill>
                <a:latin typeface="Arial" panose="020B0604020202020204" pitchFamily="34" charset="0"/>
              </a:defRPr>
            </a:lvl3pPr>
            <a:lvl4pPr eaLnBrk="0" fontAlgn="base" hangingPunct="0">
              <a:spcBef>
                <a:spcPct val="0"/>
              </a:spcBef>
              <a:spcAft>
                <a:spcPct val="0"/>
              </a:spcAft>
              <a:tabLst>
                <a:tab pos="1457325" algn="l"/>
              </a:tabLst>
              <a:defRPr>
                <a:solidFill>
                  <a:schemeClr val="tx1"/>
                </a:solidFill>
                <a:latin typeface="Arial" panose="020B0604020202020204" pitchFamily="34" charset="0"/>
              </a:defRPr>
            </a:lvl4pPr>
            <a:lvl5pPr eaLnBrk="0" fontAlgn="base" hangingPunct="0">
              <a:spcBef>
                <a:spcPct val="0"/>
              </a:spcBef>
              <a:spcAft>
                <a:spcPct val="0"/>
              </a:spcAft>
              <a:tabLst>
                <a:tab pos="1457325" algn="l"/>
              </a:tabLst>
              <a:defRPr>
                <a:solidFill>
                  <a:schemeClr val="tx1"/>
                </a:solidFill>
                <a:latin typeface="Arial" panose="020B0604020202020204" pitchFamily="34" charset="0"/>
              </a:defRPr>
            </a:lvl5pPr>
            <a:lvl6pPr eaLnBrk="0" fontAlgn="base" hangingPunct="0">
              <a:spcBef>
                <a:spcPct val="0"/>
              </a:spcBef>
              <a:spcAft>
                <a:spcPct val="0"/>
              </a:spcAft>
              <a:tabLst>
                <a:tab pos="1457325" algn="l"/>
              </a:tabLst>
              <a:defRPr>
                <a:solidFill>
                  <a:schemeClr val="tx1"/>
                </a:solidFill>
                <a:latin typeface="Arial" panose="020B0604020202020204" pitchFamily="34" charset="0"/>
              </a:defRPr>
            </a:lvl6pPr>
            <a:lvl7pPr eaLnBrk="0" fontAlgn="base" hangingPunct="0">
              <a:spcBef>
                <a:spcPct val="0"/>
              </a:spcBef>
              <a:spcAft>
                <a:spcPct val="0"/>
              </a:spcAft>
              <a:tabLst>
                <a:tab pos="1457325" algn="l"/>
              </a:tabLst>
              <a:defRPr>
                <a:solidFill>
                  <a:schemeClr val="tx1"/>
                </a:solidFill>
                <a:latin typeface="Arial" panose="020B0604020202020204" pitchFamily="34" charset="0"/>
              </a:defRPr>
            </a:lvl7pPr>
            <a:lvl8pPr eaLnBrk="0" fontAlgn="base" hangingPunct="0">
              <a:spcBef>
                <a:spcPct val="0"/>
              </a:spcBef>
              <a:spcAft>
                <a:spcPct val="0"/>
              </a:spcAft>
              <a:tabLst>
                <a:tab pos="1457325" algn="l"/>
              </a:tabLst>
              <a:defRPr>
                <a:solidFill>
                  <a:schemeClr val="tx1"/>
                </a:solidFill>
                <a:latin typeface="Arial" panose="020B0604020202020204" pitchFamily="34" charset="0"/>
              </a:defRPr>
            </a:lvl8pPr>
            <a:lvl9pPr eaLnBrk="0" fontAlgn="base" hangingPunct="0">
              <a:spcBef>
                <a:spcPct val="0"/>
              </a:spcBef>
              <a:spcAft>
                <a:spcPct val="0"/>
              </a:spcAft>
              <a:tabLst>
                <a:tab pos="14573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57325" algn="l"/>
              </a:tabLst>
            </a:pPr>
            <a:r>
              <a:rPr kumimoji="0" lang="en-US" altLang="en-US" sz="24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Notice the SIR is below both 1.0 and 0.5. The audit would need to be rerun with the required box unchecked and the Water Heater Replacement would need to be installed as an itemized Health and Safety Measure. </a:t>
            </a:r>
            <a:endParaRPr kumimoji="0" lang="en-US" altLang="en-US" sz="4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7AEADF3B-1C5C-840A-180A-C7B6C2D67D36}"/>
              </a:ext>
            </a:extLst>
          </p:cNvPr>
          <p:cNvSpPr txBox="1"/>
          <p:nvPr/>
        </p:nvSpPr>
        <p:spPr>
          <a:xfrm>
            <a:off x="480874" y="900573"/>
            <a:ext cx="4811697" cy="707886"/>
          </a:xfrm>
          <a:prstGeom prst="rect">
            <a:avLst/>
          </a:prstGeom>
          <a:noFill/>
        </p:spPr>
        <p:txBody>
          <a:bodyPr wrap="square" rtlCol="0">
            <a:spAutoFit/>
          </a:bodyPr>
          <a:lstStyle/>
          <a:p>
            <a:r>
              <a:rPr lang="en-US" sz="2000" dirty="0">
                <a:solidFill>
                  <a:schemeClr val="bg1"/>
                </a:solidFill>
              </a:rPr>
              <a:t>This is a screenshot of the work order, which will be explained in further training.</a:t>
            </a:r>
          </a:p>
        </p:txBody>
      </p:sp>
      <p:pic>
        <p:nvPicPr>
          <p:cNvPr id="7" name="Picture 6" descr="Table&#10;&#10;Description automatically generated">
            <a:extLst>
              <a:ext uri="{FF2B5EF4-FFF2-40B4-BE49-F238E27FC236}">
                <a16:creationId xmlns:a16="http://schemas.microsoft.com/office/drawing/2014/main" id="{37EE747B-1982-A4BA-1FD5-96B8FF3A39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662507"/>
            <a:ext cx="12192000" cy="2934704"/>
          </a:xfrm>
          <a:prstGeom prst="rect">
            <a:avLst/>
          </a:prstGeom>
        </p:spPr>
      </p:pic>
      <p:sp>
        <p:nvSpPr>
          <p:cNvPr id="8" name="TextBox 7">
            <a:extLst>
              <a:ext uri="{FF2B5EF4-FFF2-40B4-BE49-F238E27FC236}">
                <a16:creationId xmlns:a16="http://schemas.microsoft.com/office/drawing/2014/main" id="{BAA88E08-CCCB-B88F-7D50-695F13AC06A5}"/>
              </a:ext>
            </a:extLst>
          </p:cNvPr>
          <p:cNvSpPr txBox="1"/>
          <p:nvPr/>
        </p:nvSpPr>
        <p:spPr>
          <a:xfrm rot="276770">
            <a:off x="5556186" y="992966"/>
            <a:ext cx="6341603"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WATER HEATER REPLACEMENT</a:t>
            </a:r>
          </a:p>
        </p:txBody>
      </p:sp>
    </p:spTree>
    <p:extLst>
      <p:ext uri="{BB962C8B-B14F-4D97-AF65-F5344CB8AC3E}">
        <p14:creationId xmlns:p14="http://schemas.microsoft.com/office/powerpoint/2010/main" val="340308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B914C8-5A32-75AE-84BE-4F0AF9065F9F}"/>
              </a:ext>
            </a:extLst>
          </p:cNvPr>
          <p:cNvSpPr>
            <a:spLocks noGrp="1"/>
          </p:cNvSpPr>
          <p:nvPr>
            <p:ph type="sldNum" sz="quarter" idx="12"/>
          </p:nvPr>
        </p:nvSpPr>
        <p:spPr/>
        <p:txBody>
          <a:bodyPr/>
          <a:lstStyle/>
          <a:p>
            <a:fld id="{C263D6C4-4840-40CC-AC84-17E24B3B7BDE}" type="slidenum">
              <a:rPr lang="en-US" noProof="0" smtClean="0"/>
              <a:pPr/>
              <a:t>73</a:t>
            </a:fld>
            <a:endParaRPr lang="en-US" noProof="0" dirty="0"/>
          </a:p>
        </p:txBody>
      </p:sp>
      <p:pic>
        <p:nvPicPr>
          <p:cNvPr id="5" name="Picture 4">
            <a:extLst>
              <a:ext uri="{FF2B5EF4-FFF2-40B4-BE49-F238E27FC236}">
                <a16:creationId xmlns:a16="http://schemas.microsoft.com/office/drawing/2014/main" id="{9A46CBF0-E7EC-14FD-B362-12884198E0FF}"/>
              </a:ext>
            </a:extLst>
          </p:cNvPr>
          <p:cNvPicPr>
            <a:picLocks noChangeAspect="1"/>
          </p:cNvPicPr>
          <p:nvPr/>
        </p:nvPicPr>
        <p:blipFill rotWithShape="1">
          <a:blip r:embed="rId2">
            <a:extLst>
              <a:ext uri="{28A0092B-C50C-407E-A947-70E740481C1C}">
                <a14:useLocalDpi xmlns:a14="http://schemas.microsoft.com/office/drawing/2010/main" val="0"/>
              </a:ext>
            </a:extLst>
          </a:blip>
          <a:srcRect t="1530"/>
          <a:stretch/>
        </p:blipFill>
        <p:spPr bwMode="auto">
          <a:xfrm>
            <a:off x="1838408" y="2638593"/>
            <a:ext cx="6105525" cy="4087476"/>
          </a:xfrm>
          <a:prstGeom prst="rect">
            <a:avLst/>
          </a:prstGeom>
          <a:noFill/>
          <a:ln>
            <a:noFill/>
          </a:ln>
        </p:spPr>
      </p:pic>
      <p:sp>
        <p:nvSpPr>
          <p:cNvPr id="2" name="TextBox 1">
            <a:extLst>
              <a:ext uri="{FF2B5EF4-FFF2-40B4-BE49-F238E27FC236}">
                <a16:creationId xmlns:a16="http://schemas.microsoft.com/office/drawing/2014/main" id="{21C594B0-3D4D-C1BC-FD68-843B677172F4}"/>
              </a:ext>
            </a:extLst>
          </p:cNvPr>
          <p:cNvSpPr txBox="1"/>
          <p:nvPr/>
        </p:nvSpPr>
        <p:spPr>
          <a:xfrm rot="193139">
            <a:off x="8577943" y="607310"/>
            <a:ext cx="3080657" cy="1323439"/>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4000" b="1" dirty="0">
                <a:solidFill>
                  <a:srgbClr val="0C4360"/>
                </a:solidFill>
              </a:rPr>
              <a:t>Water Heater</a:t>
            </a:r>
          </a:p>
          <a:p>
            <a:r>
              <a:rPr lang="en-US" sz="4000" b="1" dirty="0">
                <a:solidFill>
                  <a:srgbClr val="0C4360"/>
                </a:solidFill>
              </a:rPr>
              <a:t>(3 of 5)</a:t>
            </a:r>
          </a:p>
        </p:txBody>
      </p:sp>
      <p:pic>
        <p:nvPicPr>
          <p:cNvPr id="8" name="Picture 7">
            <a:extLst>
              <a:ext uri="{FF2B5EF4-FFF2-40B4-BE49-F238E27FC236}">
                <a16:creationId xmlns:a16="http://schemas.microsoft.com/office/drawing/2014/main" id="{60713DDC-CA68-2451-8AB9-8C4464031175}"/>
              </a:ext>
            </a:extLst>
          </p:cNvPr>
          <p:cNvPicPr>
            <a:picLocks noChangeAspect="1"/>
          </p:cNvPicPr>
          <p:nvPr/>
        </p:nvPicPr>
        <p:blipFill rotWithShape="1">
          <a:blip r:embed="rId3">
            <a:extLst>
              <a:ext uri="{28A0092B-C50C-407E-A947-70E740481C1C}">
                <a14:useLocalDpi xmlns:a14="http://schemas.microsoft.com/office/drawing/2010/main" val="0"/>
              </a:ext>
            </a:extLst>
          </a:blip>
          <a:srcRect l="78315" t="23" b="56933"/>
          <a:stretch/>
        </p:blipFill>
        <p:spPr bwMode="auto">
          <a:xfrm>
            <a:off x="94107" y="131931"/>
            <a:ext cx="1754798" cy="3321503"/>
          </a:xfrm>
          <a:prstGeom prst="rect">
            <a:avLst/>
          </a:prstGeom>
          <a:noFill/>
          <a:ln w="38100">
            <a:solidFill>
              <a:schemeClr val="tx2"/>
            </a:solidFill>
          </a:ln>
        </p:spPr>
      </p:pic>
      <p:sp>
        <p:nvSpPr>
          <p:cNvPr id="9" name="Rectangle: Rounded Corners 8">
            <a:extLst>
              <a:ext uri="{FF2B5EF4-FFF2-40B4-BE49-F238E27FC236}">
                <a16:creationId xmlns:a16="http://schemas.microsoft.com/office/drawing/2014/main" id="{CE725927-59CE-6EA7-E2C3-13696FAA80FF}"/>
              </a:ext>
            </a:extLst>
          </p:cNvPr>
          <p:cNvSpPr/>
          <p:nvPr/>
        </p:nvSpPr>
        <p:spPr>
          <a:xfrm>
            <a:off x="250371" y="2253342"/>
            <a:ext cx="1477590" cy="38525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2F7D9E3-BD0F-883B-B452-674B4679B9FD}"/>
              </a:ext>
            </a:extLst>
          </p:cNvPr>
          <p:cNvSpPr/>
          <p:nvPr/>
        </p:nvSpPr>
        <p:spPr>
          <a:xfrm>
            <a:off x="7943933" y="2339720"/>
            <a:ext cx="3918397" cy="4340479"/>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AE26C9-90FD-18D3-B610-20E0A45B11C1}"/>
              </a:ext>
            </a:extLst>
          </p:cNvPr>
          <p:cNvSpPr>
            <a:spLocks noGrp="1"/>
          </p:cNvSpPr>
          <p:nvPr>
            <p:ph idx="4294967295"/>
          </p:nvPr>
        </p:nvSpPr>
        <p:spPr>
          <a:xfrm>
            <a:off x="8054380" y="2691479"/>
            <a:ext cx="3714028" cy="4351338"/>
          </a:xfrm>
        </p:spPr>
        <p:txBody>
          <a:bodyPr/>
          <a:lstStyle/>
          <a:p>
            <a:pPr>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The Operational Tests button will open a new screen that allows you to enter the data from your Audit tests and your Inspection tests for both Flue Gas Analysis and Carbon Monoxide. </a:t>
            </a:r>
          </a:p>
          <a:p>
            <a:pPr>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 Enter your data in the fields provided: </a:t>
            </a:r>
            <a:r>
              <a:rPr lang="en-US" sz="1800" b="1" dirty="0">
                <a:solidFill>
                  <a:schemeClr val="bg1"/>
                </a:solidFill>
                <a:effectLst/>
                <a:latin typeface="Calibri" panose="020F0502020204030204" pitchFamily="34" charset="0"/>
                <a:ea typeface="Calibri" panose="020F0502020204030204" pitchFamily="34" charset="0"/>
              </a:rPr>
              <a:t>Combustion Air Temp, Flue Gas Temp, Net Stack Temp, Percent Oxygen, Percent Carbon Dioxide, Smoke Number, Steady State Efficiency, As-Measured Reading in Flue</a:t>
            </a:r>
            <a:r>
              <a:rPr lang="en-US" sz="1800" dirty="0">
                <a:solidFill>
                  <a:schemeClr val="bg1"/>
                </a:solidFill>
                <a:effectLst/>
                <a:latin typeface="Calibri" panose="020F0502020204030204" pitchFamily="34" charset="0"/>
                <a:ea typeface="Calibri" panose="020F0502020204030204" pitchFamily="34" charset="0"/>
              </a:rPr>
              <a:t>, and </a:t>
            </a:r>
            <a:r>
              <a:rPr lang="en-US" sz="1800" b="1" dirty="0">
                <a:solidFill>
                  <a:schemeClr val="bg1"/>
                </a:solidFill>
                <a:effectLst/>
                <a:latin typeface="Calibri" panose="020F0502020204030204" pitchFamily="34" charset="0"/>
                <a:ea typeface="Calibri" panose="020F0502020204030204" pitchFamily="34" charset="0"/>
              </a:rPr>
              <a:t>Air-free Reading in Flue.  </a:t>
            </a:r>
            <a:endParaRPr lang="en-US" sz="1800" b="1" dirty="0">
              <a:solidFill>
                <a:schemeClr val="bg1"/>
              </a:solidFill>
              <a:effectLst/>
              <a:latin typeface="Times New Roman" panose="02020603050405020304" pitchFamily="18" charset="0"/>
              <a:ea typeface="Calibri" panose="020F0502020204030204" pitchFamily="34" charset="0"/>
            </a:endParaRPr>
          </a:p>
          <a:p>
            <a:endParaRPr lang="en-US" dirty="0">
              <a:solidFill>
                <a:schemeClr val="bg1"/>
              </a:solidFill>
            </a:endParaRPr>
          </a:p>
        </p:txBody>
      </p:sp>
      <p:sp>
        <p:nvSpPr>
          <p:cNvPr id="11" name="Rectangle: Rounded Corners 10">
            <a:extLst>
              <a:ext uri="{FF2B5EF4-FFF2-40B4-BE49-F238E27FC236}">
                <a16:creationId xmlns:a16="http://schemas.microsoft.com/office/drawing/2014/main" id="{C7C715CD-8EA7-2E89-D7E3-7BBAD9FCD13E}"/>
              </a:ext>
            </a:extLst>
          </p:cNvPr>
          <p:cNvSpPr/>
          <p:nvPr/>
        </p:nvSpPr>
        <p:spPr>
          <a:xfrm>
            <a:off x="1925699" y="249011"/>
            <a:ext cx="6412757" cy="2308325"/>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B15B25-3F56-FFA7-885D-8BFC030BBABA}"/>
              </a:ext>
            </a:extLst>
          </p:cNvPr>
          <p:cNvSpPr txBox="1"/>
          <p:nvPr/>
        </p:nvSpPr>
        <p:spPr>
          <a:xfrm>
            <a:off x="2011677" y="114868"/>
            <a:ext cx="6240799" cy="2308324"/>
          </a:xfrm>
          <a:prstGeom prst="rect">
            <a:avLst/>
          </a:prstGeom>
          <a:noFill/>
        </p:spPr>
        <p:txBody>
          <a:bodyPr wrap="square">
            <a:spAutoFit/>
          </a:bodyPr>
          <a:lstStyle/>
          <a:p>
            <a:pPr marL="0" marR="0" indent="0">
              <a:spcBef>
                <a:spcPts val="0"/>
              </a:spcBef>
              <a:spcAft>
                <a:spcPts val="0"/>
              </a:spcAft>
              <a:buNone/>
            </a:pPr>
            <a:r>
              <a:rPr lang="en-US" sz="1800" dirty="0">
                <a:solidFill>
                  <a:schemeClr val="bg1"/>
                </a:solidFill>
                <a:effectLst/>
                <a:latin typeface="Calibri" panose="020F0502020204030204" pitchFamily="34" charset="0"/>
                <a:ea typeface="Calibri" panose="020F0502020204030204" pitchFamily="34" charset="0"/>
              </a:rPr>
              <a:t> </a:t>
            </a:r>
            <a:endParaRPr lang="en-US" sz="1800" dirty="0">
              <a:solidFill>
                <a:schemeClr val="bg1"/>
              </a:solidFill>
              <a:effectLst/>
              <a:latin typeface="Times New Roman" panose="02020603050405020304" pitchFamily="18" charset="0"/>
              <a:ea typeface="Calibri" panose="020F0502020204030204" pitchFamily="34" charset="0"/>
            </a:endParaRPr>
          </a:p>
          <a:p>
            <a:pPr marL="57150" marR="0" indent="-285750">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There are 5 blue buttons in the top right-hand corner of the screen: Images, Measure, Operational Tests, Vent Tests, and Inspections.  The Images button allows you to upload photos of the Water Heater and work.  The measure button will open another screen that will allow you to enter a Manual Measure and cost or choose a measure from the </a:t>
            </a:r>
            <a:r>
              <a:rPr lang="en-US" sz="1800" dirty="0" err="1">
                <a:solidFill>
                  <a:schemeClr val="bg1"/>
                </a:solidFill>
                <a:effectLst/>
                <a:latin typeface="Calibri" panose="020F0502020204030204" pitchFamily="34" charset="0"/>
                <a:ea typeface="Calibri" panose="020F0502020204030204" pitchFamily="34" charset="0"/>
              </a:rPr>
              <a:t>WAPLink</a:t>
            </a:r>
            <a:r>
              <a:rPr lang="en-US" sz="1800" dirty="0">
                <a:solidFill>
                  <a:schemeClr val="bg1"/>
                </a:solidFill>
                <a:effectLst/>
                <a:latin typeface="Calibri" panose="020F0502020204030204" pitchFamily="34" charset="0"/>
                <a:ea typeface="Calibri" panose="020F0502020204030204" pitchFamily="34" charset="0"/>
              </a:rPr>
              <a:t> Measure drop-down box on the </a:t>
            </a:r>
            <a:r>
              <a:rPr lang="en-US" sz="1800" dirty="0" err="1">
                <a:solidFill>
                  <a:schemeClr val="bg1"/>
                </a:solidFill>
                <a:effectLst/>
                <a:latin typeface="Calibri" panose="020F0502020204030204" pitchFamily="34" charset="0"/>
                <a:ea typeface="Calibri" panose="020F0502020204030204" pitchFamily="34" charset="0"/>
              </a:rPr>
              <a:t>WAPLink</a:t>
            </a:r>
            <a:r>
              <a:rPr lang="en-US" sz="1800" dirty="0">
                <a:solidFill>
                  <a:schemeClr val="bg1"/>
                </a:solidFill>
                <a:effectLst/>
                <a:latin typeface="Calibri" panose="020F0502020204030204" pitchFamily="34" charset="0"/>
                <a:ea typeface="Calibri" panose="020F0502020204030204" pitchFamily="34" charset="0"/>
              </a:rPr>
              <a:t> Measure tab.  </a:t>
            </a:r>
            <a:endParaRPr lang="en-US" sz="1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44963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AD15AA5-3513-D0B0-98B7-4694093FF666}"/>
              </a:ext>
            </a:extLst>
          </p:cNvPr>
          <p:cNvSpPr/>
          <p:nvPr/>
        </p:nvSpPr>
        <p:spPr>
          <a:xfrm>
            <a:off x="6487884" y="138068"/>
            <a:ext cx="5480983" cy="6177008"/>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47F089F-3522-F7AB-974D-B2BC041995A3}"/>
              </a:ext>
            </a:extLst>
          </p:cNvPr>
          <p:cNvSpPr>
            <a:spLocks noGrp="1"/>
          </p:cNvSpPr>
          <p:nvPr>
            <p:ph type="sldNum" sz="quarter" idx="12"/>
          </p:nvPr>
        </p:nvSpPr>
        <p:spPr/>
        <p:txBody>
          <a:bodyPr/>
          <a:lstStyle/>
          <a:p>
            <a:fld id="{C263D6C4-4840-40CC-AC84-17E24B3B7BDE}" type="slidenum">
              <a:rPr lang="en-US" noProof="0" smtClean="0"/>
              <a:pPr/>
              <a:t>74</a:t>
            </a:fld>
            <a:endParaRPr lang="en-US" noProof="0" dirty="0"/>
          </a:p>
        </p:txBody>
      </p:sp>
      <p:sp>
        <p:nvSpPr>
          <p:cNvPr id="6" name="Content Placeholder 5">
            <a:extLst>
              <a:ext uri="{FF2B5EF4-FFF2-40B4-BE49-F238E27FC236}">
                <a16:creationId xmlns:a16="http://schemas.microsoft.com/office/drawing/2014/main" id="{F105625D-CB04-7ABF-7AF2-C6D3A5913D03}"/>
              </a:ext>
            </a:extLst>
          </p:cNvPr>
          <p:cNvSpPr txBox="1">
            <a:spLocks noGrp="1"/>
          </p:cNvSpPr>
          <p:nvPr>
            <p:ph idx="4294967295"/>
          </p:nvPr>
        </p:nvSpPr>
        <p:spPr>
          <a:xfrm>
            <a:off x="6610550" y="268676"/>
            <a:ext cx="5358317" cy="6003823"/>
          </a:xfrm>
          <a:prstGeom prst="rect">
            <a:avLst/>
          </a:prstGeom>
          <a:noFill/>
        </p:spPr>
        <p:txBody>
          <a:bodyPr wrap="square">
            <a:spAutoFit/>
          </a:bodyPr>
          <a:lstStyle/>
          <a:p>
            <a:pPr>
              <a:lnSpc>
                <a:spcPts val="1300"/>
              </a:lnSpc>
              <a:buFont typeface="Wingdings" panose="05000000000000000000" pitchFamily="2" charset="2"/>
              <a:buChar char="Ø"/>
            </a:pPr>
            <a:r>
              <a:rPr lang="en-US" sz="1600" dirty="0">
                <a:solidFill>
                  <a:schemeClr val="bg1"/>
                </a:solidFill>
              </a:rPr>
              <a:t>The Vent Tests button will Open a new screen that will allow you to enter data for Venting Information and Normal Operating Conditions Draft Measurements.  </a:t>
            </a:r>
          </a:p>
          <a:p>
            <a:pPr>
              <a:lnSpc>
                <a:spcPts val="1300"/>
              </a:lnSpc>
              <a:buFont typeface="Wingdings" panose="05000000000000000000" pitchFamily="2" charset="2"/>
              <a:buChar char="Ø"/>
            </a:pPr>
            <a:r>
              <a:rPr lang="en-US" sz="1600" dirty="0">
                <a:solidFill>
                  <a:schemeClr val="bg1"/>
                </a:solidFill>
              </a:rPr>
              <a:t>In the Venting Information box select an option from the Damper Type drop-down box (None Found, Electric, Thermal, Barometric, None Found but one is Recommended, None).  Next select an option from the Damper Condition drop-down box (Good, Fair, Poor (but Working), Broken (not Working), Broken (Replacement Recommended), None, Not Applicable). Select an option from the Chimney Type drop-down box ( Masonry-Lined, Masonry-unlined, Metal, None, Other). </a:t>
            </a:r>
          </a:p>
          <a:p>
            <a:pPr>
              <a:lnSpc>
                <a:spcPts val="1300"/>
              </a:lnSpc>
              <a:buFont typeface="Wingdings" panose="05000000000000000000" pitchFamily="2" charset="2"/>
              <a:buChar char="Ø"/>
            </a:pPr>
            <a:r>
              <a:rPr lang="en-US" sz="1600" dirty="0">
                <a:solidFill>
                  <a:schemeClr val="bg1"/>
                </a:solidFill>
              </a:rPr>
              <a:t>Then select an option form the Chimney Condition drop-down box (Good, Fair, Poor (but Working), Broken (not Working), Broken (Replacement Recommended), None, Not Applicable).  </a:t>
            </a:r>
          </a:p>
          <a:p>
            <a:pPr>
              <a:lnSpc>
                <a:spcPts val="1300"/>
              </a:lnSpc>
              <a:buFont typeface="Wingdings" panose="05000000000000000000" pitchFamily="2" charset="2"/>
              <a:buChar char="Ø"/>
            </a:pPr>
            <a:r>
              <a:rPr lang="en-US" sz="1600" dirty="0">
                <a:solidFill>
                  <a:schemeClr val="bg1"/>
                </a:solidFill>
              </a:rPr>
              <a:t>Select an option from the Flue Type drop-down box (Metal Single wall, Metal Double wall, PVC, Other). </a:t>
            </a:r>
          </a:p>
          <a:p>
            <a:pPr>
              <a:lnSpc>
                <a:spcPts val="1300"/>
              </a:lnSpc>
              <a:buFont typeface="Wingdings" panose="05000000000000000000" pitchFamily="2" charset="2"/>
              <a:buChar char="Ø"/>
            </a:pPr>
            <a:r>
              <a:rPr lang="en-US" sz="1600" dirty="0">
                <a:solidFill>
                  <a:schemeClr val="bg1"/>
                </a:solidFill>
              </a:rPr>
              <a:t>Then select an option from the Flue Condition drop-down box (Good, Fair, Poor (but Working), Broken (not Working), Broken (Replacement Recommended), None, Not Applicable).  </a:t>
            </a:r>
          </a:p>
          <a:p>
            <a:pPr>
              <a:lnSpc>
                <a:spcPts val="1300"/>
              </a:lnSpc>
              <a:buFont typeface="Wingdings" panose="05000000000000000000" pitchFamily="2" charset="2"/>
              <a:buChar char="Ø"/>
            </a:pPr>
            <a:r>
              <a:rPr lang="en-US" sz="1600" dirty="0">
                <a:solidFill>
                  <a:schemeClr val="bg1"/>
                </a:solidFill>
              </a:rPr>
              <a:t>Enter the data for the Flu/Damper Diameter.  </a:t>
            </a:r>
          </a:p>
          <a:p>
            <a:pPr>
              <a:lnSpc>
                <a:spcPts val="1300"/>
              </a:lnSpc>
              <a:buFont typeface="Wingdings" panose="05000000000000000000" pitchFamily="2" charset="2"/>
              <a:buChar char="Ø"/>
            </a:pPr>
            <a:r>
              <a:rPr lang="en-US" sz="1600" dirty="0">
                <a:solidFill>
                  <a:schemeClr val="bg1"/>
                </a:solidFill>
              </a:rPr>
              <a:t>Select an option from the Combustion Air Intake drop-down box (Adequate, Present but Inadequate, None Other).  If applicable check the Other Venting Related Problems box.  </a:t>
            </a:r>
          </a:p>
          <a:p>
            <a:pPr>
              <a:lnSpc>
                <a:spcPts val="1300"/>
              </a:lnSpc>
              <a:buFont typeface="Wingdings" panose="05000000000000000000" pitchFamily="2" charset="2"/>
              <a:buChar char="Ø"/>
            </a:pPr>
            <a:r>
              <a:rPr lang="en-US" sz="1600" dirty="0">
                <a:solidFill>
                  <a:schemeClr val="bg1"/>
                </a:solidFill>
              </a:rPr>
              <a:t>In the Normal Operating Conditions Draft Measurements box input data for the Audit and Inspection in the fields provided: Outdoor Temp, Draft (pa or inches of Water, and Spillage Time (sec). </a:t>
            </a:r>
          </a:p>
        </p:txBody>
      </p:sp>
      <p:pic>
        <p:nvPicPr>
          <p:cNvPr id="5" name="Picture 4">
            <a:extLst>
              <a:ext uri="{FF2B5EF4-FFF2-40B4-BE49-F238E27FC236}">
                <a16:creationId xmlns:a16="http://schemas.microsoft.com/office/drawing/2014/main" id="{73A32859-D02C-0395-4D05-E3CA46EF09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9049" y="288178"/>
            <a:ext cx="4764951" cy="5134345"/>
          </a:xfrm>
          <a:prstGeom prst="rect">
            <a:avLst/>
          </a:prstGeom>
          <a:noFill/>
          <a:ln>
            <a:noFill/>
          </a:ln>
        </p:spPr>
      </p:pic>
      <p:sp>
        <p:nvSpPr>
          <p:cNvPr id="2" name="TextBox 1">
            <a:extLst>
              <a:ext uri="{FF2B5EF4-FFF2-40B4-BE49-F238E27FC236}">
                <a16:creationId xmlns:a16="http://schemas.microsoft.com/office/drawing/2014/main" id="{27CFF2D6-36AD-7194-B616-5559C4E4A77E}"/>
              </a:ext>
            </a:extLst>
          </p:cNvPr>
          <p:cNvSpPr txBox="1"/>
          <p:nvPr/>
        </p:nvSpPr>
        <p:spPr>
          <a:xfrm>
            <a:off x="0" y="5213304"/>
            <a:ext cx="6171906" cy="892552"/>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200" b="1" dirty="0">
                <a:solidFill>
                  <a:srgbClr val="0C4360"/>
                </a:solidFill>
              </a:rPr>
              <a:t>Water Heater (4 of 5)</a:t>
            </a:r>
            <a:endParaRPr lang="en-US" sz="5300" b="1" dirty="0">
              <a:solidFill>
                <a:srgbClr val="0C4360"/>
              </a:solidFill>
            </a:endParaRPr>
          </a:p>
        </p:txBody>
      </p:sp>
      <p:pic>
        <p:nvPicPr>
          <p:cNvPr id="3" name="Picture 2">
            <a:extLst>
              <a:ext uri="{FF2B5EF4-FFF2-40B4-BE49-F238E27FC236}">
                <a16:creationId xmlns:a16="http://schemas.microsoft.com/office/drawing/2014/main" id="{93DCE0A2-28E9-0AFB-7E04-B42164558857}"/>
              </a:ext>
            </a:extLst>
          </p:cNvPr>
          <p:cNvPicPr>
            <a:picLocks noChangeAspect="1"/>
          </p:cNvPicPr>
          <p:nvPr/>
        </p:nvPicPr>
        <p:blipFill rotWithShape="1">
          <a:blip r:embed="rId3">
            <a:extLst>
              <a:ext uri="{28A0092B-C50C-407E-A947-70E740481C1C}">
                <a14:useLocalDpi xmlns:a14="http://schemas.microsoft.com/office/drawing/2010/main" val="0"/>
              </a:ext>
            </a:extLst>
          </a:blip>
          <a:srcRect l="78315" t="23" b="56933"/>
          <a:stretch/>
        </p:blipFill>
        <p:spPr bwMode="auto">
          <a:xfrm>
            <a:off x="223131" y="252641"/>
            <a:ext cx="1512031" cy="2861990"/>
          </a:xfrm>
          <a:prstGeom prst="rect">
            <a:avLst/>
          </a:prstGeom>
          <a:noFill/>
          <a:ln w="38100">
            <a:solidFill>
              <a:schemeClr val="tx2"/>
            </a:solidFill>
          </a:ln>
        </p:spPr>
      </p:pic>
      <p:sp>
        <p:nvSpPr>
          <p:cNvPr id="7" name="Rectangle: Rounded Corners 6">
            <a:extLst>
              <a:ext uri="{FF2B5EF4-FFF2-40B4-BE49-F238E27FC236}">
                <a16:creationId xmlns:a16="http://schemas.microsoft.com/office/drawing/2014/main" id="{50F02F10-DA14-A4DC-3598-E16F8ADE5297}"/>
              </a:ext>
            </a:extLst>
          </p:cNvPr>
          <p:cNvSpPr/>
          <p:nvPr/>
        </p:nvSpPr>
        <p:spPr>
          <a:xfrm>
            <a:off x="345797" y="2351314"/>
            <a:ext cx="1266699" cy="35923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16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78C0AF-BF97-C660-2610-6B13EF592E72}"/>
              </a:ext>
            </a:extLst>
          </p:cNvPr>
          <p:cNvSpPr>
            <a:spLocks noGrp="1"/>
          </p:cNvSpPr>
          <p:nvPr>
            <p:ph type="sldNum" sz="quarter" idx="12"/>
          </p:nvPr>
        </p:nvSpPr>
        <p:spPr/>
        <p:txBody>
          <a:bodyPr/>
          <a:lstStyle/>
          <a:p>
            <a:fld id="{C263D6C4-4840-40CC-AC84-17E24B3B7BDE}" type="slidenum">
              <a:rPr lang="en-US" noProof="0" smtClean="0"/>
              <a:pPr/>
              <a:t>75</a:t>
            </a:fld>
            <a:endParaRPr lang="en-US" noProof="0" dirty="0"/>
          </a:p>
        </p:txBody>
      </p:sp>
      <p:pic>
        <p:nvPicPr>
          <p:cNvPr id="5" name="Picture 4">
            <a:extLst>
              <a:ext uri="{FF2B5EF4-FFF2-40B4-BE49-F238E27FC236}">
                <a16:creationId xmlns:a16="http://schemas.microsoft.com/office/drawing/2014/main" id="{6AA0F57E-C701-0D95-E40E-A423345CCA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9570" y="221800"/>
            <a:ext cx="6653935" cy="4841340"/>
          </a:xfrm>
          <a:prstGeom prst="rect">
            <a:avLst/>
          </a:prstGeom>
          <a:noFill/>
          <a:ln>
            <a:noFill/>
          </a:ln>
        </p:spPr>
      </p:pic>
      <p:pic>
        <p:nvPicPr>
          <p:cNvPr id="6" name="Picture 5">
            <a:extLst>
              <a:ext uri="{FF2B5EF4-FFF2-40B4-BE49-F238E27FC236}">
                <a16:creationId xmlns:a16="http://schemas.microsoft.com/office/drawing/2014/main" id="{FCD9DB05-BAC5-5C29-D536-C37EE0E4BD57}"/>
              </a:ext>
            </a:extLst>
          </p:cNvPr>
          <p:cNvPicPr>
            <a:picLocks noChangeAspect="1"/>
          </p:cNvPicPr>
          <p:nvPr/>
        </p:nvPicPr>
        <p:blipFill rotWithShape="1">
          <a:blip r:embed="rId3">
            <a:extLst>
              <a:ext uri="{28A0092B-C50C-407E-A947-70E740481C1C}">
                <a14:useLocalDpi xmlns:a14="http://schemas.microsoft.com/office/drawing/2010/main" val="0"/>
              </a:ext>
            </a:extLst>
          </a:blip>
          <a:srcRect l="78315" t="23" b="56933"/>
          <a:stretch/>
        </p:blipFill>
        <p:spPr bwMode="auto">
          <a:xfrm>
            <a:off x="223131" y="252641"/>
            <a:ext cx="1512031" cy="2861990"/>
          </a:xfrm>
          <a:prstGeom prst="rect">
            <a:avLst/>
          </a:prstGeom>
          <a:noFill/>
          <a:ln w="38100">
            <a:solidFill>
              <a:schemeClr val="tx2"/>
            </a:solidFill>
          </a:ln>
        </p:spPr>
      </p:pic>
      <p:sp>
        <p:nvSpPr>
          <p:cNvPr id="7" name="Rectangle: Rounded Corners 6">
            <a:extLst>
              <a:ext uri="{FF2B5EF4-FFF2-40B4-BE49-F238E27FC236}">
                <a16:creationId xmlns:a16="http://schemas.microsoft.com/office/drawing/2014/main" id="{9D33E4B4-98D4-C59E-6606-8113BAEC5441}"/>
              </a:ext>
            </a:extLst>
          </p:cNvPr>
          <p:cNvSpPr/>
          <p:nvPr/>
        </p:nvSpPr>
        <p:spPr>
          <a:xfrm>
            <a:off x="345797" y="2645229"/>
            <a:ext cx="1266699" cy="37585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3D76398-E0F2-3874-D990-1D0496ACC350}"/>
              </a:ext>
            </a:extLst>
          </p:cNvPr>
          <p:cNvSpPr/>
          <p:nvPr/>
        </p:nvSpPr>
        <p:spPr>
          <a:xfrm>
            <a:off x="2721427" y="3871403"/>
            <a:ext cx="8460921" cy="2764797"/>
          </a:xfrm>
          <a:prstGeom prst="roundRect">
            <a:avLst>
              <a:gd name="adj" fmla="val 9101"/>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DAB11C-26ED-514B-A5E5-15C4923C2BE4}"/>
              </a:ext>
            </a:extLst>
          </p:cNvPr>
          <p:cNvSpPr>
            <a:spLocks noGrp="1"/>
          </p:cNvSpPr>
          <p:nvPr>
            <p:ph idx="4294967295"/>
          </p:nvPr>
        </p:nvSpPr>
        <p:spPr>
          <a:xfrm>
            <a:off x="2888501" y="4040114"/>
            <a:ext cx="8126772" cy="2797769"/>
          </a:xfrm>
        </p:spPr>
        <p:txBody>
          <a:bodyPr>
            <a:normAutofit lnSpcReduction="10000"/>
          </a:bodyPr>
          <a:lstStyle/>
          <a:p>
            <a:pPr marL="57150" marR="0" indent="-285750">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The Inspections button will open a new screen that allows you to document Fuel Related or Water Related test information.  In the Fuel Related box check all that </a:t>
            </a:r>
            <a:endParaRPr lang="en-US" sz="1800" dirty="0">
              <a:solidFill>
                <a:schemeClr val="bg1"/>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00" dirty="0">
                <a:solidFill>
                  <a:schemeClr val="bg1"/>
                </a:solidFill>
                <a:effectLst/>
                <a:latin typeface="Calibri" panose="020F0502020204030204" pitchFamily="34" charset="0"/>
                <a:ea typeface="Calibri" panose="020F0502020204030204" pitchFamily="34" charset="0"/>
              </a:rPr>
              <a:t>apply: Insufficient Clearance From Combustibles, Gas Leak Present, Fuel Shutoff Valve Not Present, Drip Leg Not Present.  You can also select an option from the Electronic Service Switch Good drop-down box (Good, Fair, Poor (but Working), Broken (not Working), Broken (Replacement Recommended), None, Not Applicable).  In the Water Related box you can add data in the Hot Water Temp tab and check all the boxes that apply: Supply Temp Adjustment Needed, Pressure Relief Piping Needed, Water Leak Present, Other Water Heating Problem.  </a:t>
            </a:r>
          </a:p>
          <a:p>
            <a:pPr marR="0">
              <a:spcBef>
                <a:spcPts val="0"/>
              </a:spcBef>
              <a:spcAft>
                <a:spcPts val="0"/>
              </a:spcAft>
              <a:buFont typeface="Wingdings" panose="05000000000000000000" pitchFamily="2" charset="2"/>
              <a:buChar char="Ø"/>
            </a:pPr>
            <a:endParaRPr lang="en-US" sz="1800" dirty="0">
              <a:solidFill>
                <a:schemeClr val="bg1"/>
              </a:solidFill>
              <a:effectLst/>
              <a:latin typeface="Calibri" panose="020F0502020204030204" pitchFamily="34" charset="0"/>
              <a:ea typeface="Calibri" panose="020F0502020204030204" pitchFamily="34" charset="0"/>
            </a:endParaRPr>
          </a:p>
          <a:p>
            <a:pPr marR="0">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rPr>
              <a:t>Return to the House Items menu screen.</a:t>
            </a:r>
            <a:endParaRPr lang="en-US" sz="1800" dirty="0">
              <a:solidFill>
                <a:schemeClr val="bg1"/>
              </a:solidFill>
              <a:effectLst/>
              <a:latin typeface="Times New Roman" panose="02020603050405020304" pitchFamily="18" charset="0"/>
              <a:ea typeface="Calibri" panose="020F0502020204030204" pitchFamily="34" charset="0"/>
            </a:endParaRPr>
          </a:p>
          <a:p>
            <a:endParaRPr lang="en-US" sz="3200" dirty="0">
              <a:solidFill>
                <a:schemeClr val="bg1"/>
              </a:solidFill>
            </a:endParaRPr>
          </a:p>
        </p:txBody>
      </p:sp>
      <p:sp>
        <p:nvSpPr>
          <p:cNvPr id="2" name="TextBox 1">
            <a:extLst>
              <a:ext uri="{FF2B5EF4-FFF2-40B4-BE49-F238E27FC236}">
                <a16:creationId xmlns:a16="http://schemas.microsoft.com/office/drawing/2014/main" id="{E3A35842-E6B3-7423-ED22-3B05F4B58238}"/>
              </a:ext>
            </a:extLst>
          </p:cNvPr>
          <p:cNvSpPr txBox="1"/>
          <p:nvPr/>
        </p:nvSpPr>
        <p:spPr>
          <a:xfrm rot="21200865">
            <a:off x="8424008" y="2235703"/>
            <a:ext cx="3349685" cy="1446550"/>
          </a:xfrm>
          <a:prstGeom prst="rect">
            <a:avLst/>
          </a:prstGeom>
          <a:solidFill>
            <a:schemeClr val="bg1"/>
          </a:solidFill>
          <a:effectLst>
            <a:glow rad="101600">
              <a:schemeClr val="tx2">
                <a:lumMod val="50000"/>
                <a:alpha val="60000"/>
              </a:schemeClr>
            </a:glow>
            <a:softEdge rad="0"/>
          </a:effectLst>
          <a:scene3d>
            <a:camera prst="isometricOffAxis2Left"/>
            <a:lightRig rig="threePt" dir="t"/>
          </a:scene3d>
        </p:spPr>
        <p:txBody>
          <a:bodyPr wrap="square" rtlCol="0">
            <a:spAutoFit/>
          </a:bodyPr>
          <a:lstStyle/>
          <a:p>
            <a:r>
              <a:rPr lang="en-US" sz="4400" b="1" dirty="0">
                <a:solidFill>
                  <a:srgbClr val="0C4360"/>
                </a:solidFill>
              </a:rPr>
              <a:t>Water Heater</a:t>
            </a:r>
          </a:p>
          <a:p>
            <a:r>
              <a:rPr lang="en-US" sz="4400" b="1" dirty="0">
                <a:solidFill>
                  <a:srgbClr val="0C4360"/>
                </a:solidFill>
              </a:rPr>
              <a:t>(5 of 5)</a:t>
            </a:r>
          </a:p>
        </p:txBody>
      </p:sp>
    </p:spTree>
    <p:extLst>
      <p:ext uri="{BB962C8B-B14F-4D97-AF65-F5344CB8AC3E}">
        <p14:creationId xmlns:p14="http://schemas.microsoft.com/office/powerpoint/2010/main" val="38552856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3C9B98-9640-9DEA-36E8-59514B59C3CE}"/>
              </a:ext>
            </a:extLst>
          </p:cNvPr>
          <p:cNvPicPr>
            <a:picLocks noChangeAspect="1"/>
          </p:cNvPicPr>
          <p:nvPr/>
        </p:nvPicPr>
        <p:blipFill>
          <a:blip r:embed="rId2"/>
          <a:stretch>
            <a:fillRect/>
          </a:stretch>
        </p:blipFill>
        <p:spPr>
          <a:xfrm>
            <a:off x="109210" y="185900"/>
            <a:ext cx="6672591" cy="5091481"/>
          </a:xfrm>
          <a:prstGeom prst="rect">
            <a:avLst/>
          </a:prstGeom>
        </p:spPr>
      </p:pic>
      <p:sp>
        <p:nvSpPr>
          <p:cNvPr id="4" name="Slide Number Placeholder 3">
            <a:extLst>
              <a:ext uri="{FF2B5EF4-FFF2-40B4-BE49-F238E27FC236}">
                <a16:creationId xmlns:a16="http://schemas.microsoft.com/office/drawing/2014/main" id="{103D8716-B074-415F-FFE4-8B2533F80469}"/>
              </a:ext>
            </a:extLst>
          </p:cNvPr>
          <p:cNvSpPr>
            <a:spLocks noGrp="1"/>
          </p:cNvSpPr>
          <p:nvPr>
            <p:ph type="sldNum" sz="quarter" idx="12"/>
          </p:nvPr>
        </p:nvSpPr>
        <p:spPr/>
        <p:txBody>
          <a:bodyPr/>
          <a:lstStyle/>
          <a:p>
            <a:fld id="{C263D6C4-4840-40CC-AC84-17E24B3B7BDE}" type="slidenum">
              <a:rPr lang="en-US" noProof="0" smtClean="0"/>
              <a:pPr/>
              <a:t>76</a:t>
            </a:fld>
            <a:endParaRPr lang="en-US" noProof="0" dirty="0"/>
          </a:p>
        </p:txBody>
      </p:sp>
      <p:sp>
        <p:nvSpPr>
          <p:cNvPr id="6" name="Rectangle: Rounded Corners 5">
            <a:extLst>
              <a:ext uri="{FF2B5EF4-FFF2-40B4-BE49-F238E27FC236}">
                <a16:creationId xmlns:a16="http://schemas.microsoft.com/office/drawing/2014/main" id="{A5C8EF60-CC3B-591B-8AA7-ED68814442AF}"/>
              </a:ext>
            </a:extLst>
          </p:cNvPr>
          <p:cNvSpPr/>
          <p:nvPr/>
        </p:nvSpPr>
        <p:spPr>
          <a:xfrm>
            <a:off x="1693919" y="740263"/>
            <a:ext cx="4010195" cy="113207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F203B78-B3F2-B4DE-EA27-B32FD3FBFDD5}"/>
              </a:ext>
            </a:extLst>
          </p:cNvPr>
          <p:cNvSpPr/>
          <p:nvPr/>
        </p:nvSpPr>
        <p:spPr>
          <a:xfrm>
            <a:off x="87524" y="2231572"/>
            <a:ext cx="2383534" cy="2860545"/>
          </a:xfrm>
          <a:prstGeom prst="roundRect">
            <a:avLst>
              <a:gd name="adj" fmla="val 10273"/>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56804BC-9F67-6ED0-66D2-5A2DB90ABECD}"/>
              </a:ext>
            </a:extLst>
          </p:cNvPr>
          <p:cNvSpPr/>
          <p:nvPr/>
        </p:nvSpPr>
        <p:spPr>
          <a:xfrm>
            <a:off x="6869324" y="54427"/>
            <a:ext cx="5235153" cy="6260648"/>
          </a:xfrm>
          <a:prstGeom prst="roundRect">
            <a:avLst>
              <a:gd name="adj" fmla="val 6189"/>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5FD34E5-1F10-B275-C0D1-C713089B7E2C}"/>
              </a:ext>
            </a:extLst>
          </p:cNvPr>
          <p:cNvSpPr txBox="1"/>
          <p:nvPr/>
        </p:nvSpPr>
        <p:spPr>
          <a:xfrm rot="480999">
            <a:off x="121835" y="5627989"/>
            <a:ext cx="5715001" cy="892552"/>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200" b="1" dirty="0">
                <a:solidFill>
                  <a:srgbClr val="0C4360"/>
                </a:solidFill>
              </a:rPr>
              <a:t>Refrigerator (1 of 2)</a:t>
            </a:r>
            <a:endParaRPr lang="en-US" sz="5300" b="1" dirty="0">
              <a:solidFill>
                <a:srgbClr val="0C4360"/>
              </a:solidFill>
            </a:endParaRPr>
          </a:p>
        </p:txBody>
      </p:sp>
      <p:sp>
        <p:nvSpPr>
          <p:cNvPr id="3" name="Content Placeholder 2">
            <a:extLst>
              <a:ext uri="{FF2B5EF4-FFF2-40B4-BE49-F238E27FC236}">
                <a16:creationId xmlns:a16="http://schemas.microsoft.com/office/drawing/2014/main" id="{5B455CFF-C243-C8B4-587D-7B0C12D30B2C}"/>
              </a:ext>
            </a:extLst>
          </p:cNvPr>
          <p:cNvSpPr>
            <a:spLocks noGrp="1"/>
          </p:cNvSpPr>
          <p:nvPr>
            <p:ph idx="4294967295"/>
          </p:nvPr>
        </p:nvSpPr>
        <p:spPr>
          <a:xfrm>
            <a:off x="6874512" y="350172"/>
            <a:ext cx="5317488" cy="6926946"/>
          </a:xfrm>
        </p:spPr>
        <p:txBody>
          <a:bodyPr>
            <a:normAutofit/>
          </a:bodyPr>
          <a:lstStyle/>
          <a:p>
            <a:pPr marL="57150" marR="0" indent="-285750">
              <a:lnSpc>
                <a:spcPts val="1400"/>
              </a:lnSpc>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the New button on the top left of the main tool bar.  Then in the Existing Equipment box choose a manufacturer from the MFG drop-down box.  This will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populate the Model drop-down box with model numbers to choose from.  Select an option from the Style drop-down box (Top freezer, bottom freezer, side by side, single door, single door with freezer, other). Select an option from the Location drop-down box (heated space, unconditioned space, unintentionally heated space).  Select an option from the Defrost drop-down box (Automatic, Manual, Partial automatic, other). Finally enter the refrigerator’s cubic feet in the Size(cu ft) field.</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ts val="1400"/>
              </a:lnSpc>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ts val="1400"/>
              </a:lnSpc>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Consumption box enter either data for the Adjusted consumption or Metered consumption.  If the Consumption data is unknown perform a metering test and enter your data in the Metering Minutes field, the Meter Reading field, and the Temperature field.  Check Manual Defrost if applicable or in rare cases check Includes Defrost Cycle (Note, Estimation of annual consumption from metered data which include a defrost cycle is very inaccurate.  Under these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circumstances, the recommendation to replace the refrigerator should have an SIR significantly greater than 1.0 SIR to insure cost-effectiveness.) </a:t>
            </a:r>
          </a:p>
          <a:p>
            <a:pPr marL="57150" marR="0" indent="-285750">
              <a:lnSpc>
                <a:spcPts val="1400"/>
              </a:lnSpc>
              <a:spcBef>
                <a:spcPts val="0"/>
              </a:spcBef>
              <a:spcAft>
                <a:spcPts val="0"/>
              </a:spcAft>
              <a:buFont typeface="Wingdings" panose="05000000000000000000" pitchFamily="2" charset="2"/>
              <a:buChar char="Ø"/>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ts val="1400"/>
              </a:lnSpc>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Adjusted consumption is chosen enter data in the KWh/yr field and select an option from the Age drop-down box (10 to 14 years, 15 or more years, 5 to 9 years, less than 5 years) and the Door Seal Condition drop-down box (fair, good, poor).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961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F5EC9-D2C4-E281-306F-77EDD9BC5953}"/>
              </a:ext>
            </a:extLst>
          </p:cNvPr>
          <p:cNvPicPr>
            <a:picLocks noChangeAspect="1"/>
          </p:cNvPicPr>
          <p:nvPr/>
        </p:nvPicPr>
        <p:blipFill>
          <a:blip r:embed="rId2"/>
          <a:stretch>
            <a:fillRect/>
          </a:stretch>
        </p:blipFill>
        <p:spPr>
          <a:xfrm>
            <a:off x="109210" y="185900"/>
            <a:ext cx="6672591" cy="5091481"/>
          </a:xfrm>
          <a:prstGeom prst="rect">
            <a:avLst/>
          </a:prstGeom>
        </p:spPr>
      </p:pic>
      <p:sp>
        <p:nvSpPr>
          <p:cNvPr id="9" name="Rectangle: Rounded Corners 8">
            <a:extLst>
              <a:ext uri="{FF2B5EF4-FFF2-40B4-BE49-F238E27FC236}">
                <a16:creationId xmlns:a16="http://schemas.microsoft.com/office/drawing/2014/main" id="{A0A0B984-B4A9-C526-F418-4C233C9BF797}"/>
              </a:ext>
            </a:extLst>
          </p:cNvPr>
          <p:cNvSpPr/>
          <p:nvPr/>
        </p:nvSpPr>
        <p:spPr>
          <a:xfrm>
            <a:off x="7009701" y="168393"/>
            <a:ext cx="5025973" cy="6146682"/>
          </a:xfrm>
          <a:prstGeom prst="roundRect">
            <a:avLst>
              <a:gd name="adj" fmla="val 6189"/>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03D8716-B074-415F-FFE4-8B2533F80469}"/>
              </a:ext>
            </a:extLst>
          </p:cNvPr>
          <p:cNvSpPr>
            <a:spLocks noGrp="1"/>
          </p:cNvSpPr>
          <p:nvPr>
            <p:ph type="sldNum" sz="quarter" idx="12"/>
          </p:nvPr>
        </p:nvSpPr>
        <p:spPr/>
        <p:txBody>
          <a:bodyPr/>
          <a:lstStyle/>
          <a:p>
            <a:fld id="{C263D6C4-4840-40CC-AC84-17E24B3B7BDE}" type="slidenum">
              <a:rPr lang="en-US" noProof="0" smtClean="0"/>
              <a:pPr/>
              <a:t>77</a:t>
            </a:fld>
            <a:endParaRPr lang="en-US" noProof="0" dirty="0"/>
          </a:p>
        </p:txBody>
      </p:sp>
      <p:sp>
        <p:nvSpPr>
          <p:cNvPr id="3" name="Content Placeholder 2">
            <a:extLst>
              <a:ext uri="{FF2B5EF4-FFF2-40B4-BE49-F238E27FC236}">
                <a16:creationId xmlns:a16="http://schemas.microsoft.com/office/drawing/2014/main" id="{5B455CFF-C243-C8B4-587D-7B0C12D30B2C}"/>
              </a:ext>
            </a:extLst>
          </p:cNvPr>
          <p:cNvSpPr>
            <a:spLocks noGrp="1"/>
          </p:cNvSpPr>
          <p:nvPr>
            <p:ph idx="4294967295"/>
          </p:nvPr>
        </p:nvSpPr>
        <p:spPr>
          <a:xfrm>
            <a:off x="7186253" y="-107831"/>
            <a:ext cx="4849421" cy="4325174"/>
          </a:xfrm>
        </p:spPr>
        <p:txBody>
          <a:bodyPr>
            <a:noAutofit/>
          </a:bodyPr>
          <a:lstStyle/>
          <a:p>
            <a:pPr marL="0" marR="0" indent="0">
              <a:lnSpc>
                <a:spcPct val="107000"/>
              </a:lnSpc>
              <a:spcBef>
                <a:spcPts val="0"/>
              </a:spcBef>
              <a:spcAft>
                <a:spcPts val="0"/>
              </a:spcAft>
              <a:buNone/>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applicable, you can then enter information in the Replacement box.  Start by selecting a manufacturer from the MFG drop-down box.  This will populate the Model drop-down box with model numbers to choose from.  If the correct information is not available, you will need to add refrigerators to your Library.  Select an option from the Style drop-down box (Top freezer, bottom freezer, side by side, single door, single door with freezer, other).  Select an option from the Defrost drop-down box (Automatic, Manual, Partial automatic, other).  Then enter data in the KWh/yr, the Size (cu ft), the Height (in), the width (in), the Depth (in), and the Lifetime (yr) fields.  Finally enter the cost in the Installation Cost field and if applicable the Additional Cost field. Complete the Available Space Dimensions box by entering data in the Height(in), Width(in), and Depth(in) fields.  In the top right-hand corner are three blue buttons Copy, Images, and Measure.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5FD34E5-1F10-B275-C0D1-C713089B7E2C}"/>
              </a:ext>
            </a:extLst>
          </p:cNvPr>
          <p:cNvSpPr txBox="1"/>
          <p:nvPr/>
        </p:nvSpPr>
        <p:spPr>
          <a:xfrm rot="433783">
            <a:off x="173068" y="5471056"/>
            <a:ext cx="5715001" cy="892552"/>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5200" b="1" dirty="0">
                <a:solidFill>
                  <a:srgbClr val="0C4360"/>
                </a:solidFill>
              </a:rPr>
              <a:t>Refrigerator (2 of 2)</a:t>
            </a:r>
            <a:endParaRPr lang="en-US" sz="5300" b="1" dirty="0">
              <a:solidFill>
                <a:srgbClr val="0C4360"/>
              </a:solidFill>
            </a:endParaRPr>
          </a:p>
        </p:txBody>
      </p:sp>
      <p:sp>
        <p:nvSpPr>
          <p:cNvPr id="7" name="Rectangle: Rounded Corners 6">
            <a:extLst>
              <a:ext uri="{FF2B5EF4-FFF2-40B4-BE49-F238E27FC236}">
                <a16:creationId xmlns:a16="http://schemas.microsoft.com/office/drawing/2014/main" id="{B55AD35C-15CD-3A65-0285-66EF88E16122}"/>
              </a:ext>
            </a:extLst>
          </p:cNvPr>
          <p:cNvSpPr/>
          <p:nvPr/>
        </p:nvSpPr>
        <p:spPr>
          <a:xfrm>
            <a:off x="2390861" y="1743007"/>
            <a:ext cx="4390939" cy="353437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541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A131B2D-B049-464F-4826-9EC8653D1430}"/>
              </a:ext>
            </a:extLst>
          </p:cNvPr>
          <p:cNvSpPr/>
          <p:nvPr/>
        </p:nvSpPr>
        <p:spPr>
          <a:xfrm>
            <a:off x="6878388" y="132386"/>
            <a:ext cx="5182299" cy="6547813"/>
          </a:xfrm>
          <a:prstGeom prst="roundRect">
            <a:avLst>
              <a:gd name="adj" fmla="val 6189"/>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03D8716-B074-415F-FFE4-8B2533F80469}"/>
              </a:ext>
            </a:extLst>
          </p:cNvPr>
          <p:cNvSpPr>
            <a:spLocks noGrp="1"/>
          </p:cNvSpPr>
          <p:nvPr>
            <p:ph type="sldNum" sz="quarter" idx="12"/>
          </p:nvPr>
        </p:nvSpPr>
        <p:spPr/>
        <p:txBody>
          <a:bodyPr/>
          <a:lstStyle/>
          <a:p>
            <a:fld id="{C263D6C4-4840-40CC-AC84-17E24B3B7BDE}" type="slidenum">
              <a:rPr lang="en-US" noProof="0" smtClean="0"/>
              <a:pPr/>
              <a:t>78</a:t>
            </a:fld>
            <a:endParaRPr lang="en-US" noProof="0" dirty="0"/>
          </a:p>
        </p:txBody>
      </p:sp>
      <p:sp>
        <p:nvSpPr>
          <p:cNvPr id="3" name="Content Placeholder 2">
            <a:extLst>
              <a:ext uri="{FF2B5EF4-FFF2-40B4-BE49-F238E27FC236}">
                <a16:creationId xmlns:a16="http://schemas.microsoft.com/office/drawing/2014/main" id="{5B455CFF-C243-C8B4-587D-7B0C12D30B2C}"/>
              </a:ext>
            </a:extLst>
          </p:cNvPr>
          <p:cNvSpPr>
            <a:spLocks noGrp="1"/>
          </p:cNvSpPr>
          <p:nvPr>
            <p:ph idx="4294967295"/>
          </p:nvPr>
        </p:nvSpPr>
        <p:spPr>
          <a:xfrm>
            <a:off x="7084534" y="139383"/>
            <a:ext cx="4961169" cy="5900183"/>
          </a:xfrm>
        </p:spPr>
        <p:txBody>
          <a:bodyPr>
            <a:normAutofit fontScale="92500"/>
          </a:bodyPr>
          <a:lstStyle/>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the LIGHTING button on the House Item Menu.</a:t>
            </a:r>
          </a:p>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Click the New button on the top left of the main toolbar.  Then in the General Info box give your job an identifier in the Light Code tab.  Next Select a choice from the Room drop-down box and  the Location drop-down box.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Existing Equipment box, Select an option from the Existing Lighting System drop-down box (</a:t>
            </a:r>
            <a:r>
              <a:rPr lang="en-US"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Cfl</a:t>
            </a: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fluorescent, Halogen, Incandescent, LED, or Other).  Enter the amount of time the light is used per day in the Usage (</a:t>
            </a:r>
            <a:r>
              <a:rPr lang="en-US"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hrs</a:t>
            </a: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/day) field.  Next enter the dwelling information in the Number of Existing Lamps field. Then add the dwelling information to the Wattage of Existing Lamps (watts/lamp) field.</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0"/>
              </a:spcAft>
              <a:buFont typeface="Wingdings" panose="05000000000000000000" pitchFamily="2" charset="2"/>
              <a:buChar char="Ø"/>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Replacement box select an option from the Type drop-down box (</a:t>
            </a:r>
            <a:r>
              <a:rPr lang="en-US"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Cfl</a:t>
            </a: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fluorescent, Halogen, Incandescent, LED, or Other).  Add the dwelling information to the Quantity, the Size (watts), Use (</a:t>
            </a:r>
            <a:r>
              <a:rPr lang="en-US"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Hrs</a:t>
            </a: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/day), and the Lifetime (</a:t>
            </a:r>
            <a:r>
              <a:rPr lang="en-US"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hrs</a:t>
            </a: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fields.  Add any costs in the Labor Cost ($/lamp) field, the Material Cost ($/lamp) field, and the Other Cost ($) field.  In the bottom right corner is a Comment field for any additional information.  This process should be completed in full for each light bulb identified.</a:t>
            </a:r>
          </a:p>
        </p:txBody>
      </p:sp>
      <p:sp>
        <p:nvSpPr>
          <p:cNvPr id="2" name="TextBox 1">
            <a:extLst>
              <a:ext uri="{FF2B5EF4-FFF2-40B4-BE49-F238E27FC236}">
                <a16:creationId xmlns:a16="http://schemas.microsoft.com/office/drawing/2014/main" id="{CA6ABD28-DFDF-9C21-5871-A80746E0402D}"/>
              </a:ext>
            </a:extLst>
          </p:cNvPr>
          <p:cNvSpPr txBox="1"/>
          <p:nvPr/>
        </p:nvSpPr>
        <p:spPr>
          <a:xfrm rot="164451">
            <a:off x="3838611" y="5531735"/>
            <a:ext cx="2783642" cy="1015663"/>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6000" b="1" dirty="0">
                <a:solidFill>
                  <a:srgbClr val="0C4360"/>
                </a:solidFill>
              </a:rPr>
              <a:t>Lighting</a:t>
            </a:r>
          </a:p>
        </p:txBody>
      </p:sp>
      <p:pic>
        <p:nvPicPr>
          <p:cNvPr id="7" name="Picture 6">
            <a:extLst>
              <a:ext uri="{FF2B5EF4-FFF2-40B4-BE49-F238E27FC236}">
                <a16:creationId xmlns:a16="http://schemas.microsoft.com/office/drawing/2014/main" id="{B72E49C4-8506-7593-47D2-43789AA4ED8A}"/>
              </a:ext>
            </a:extLst>
          </p:cNvPr>
          <p:cNvPicPr>
            <a:picLocks noChangeAspect="1"/>
          </p:cNvPicPr>
          <p:nvPr/>
        </p:nvPicPr>
        <p:blipFill>
          <a:blip r:embed="rId2"/>
          <a:stretch>
            <a:fillRect/>
          </a:stretch>
        </p:blipFill>
        <p:spPr>
          <a:xfrm>
            <a:off x="146297" y="395741"/>
            <a:ext cx="6511177" cy="4941668"/>
          </a:xfrm>
          <a:prstGeom prst="rect">
            <a:avLst/>
          </a:prstGeom>
        </p:spPr>
      </p:pic>
      <p:sp>
        <p:nvSpPr>
          <p:cNvPr id="5" name="Rectangle: Rounded Corners 4">
            <a:extLst>
              <a:ext uri="{FF2B5EF4-FFF2-40B4-BE49-F238E27FC236}">
                <a16:creationId xmlns:a16="http://schemas.microsoft.com/office/drawing/2014/main" id="{1465E27C-C57F-681E-D042-A1EFEB627B04}"/>
              </a:ext>
            </a:extLst>
          </p:cNvPr>
          <p:cNvSpPr/>
          <p:nvPr/>
        </p:nvSpPr>
        <p:spPr>
          <a:xfrm>
            <a:off x="7047032" y="6039566"/>
            <a:ext cx="4845010" cy="476308"/>
          </a:xfrm>
          <a:prstGeom prst="roundRect">
            <a:avLst>
              <a:gd name="adj" fmla="val 13650"/>
            </a:avLst>
          </a:prstGeom>
          <a:solidFill>
            <a:srgbClr val="FEF3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400" b="1" kern="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For “Lifetime” enter 30,000 hours.</a:t>
            </a:r>
          </a:p>
        </p:txBody>
      </p:sp>
    </p:spTree>
    <p:extLst>
      <p:ext uri="{BB962C8B-B14F-4D97-AF65-F5344CB8AC3E}">
        <p14:creationId xmlns:p14="http://schemas.microsoft.com/office/powerpoint/2010/main" val="10947033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7FCC69-7693-BCE1-BFE2-5A0498F19A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4550" y="738231"/>
            <a:ext cx="6595856" cy="5348562"/>
          </a:xfrm>
          <a:prstGeom prst="rect">
            <a:avLst/>
          </a:prstGeom>
          <a:noFill/>
          <a:ln>
            <a:noFill/>
          </a:ln>
        </p:spPr>
      </p:pic>
      <p:sp>
        <p:nvSpPr>
          <p:cNvPr id="4" name="Slide Number Placeholder 3">
            <a:extLst>
              <a:ext uri="{FF2B5EF4-FFF2-40B4-BE49-F238E27FC236}">
                <a16:creationId xmlns:a16="http://schemas.microsoft.com/office/drawing/2014/main" id="{BAF5D325-1A5D-8165-DBBA-BDB497A94549}"/>
              </a:ext>
            </a:extLst>
          </p:cNvPr>
          <p:cNvSpPr>
            <a:spLocks noGrp="1"/>
          </p:cNvSpPr>
          <p:nvPr>
            <p:ph type="sldNum" sz="quarter" idx="12"/>
          </p:nvPr>
        </p:nvSpPr>
        <p:spPr/>
        <p:txBody>
          <a:bodyPr/>
          <a:lstStyle/>
          <a:p>
            <a:fld id="{C263D6C4-4840-40CC-AC84-17E24B3B7BDE}" type="slidenum">
              <a:rPr lang="en-US" noProof="0" smtClean="0"/>
              <a:pPr/>
              <a:t>79</a:t>
            </a:fld>
            <a:endParaRPr lang="en-US" noProof="0" dirty="0"/>
          </a:p>
        </p:txBody>
      </p:sp>
      <p:sp>
        <p:nvSpPr>
          <p:cNvPr id="7" name="Rectangle: Rounded Corners 6">
            <a:extLst>
              <a:ext uri="{FF2B5EF4-FFF2-40B4-BE49-F238E27FC236}">
                <a16:creationId xmlns:a16="http://schemas.microsoft.com/office/drawing/2014/main" id="{17A898D5-3B95-0076-6612-4405C8A24888}"/>
              </a:ext>
            </a:extLst>
          </p:cNvPr>
          <p:cNvSpPr/>
          <p:nvPr/>
        </p:nvSpPr>
        <p:spPr>
          <a:xfrm>
            <a:off x="8315111" y="3112231"/>
            <a:ext cx="1138063" cy="36096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histogram&#10;&#10;Description automatically generated">
            <a:extLst>
              <a:ext uri="{FF2B5EF4-FFF2-40B4-BE49-F238E27FC236}">
                <a16:creationId xmlns:a16="http://schemas.microsoft.com/office/drawing/2014/main" id="{C426EBD9-3F7C-96A8-654F-2C9223904BD1}"/>
              </a:ext>
            </a:extLst>
          </p:cNvPr>
          <p:cNvPicPr>
            <a:picLocks noChangeAspect="1"/>
          </p:cNvPicPr>
          <p:nvPr/>
        </p:nvPicPr>
        <p:blipFill>
          <a:blip r:embed="rId3"/>
          <a:stretch>
            <a:fillRect/>
          </a:stretch>
        </p:blipFill>
        <p:spPr>
          <a:xfrm rot="20682828">
            <a:off x="9248219" y="3169571"/>
            <a:ext cx="530694" cy="713170"/>
          </a:xfrm>
          <a:prstGeom prst="rect">
            <a:avLst/>
          </a:prstGeom>
          <a:effectLst>
            <a:glow rad="101600">
              <a:schemeClr val="tx1">
                <a:lumMod val="85000"/>
                <a:lumOff val="15000"/>
                <a:alpha val="60000"/>
              </a:schemeClr>
            </a:glow>
          </a:effectLst>
        </p:spPr>
      </p:pic>
      <p:sp>
        <p:nvSpPr>
          <p:cNvPr id="9" name="TextBox 8">
            <a:extLst>
              <a:ext uri="{FF2B5EF4-FFF2-40B4-BE49-F238E27FC236}">
                <a16:creationId xmlns:a16="http://schemas.microsoft.com/office/drawing/2014/main" id="{A21CAA9B-25F0-7CC0-82D6-7C7711E894EB}"/>
              </a:ext>
            </a:extLst>
          </p:cNvPr>
          <p:cNvSpPr txBox="1"/>
          <p:nvPr/>
        </p:nvSpPr>
        <p:spPr>
          <a:xfrm rot="243341">
            <a:off x="95296" y="257167"/>
            <a:ext cx="3677982"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Health and Safety</a:t>
            </a:r>
          </a:p>
        </p:txBody>
      </p:sp>
      <p:sp>
        <p:nvSpPr>
          <p:cNvPr id="12" name="TextBox 11">
            <a:extLst>
              <a:ext uri="{FF2B5EF4-FFF2-40B4-BE49-F238E27FC236}">
                <a16:creationId xmlns:a16="http://schemas.microsoft.com/office/drawing/2014/main" id="{A7C3D583-EAA4-FD13-C49C-A2FFC76A8449}"/>
              </a:ext>
            </a:extLst>
          </p:cNvPr>
          <p:cNvSpPr txBox="1"/>
          <p:nvPr/>
        </p:nvSpPr>
        <p:spPr>
          <a:xfrm>
            <a:off x="868862" y="2686516"/>
            <a:ext cx="3553038" cy="1649811"/>
          </a:xfrm>
          <a:prstGeom prst="rect">
            <a:avLst/>
          </a:prstGeom>
          <a:noFill/>
        </p:spPr>
        <p:txBody>
          <a:bodyPr wrap="square">
            <a:spAutoFit/>
          </a:bodyPr>
          <a:lstStyle/>
          <a:p>
            <a:pPr marL="0" marR="0">
              <a:lnSpc>
                <a:spcPct val="107000"/>
              </a:lnSpc>
              <a:spcBef>
                <a:spcPts val="0"/>
              </a:spcBef>
              <a:spcAft>
                <a:spcPts val="800"/>
              </a:spcAft>
            </a:pPr>
            <a:r>
              <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 this screen, click on the health &amp; safety tab.</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3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0196" y="382928"/>
            <a:ext cx="4997831" cy="535531"/>
          </a:xfrm>
        </p:spPr>
        <p:txBody>
          <a:bodyPr/>
          <a:lstStyle/>
          <a:p>
            <a:r>
              <a:rPr lang="en-US" dirty="0"/>
              <a:t>LEFT TOOLBAR– Part 2</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8</a:t>
            </a:fld>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546719" y="982806"/>
            <a:ext cx="6036868" cy="5450800"/>
          </a:xfrm>
          <a:solidFill>
            <a:srgbClr val="002136"/>
          </a:solidFill>
        </p:spPr>
        <p:txBody>
          <a:bodyPr/>
          <a:lstStyle/>
          <a:p>
            <a:r>
              <a:rPr lang="en-US" b="1" u="sng" dirty="0"/>
              <a:t>My Reports</a:t>
            </a:r>
          </a:p>
          <a:p>
            <a:pPr marL="0" indent="0">
              <a:buNone/>
            </a:pPr>
            <a:r>
              <a:rPr lang="en-US" b="1" dirty="0"/>
              <a:t>Reports generated by LITT will appear here.</a:t>
            </a:r>
          </a:p>
          <a:p>
            <a:r>
              <a:rPr lang="en-US" b="1" u="sng" dirty="0" err="1"/>
              <a:t>AdHoc</a:t>
            </a:r>
            <a:r>
              <a:rPr lang="en-US" b="1" u="sng" dirty="0"/>
              <a:t> Queries</a:t>
            </a:r>
          </a:p>
          <a:p>
            <a:pPr marL="0" indent="0">
              <a:buNone/>
            </a:pPr>
            <a:r>
              <a:rPr lang="en-US" b="1" dirty="0"/>
              <a:t>Create reports in LITT </a:t>
            </a:r>
          </a:p>
          <a:p>
            <a:pPr marL="0" indent="0">
              <a:buNone/>
            </a:pPr>
            <a:r>
              <a:rPr lang="en-US" b="1" u="sng" dirty="0"/>
              <a:t>Document Center</a:t>
            </a:r>
          </a:p>
          <a:p>
            <a:pPr marL="0" indent="0">
              <a:buNone/>
            </a:pPr>
            <a:r>
              <a:rPr lang="en-US" b="1" dirty="0"/>
              <a:t>View and download Forms</a:t>
            </a:r>
          </a:p>
          <a:p>
            <a:r>
              <a:rPr lang="en-US" b="1" u="sng" dirty="0"/>
              <a:t>Case Management</a:t>
            </a:r>
          </a:p>
          <a:p>
            <a:pPr marL="0" indent="0">
              <a:buNone/>
            </a:pPr>
            <a:r>
              <a:rPr lang="en-US" dirty="0"/>
              <a:t>Will not be used until multiple programs are utilized through LITT.</a:t>
            </a:r>
          </a:p>
          <a:p>
            <a:r>
              <a:rPr lang="en-US" b="1" u="sng" dirty="0"/>
              <a:t>Online Applications</a:t>
            </a:r>
          </a:p>
          <a:p>
            <a:pPr marL="0" indent="0">
              <a:buNone/>
            </a:pPr>
            <a:r>
              <a:rPr lang="en-US" b="1" dirty="0"/>
              <a:t>Not  functional</a:t>
            </a:r>
          </a:p>
          <a:p>
            <a:r>
              <a:rPr lang="en-US" b="1" u="sng" dirty="0" err="1"/>
              <a:t>WAPLink</a:t>
            </a:r>
            <a:endParaRPr lang="en-US" b="1" u="sng" dirty="0"/>
          </a:p>
          <a:p>
            <a:pPr marL="0" indent="0">
              <a:buNone/>
            </a:pPr>
            <a:r>
              <a:rPr lang="en-US" b="1" dirty="0"/>
              <a:t>Manage clients’ needs specific to the </a:t>
            </a:r>
            <a:r>
              <a:rPr lang="en-US" b="1" dirty="0" err="1"/>
              <a:t>WAPLink</a:t>
            </a:r>
            <a:r>
              <a:rPr lang="en-US" b="1" dirty="0"/>
              <a:t> program</a:t>
            </a:r>
            <a:endParaRPr lang="en-US" sz="2000" b="1" dirty="0"/>
          </a:p>
          <a:p>
            <a:pPr marL="0" indent="0">
              <a:buNone/>
            </a:pPr>
            <a:endParaRPr lang="en-US" sz="2000" b="1" dirty="0"/>
          </a:p>
        </p:txBody>
      </p:sp>
      <p:pic>
        <p:nvPicPr>
          <p:cNvPr id="8" name="Graphic 7">
            <a:extLst>
              <a:ext uri="{FF2B5EF4-FFF2-40B4-BE49-F238E27FC236}">
                <a16:creationId xmlns:a16="http://schemas.microsoft.com/office/drawing/2014/main" id="{2F718D2B-D88A-670B-43CD-432D4F4B954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9821" b="30091"/>
          <a:stretch/>
        </p:blipFill>
        <p:spPr>
          <a:xfrm>
            <a:off x="7905553" y="382928"/>
            <a:ext cx="4014925" cy="3967866"/>
          </a:xfrm>
          <a:prstGeom prst="rect">
            <a:avLst/>
          </a:prstGeom>
        </p:spPr>
      </p:pic>
      <p:sp>
        <p:nvSpPr>
          <p:cNvPr id="12" name="TextBox 11">
            <a:extLst>
              <a:ext uri="{FF2B5EF4-FFF2-40B4-BE49-F238E27FC236}">
                <a16:creationId xmlns:a16="http://schemas.microsoft.com/office/drawing/2014/main" id="{30870BC8-C957-0853-7DEC-9DA2B4EE4E3D}"/>
              </a:ext>
            </a:extLst>
          </p:cNvPr>
          <p:cNvSpPr txBox="1"/>
          <p:nvPr/>
        </p:nvSpPr>
        <p:spPr>
          <a:xfrm>
            <a:off x="11252200" y="3564383"/>
            <a:ext cx="1265337" cy="923330"/>
          </a:xfrm>
          <a:prstGeom prst="rect">
            <a:avLst/>
          </a:prstGeom>
          <a:noFill/>
        </p:spPr>
        <p:txBody>
          <a:bodyPr wrap="square" rtlCol="0">
            <a:spAutoFit/>
          </a:bodyPr>
          <a:lstStyle/>
          <a:p>
            <a:r>
              <a:rPr lang="en-US" sz="5400" b="1" dirty="0">
                <a:solidFill>
                  <a:srgbClr val="C00000"/>
                </a:solidFill>
              </a:rPr>
              <a:t>x</a:t>
            </a:r>
            <a:endParaRPr lang="en-US" sz="3600" b="1" dirty="0">
              <a:solidFill>
                <a:srgbClr val="C00000"/>
              </a:solidFill>
            </a:endParaRPr>
          </a:p>
        </p:txBody>
      </p:sp>
      <p:sp>
        <p:nvSpPr>
          <p:cNvPr id="13" name="TextBox 12">
            <a:extLst>
              <a:ext uri="{FF2B5EF4-FFF2-40B4-BE49-F238E27FC236}">
                <a16:creationId xmlns:a16="http://schemas.microsoft.com/office/drawing/2014/main" id="{36E63962-EC1A-A3D9-84FA-411F2E26D046}"/>
              </a:ext>
            </a:extLst>
          </p:cNvPr>
          <p:cNvSpPr txBox="1"/>
          <p:nvPr/>
        </p:nvSpPr>
        <p:spPr>
          <a:xfrm>
            <a:off x="11252199" y="4031853"/>
            <a:ext cx="1265337" cy="923330"/>
          </a:xfrm>
          <a:prstGeom prst="rect">
            <a:avLst/>
          </a:prstGeom>
          <a:noFill/>
        </p:spPr>
        <p:txBody>
          <a:bodyPr wrap="square" rtlCol="0">
            <a:spAutoFit/>
          </a:bodyPr>
          <a:lstStyle/>
          <a:p>
            <a:r>
              <a:rPr lang="en-US" sz="5400" b="1" dirty="0">
                <a:solidFill>
                  <a:srgbClr val="C00000"/>
                </a:solidFill>
              </a:rPr>
              <a:t>x</a:t>
            </a:r>
            <a:endParaRPr lang="en-US" sz="3600" b="1" dirty="0">
              <a:solidFill>
                <a:srgbClr val="C00000"/>
              </a:solidFill>
            </a:endParaRPr>
          </a:p>
        </p:txBody>
      </p:sp>
      <p:pic>
        <p:nvPicPr>
          <p:cNvPr id="3" name="Graphic 2">
            <a:extLst>
              <a:ext uri="{FF2B5EF4-FFF2-40B4-BE49-F238E27FC236}">
                <a16:creationId xmlns:a16="http://schemas.microsoft.com/office/drawing/2014/main" id="{EE3FEFBE-3A10-E5D3-FE0D-DA2D3441299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74978" b="10245"/>
          <a:stretch/>
        </p:blipFill>
        <p:spPr>
          <a:xfrm>
            <a:off x="7905554" y="4315952"/>
            <a:ext cx="4014925" cy="1462548"/>
          </a:xfrm>
          <a:prstGeom prst="rect">
            <a:avLst/>
          </a:prstGeom>
        </p:spPr>
      </p:pic>
      <p:sp>
        <p:nvSpPr>
          <p:cNvPr id="9" name="Left Brace 8">
            <a:extLst>
              <a:ext uri="{FF2B5EF4-FFF2-40B4-BE49-F238E27FC236}">
                <a16:creationId xmlns:a16="http://schemas.microsoft.com/office/drawing/2014/main" id="{8CC17D8A-55F2-BFF7-C851-030EB2833B09}"/>
              </a:ext>
            </a:extLst>
          </p:cNvPr>
          <p:cNvSpPr/>
          <p:nvPr/>
        </p:nvSpPr>
        <p:spPr>
          <a:xfrm>
            <a:off x="7977930" y="1627465"/>
            <a:ext cx="746461" cy="3327718"/>
          </a:xfrm>
          <a:prstGeom prst="leftBrace">
            <a:avLst>
              <a:gd name="adj1" fmla="val 25226"/>
              <a:gd name="adj2" fmla="val 48637"/>
            </a:avLst>
          </a:prstGeom>
          <a:noFill/>
          <a:ln w="76200">
            <a:solidFill>
              <a:srgbClr val="FFC000"/>
            </a:solidFill>
          </a:ln>
          <a:effectLst>
            <a:glow rad="228600">
              <a:schemeClr val="accent5">
                <a:lumMod val="50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0537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9095B-FC0C-4127-B9F5-0ED620A96B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3177" y="923925"/>
            <a:ext cx="5943600" cy="5391150"/>
          </a:xfrm>
          <a:prstGeom prst="rect">
            <a:avLst/>
          </a:prstGeom>
          <a:noFill/>
          <a:ln>
            <a:noFill/>
          </a:ln>
        </p:spPr>
      </p:pic>
      <p:sp>
        <p:nvSpPr>
          <p:cNvPr id="4" name="Slide Number Placeholder 3">
            <a:extLst>
              <a:ext uri="{FF2B5EF4-FFF2-40B4-BE49-F238E27FC236}">
                <a16:creationId xmlns:a16="http://schemas.microsoft.com/office/drawing/2014/main" id="{BAF5D325-1A5D-8165-DBBA-BDB497A94549}"/>
              </a:ext>
            </a:extLst>
          </p:cNvPr>
          <p:cNvSpPr>
            <a:spLocks noGrp="1"/>
          </p:cNvSpPr>
          <p:nvPr>
            <p:ph type="sldNum" sz="quarter" idx="12"/>
          </p:nvPr>
        </p:nvSpPr>
        <p:spPr/>
        <p:txBody>
          <a:bodyPr/>
          <a:lstStyle/>
          <a:p>
            <a:fld id="{C263D6C4-4840-40CC-AC84-17E24B3B7BDE}" type="slidenum">
              <a:rPr lang="en-US" noProof="0" smtClean="0"/>
              <a:pPr/>
              <a:t>80</a:t>
            </a:fld>
            <a:endParaRPr lang="en-US" noProof="0" dirty="0"/>
          </a:p>
        </p:txBody>
      </p:sp>
      <p:sp>
        <p:nvSpPr>
          <p:cNvPr id="7" name="Rectangle: Rounded Corners 6">
            <a:extLst>
              <a:ext uri="{FF2B5EF4-FFF2-40B4-BE49-F238E27FC236}">
                <a16:creationId xmlns:a16="http://schemas.microsoft.com/office/drawing/2014/main" id="{17A898D5-3B95-0076-6612-4405C8A24888}"/>
              </a:ext>
            </a:extLst>
          </p:cNvPr>
          <p:cNvSpPr/>
          <p:nvPr/>
        </p:nvSpPr>
        <p:spPr>
          <a:xfrm>
            <a:off x="10308714" y="1647853"/>
            <a:ext cx="1138063" cy="36096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histogram&#10;&#10;Description automatically generated">
            <a:extLst>
              <a:ext uri="{FF2B5EF4-FFF2-40B4-BE49-F238E27FC236}">
                <a16:creationId xmlns:a16="http://schemas.microsoft.com/office/drawing/2014/main" id="{C426EBD9-3F7C-96A8-654F-2C9223904BD1}"/>
              </a:ext>
            </a:extLst>
          </p:cNvPr>
          <p:cNvPicPr>
            <a:picLocks noChangeAspect="1"/>
          </p:cNvPicPr>
          <p:nvPr/>
        </p:nvPicPr>
        <p:blipFill>
          <a:blip r:embed="rId3"/>
          <a:stretch>
            <a:fillRect/>
          </a:stretch>
        </p:blipFill>
        <p:spPr>
          <a:xfrm rot="20682828">
            <a:off x="11221078" y="1798536"/>
            <a:ext cx="530694" cy="713170"/>
          </a:xfrm>
          <a:prstGeom prst="rect">
            <a:avLst/>
          </a:prstGeom>
          <a:effectLst>
            <a:glow rad="101600">
              <a:schemeClr val="tx1">
                <a:lumMod val="85000"/>
                <a:lumOff val="15000"/>
                <a:alpha val="60000"/>
              </a:schemeClr>
            </a:glow>
          </a:effectLst>
        </p:spPr>
      </p:pic>
      <p:sp>
        <p:nvSpPr>
          <p:cNvPr id="9" name="TextBox 8">
            <a:extLst>
              <a:ext uri="{FF2B5EF4-FFF2-40B4-BE49-F238E27FC236}">
                <a16:creationId xmlns:a16="http://schemas.microsoft.com/office/drawing/2014/main" id="{A21CAA9B-25F0-7CC0-82D6-7C7711E894EB}"/>
              </a:ext>
            </a:extLst>
          </p:cNvPr>
          <p:cNvSpPr txBox="1"/>
          <p:nvPr/>
        </p:nvSpPr>
        <p:spPr>
          <a:xfrm rot="243341">
            <a:off x="207589" y="1053180"/>
            <a:ext cx="3677982"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Health and Safety</a:t>
            </a:r>
          </a:p>
        </p:txBody>
      </p:sp>
      <p:sp>
        <p:nvSpPr>
          <p:cNvPr id="12" name="TextBox 11">
            <a:extLst>
              <a:ext uri="{FF2B5EF4-FFF2-40B4-BE49-F238E27FC236}">
                <a16:creationId xmlns:a16="http://schemas.microsoft.com/office/drawing/2014/main" id="{A7C3D583-EAA4-FD13-C49C-A2FFC76A8449}"/>
              </a:ext>
            </a:extLst>
          </p:cNvPr>
          <p:cNvSpPr txBox="1"/>
          <p:nvPr/>
        </p:nvSpPr>
        <p:spPr>
          <a:xfrm>
            <a:off x="745223" y="2155121"/>
            <a:ext cx="4037101" cy="2841034"/>
          </a:xfrm>
          <a:prstGeom prst="rect">
            <a:avLst/>
          </a:prstGeom>
          <a:noFill/>
        </p:spPr>
        <p:txBody>
          <a:bodyPr wrap="square">
            <a:spAutoFit/>
          </a:bodyPr>
          <a:lstStyle/>
          <a:p>
            <a:pPr marL="0" marR="0">
              <a:lnSpc>
                <a:spcPct val="107000"/>
              </a:lnSpc>
              <a:spcBef>
                <a:spcPts val="0"/>
              </a:spcBef>
              <a:spcAft>
                <a:spcPts val="80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is the health &amp; safety screen.  On this screen you can manually enter your health &amp; safety items one at a time. In the upper right-hand corner, click on the box marked “Measure.”</a:t>
            </a:r>
          </a:p>
        </p:txBody>
      </p:sp>
    </p:spTree>
    <p:extLst>
      <p:ext uri="{BB962C8B-B14F-4D97-AF65-F5344CB8AC3E}">
        <p14:creationId xmlns:p14="http://schemas.microsoft.com/office/powerpoint/2010/main" val="1620378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D0E041-053E-E031-8E3D-9706234F9B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9676" y="1155985"/>
            <a:ext cx="5389194" cy="5017823"/>
          </a:xfrm>
          <a:prstGeom prst="rect">
            <a:avLst/>
          </a:prstGeom>
          <a:noFill/>
          <a:ln>
            <a:noFill/>
          </a:ln>
        </p:spPr>
      </p:pic>
      <p:sp>
        <p:nvSpPr>
          <p:cNvPr id="14" name="Rectangle: Rounded Corners 13">
            <a:extLst>
              <a:ext uri="{FF2B5EF4-FFF2-40B4-BE49-F238E27FC236}">
                <a16:creationId xmlns:a16="http://schemas.microsoft.com/office/drawing/2014/main" id="{C9864081-6DAB-15A1-E05A-53E7EF3ECC59}"/>
              </a:ext>
            </a:extLst>
          </p:cNvPr>
          <p:cNvSpPr/>
          <p:nvPr/>
        </p:nvSpPr>
        <p:spPr>
          <a:xfrm>
            <a:off x="5063444" y="4030166"/>
            <a:ext cx="5825466" cy="702021"/>
          </a:xfrm>
          <a:prstGeom prst="roundRect">
            <a:avLst>
              <a:gd name="adj" fmla="val 19997"/>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5280066-CE34-84CE-CA7A-6CE995AC5B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015" y="1757144"/>
            <a:ext cx="4655969" cy="4682821"/>
          </a:xfrm>
          <a:prstGeom prst="rect">
            <a:avLst/>
          </a:prstGeom>
          <a:noFill/>
          <a:ln>
            <a:noFill/>
          </a:ln>
        </p:spPr>
      </p:pic>
      <p:sp>
        <p:nvSpPr>
          <p:cNvPr id="2" name="Slide Number Placeholder 1">
            <a:extLst>
              <a:ext uri="{FF2B5EF4-FFF2-40B4-BE49-F238E27FC236}">
                <a16:creationId xmlns:a16="http://schemas.microsoft.com/office/drawing/2014/main" id="{CAF88582-A16A-B6E7-31FD-2C39B2A380BC}"/>
              </a:ext>
            </a:extLst>
          </p:cNvPr>
          <p:cNvSpPr>
            <a:spLocks noGrp="1"/>
          </p:cNvSpPr>
          <p:nvPr>
            <p:ph type="sldNum" sz="quarter" idx="12"/>
          </p:nvPr>
        </p:nvSpPr>
        <p:spPr>
          <a:xfrm>
            <a:off x="9893302" y="6323915"/>
            <a:ext cx="1691640" cy="365125"/>
          </a:xfrm>
        </p:spPr>
        <p:txBody>
          <a:bodyPr/>
          <a:lstStyle/>
          <a:p>
            <a:r>
              <a:rPr lang="en-US" dirty="0"/>
              <a:t>	</a:t>
            </a:r>
            <a:fld id="{C263D6C4-4840-40CC-AC84-17E24B3B7BDE}" type="slidenum">
              <a:rPr lang="en-US" smtClean="0"/>
              <a:pPr/>
              <a:t>81</a:t>
            </a:fld>
            <a:endParaRPr lang="en-US" noProof="0" dirty="0"/>
          </a:p>
        </p:txBody>
      </p:sp>
      <p:sp>
        <p:nvSpPr>
          <p:cNvPr id="13" name="Rectangle: Rounded Corners 12">
            <a:extLst>
              <a:ext uri="{FF2B5EF4-FFF2-40B4-BE49-F238E27FC236}">
                <a16:creationId xmlns:a16="http://schemas.microsoft.com/office/drawing/2014/main" id="{B861374F-08F8-DB9D-CACC-ADF7EFB57A25}"/>
              </a:ext>
            </a:extLst>
          </p:cNvPr>
          <p:cNvSpPr/>
          <p:nvPr/>
        </p:nvSpPr>
        <p:spPr>
          <a:xfrm>
            <a:off x="109987" y="397784"/>
            <a:ext cx="5074905" cy="1260199"/>
          </a:xfrm>
          <a:prstGeom prst="roundRect">
            <a:avLst>
              <a:gd name="adj" fmla="val 19997"/>
            </a:avLst>
          </a:prstGeom>
          <a:solidFill>
            <a:schemeClr val="bg2">
              <a:lumMod val="2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hart, histogram&#10;&#10;Description automatically generated">
            <a:extLst>
              <a:ext uri="{FF2B5EF4-FFF2-40B4-BE49-F238E27FC236}">
                <a16:creationId xmlns:a16="http://schemas.microsoft.com/office/drawing/2014/main" id="{65ED4448-5548-951E-70DF-6BA05EA34E3A}"/>
              </a:ext>
            </a:extLst>
          </p:cNvPr>
          <p:cNvPicPr>
            <a:picLocks noChangeAspect="1"/>
          </p:cNvPicPr>
          <p:nvPr/>
        </p:nvPicPr>
        <p:blipFill>
          <a:blip r:embed="rId4"/>
          <a:stretch>
            <a:fillRect/>
          </a:stretch>
        </p:blipFill>
        <p:spPr>
          <a:xfrm rot="20682828">
            <a:off x="675300" y="2204414"/>
            <a:ext cx="412143" cy="507304"/>
          </a:xfrm>
          <a:prstGeom prst="rect">
            <a:avLst/>
          </a:prstGeom>
          <a:effectLst>
            <a:glow rad="101600">
              <a:schemeClr val="tx1">
                <a:lumMod val="85000"/>
                <a:lumOff val="15000"/>
                <a:alpha val="60000"/>
              </a:schemeClr>
            </a:glow>
          </a:effectLst>
        </p:spPr>
      </p:pic>
      <p:sp>
        <p:nvSpPr>
          <p:cNvPr id="5" name="TextBox 4">
            <a:extLst>
              <a:ext uri="{FF2B5EF4-FFF2-40B4-BE49-F238E27FC236}">
                <a16:creationId xmlns:a16="http://schemas.microsoft.com/office/drawing/2014/main" id="{8C65C16A-75D9-340A-5932-0003DC727D68}"/>
              </a:ext>
            </a:extLst>
          </p:cNvPr>
          <p:cNvSpPr txBox="1"/>
          <p:nvPr/>
        </p:nvSpPr>
        <p:spPr>
          <a:xfrm>
            <a:off x="249867" y="397784"/>
            <a:ext cx="5074905" cy="1173463"/>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is the next box to pop up.</a:t>
            </a:r>
            <a:endParaRPr lang="en-US"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the New tab.</a:t>
            </a:r>
            <a:endParaRPr lang="en-US"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 will now allow you to click on manual measure.</a:t>
            </a:r>
            <a:endParaRPr lang="en-US"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2888655-84F0-85A4-9A81-DA9B1493DC6C}"/>
              </a:ext>
            </a:extLst>
          </p:cNvPr>
          <p:cNvSpPr txBox="1"/>
          <p:nvPr/>
        </p:nvSpPr>
        <p:spPr>
          <a:xfrm rot="243341">
            <a:off x="5661246" y="361026"/>
            <a:ext cx="3677982"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Health and Safety</a:t>
            </a:r>
          </a:p>
        </p:txBody>
      </p:sp>
      <p:pic>
        <p:nvPicPr>
          <p:cNvPr id="10" name="Picture 9" descr="Chart, histogram&#10;&#10;Description automatically generated">
            <a:extLst>
              <a:ext uri="{FF2B5EF4-FFF2-40B4-BE49-F238E27FC236}">
                <a16:creationId xmlns:a16="http://schemas.microsoft.com/office/drawing/2014/main" id="{E7CB2886-BE53-325E-0BDF-76AFC267AD5D}"/>
              </a:ext>
            </a:extLst>
          </p:cNvPr>
          <p:cNvPicPr>
            <a:picLocks noChangeAspect="1"/>
          </p:cNvPicPr>
          <p:nvPr/>
        </p:nvPicPr>
        <p:blipFill>
          <a:blip r:embed="rId4"/>
          <a:stretch>
            <a:fillRect/>
          </a:stretch>
        </p:blipFill>
        <p:spPr>
          <a:xfrm rot="20682828">
            <a:off x="2315593" y="3710252"/>
            <a:ext cx="412143" cy="507304"/>
          </a:xfrm>
          <a:prstGeom prst="rect">
            <a:avLst/>
          </a:prstGeom>
          <a:effectLst>
            <a:glow rad="101600">
              <a:schemeClr val="tx1">
                <a:lumMod val="85000"/>
                <a:lumOff val="15000"/>
                <a:alpha val="60000"/>
              </a:schemeClr>
            </a:glow>
          </a:effectLst>
        </p:spPr>
      </p:pic>
      <p:sp>
        <p:nvSpPr>
          <p:cNvPr id="12" name="TextBox 11">
            <a:extLst>
              <a:ext uri="{FF2B5EF4-FFF2-40B4-BE49-F238E27FC236}">
                <a16:creationId xmlns:a16="http://schemas.microsoft.com/office/drawing/2014/main" id="{1D4CCDDB-E606-C94A-47CD-B4ED205EDF7D}"/>
              </a:ext>
            </a:extLst>
          </p:cNvPr>
          <p:cNvSpPr txBox="1"/>
          <p:nvPr/>
        </p:nvSpPr>
        <p:spPr>
          <a:xfrm>
            <a:off x="5203856" y="4030166"/>
            <a:ext cx="6094602" cy="671915"/>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box will open up under it to allow you to put in the description and the cost.</a:t>
            </a:r>
            <a:endParaRPr lang="en-US"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6999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9C714-3EE8-D38D-8FA5-542D782419E0}"/>
              </a:ext>
            </a:extLst>
          </p:cNvPr>
          <p:cNvSpPr>
            <a:spLocks noGrp="1"/>
          </p:cNvSpPr>
          <p:nvPr>
            <p:ph type="sldNum" sz="quarter" idx="12"/>
          </p:nvPr>
        </p:nvSpPr>
        <p:spPr/>
        <p:txBody>
          <a:bodyPr/>
          <a:lstStyle/>
          <a:p>
            <a:r>
              <a:rPr lang="en-US"/>
              <a:t>	</a:t>
            </a:r>
            <a:fld id="{C263D6C4-4840-40CC-AC84-17E24B3B7BDE}" type="slidenum">
              <a:rPr lang="en-US" smtClean="0"/>
              <a:pPr/>
              <a:t>82</a:t>
            </a:fld>
            <a:endParaRPr lang="en-US" noProof="0" dirty="0"/>
          </a:p>
        </p:txBody>
      </p:sp>
      <p:pic>
        <p:nvPicPr>
          <p:cNvPr id="3" name="Picture 2">
            <a:extLst>
              <a:ext uri="{FF2B5EF4-FFF2-40B4-BE49-F238E27FC236}">
                <a16:creationId xmlns:a16="http://schemas.microsoft.com/office/drawing/2014/main" id="{3E579C5E-2ADE-A38F-A9D1-2B02C89ED9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9821" y="487169"/>
            <a:ext cx="5943600" cy="5648325"/>
          </a:xfrm>
          <a:prstGeom prst="rect">
            <a:avLst/>
          </a:prstGeom>
          <a:noFill/>
          <a:ln>
            <a:noFill/>
          </a:ln>
        </p:spPr>
      </p:pic>
      <p:sp>
        <p:nvSpPr>
          <p:cNvPr id="5" name="TextBox 4">
            <a:extLst>
              <a:ext uri="{FF2B5EF4-FFF2-40B4-BE49-F238E27FC236}">
                <a16:creationId xmlns:a16="http://schemas.microsoft.com/office/drawing/2014/main" id="{4D7F7867-9BBC-E883-469B-C87BA3325E7C}"/>
              </a:ext>
            </a:extLst>
          </p:cNvPr>
          <p:cNvSpPr txBox="1"/>
          <p:nvPr/>
        </p:nvSpPr>
        <p:spPr>
          <a:xfrm>
            <a:off x="1075012" y="1941260"/>
            <a:ext cx="3612859" cy="3390287"/>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that is done, hit the save button and close out of that screen.</a:t>
            </a:r>
          </a:p>
          <a:p>
            <a:pPr marL="0" marR="0">
              <a:lnSpc>
                <a:spcPct val="107000"/>
              </a:lnSpc>
              <a:spcBef>
                <a:spcPts val="0"/>
              </a:spcBef>
              <a:spcAft>
                <a:spcPts val="800"/>
              </a:spcAft>
            </a:pPr>
            <a:endParaRPr lang="en-US"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item will now be available for you to add to the work order.  You can repeat this process as many times as you need to. Remember to put notes in the comment section.</a:t>
            </a: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248886E-8E90-6C96-5A4D-E0FF87334217}"/>
              </a:ext>
            </a:extLst>
          </p:cNvPr>
          <p:cNvSpPr txBox="1"/>
          <p:nvPr/>
        </p:nvSpPr>
        <p:spPr>
          <a:xfrm rot="243341">
            <a:off x="339464" y="814271"/>
            <a:ext cx="3592209" cy="646331"/>
          </a:xfrm>
          <a:prstGeom prst="rect">
            <a:avLst/>
          </a:prstGeom>
          <a:solidFill>
            <a:schemeClr val="bg1"/>
          </a:solidFill>
          <a:effectLst>
            <a:glow rad="101600">
              <a:schemeClr val="tx2">
                <a:lumMod val="75000"/>
                <a:alpha val="60000"/>
              </a:schemeClr>
            </a:glow>
            <a:softEdge rad="0"/>
          </a:effectLst>
          <a:scene3d>
            <a:camera prst="isometricOffAxis1Right"/>
            <a:lightRig rig="threePt" dir="t"/>
          </a:scene3d>
        </p:spPr>
        <p:txBody>
          <a:bodyPr wrap="square" rtlCol="0">
            <a:spAutoFit/>
          </a:bodyPr>
          <a:lstStyle/>
          <a:p>
            <a:r>
              <a:rPr lang="en-US" sz="3600" b="1" dirty="0">
                <a:solidFill>
                  <a:srgbClr val="0C4360"/>
                </a:solidFill>
              </a:rPr>
              <a:t>Health and Safety</a:t>
            </a:r>
          </a:p>
        </p:txBody>
      </p:sp>
      <p:pic>
        <p:nvPicPr>
          <p:cNvPr id="7" name="Picture 6" descr="Chart, histogram&#10;&#10;Description automatically generated">
            <a:extLst>
              <a:ext uri="{FF2B5EF4-FFF2-40B4-BE49-F238E27FC236}">
                <a16:creationId xmlns:a16="http://schemas.microsoft.com/office/drawing/2014/main" id="{0F5B971B-907D-20DE-FF10-8A51A73AA08A}"/>
              </a:ext>
            </a:extLst>
          </p:cNvPr>
          <p:cNvPicPr>
            <a:picLocks noChangeAspect="1"/>
          </p:cNvPicPr>
          <p:nvPr/>
        </p:nvPicPr>
        <p:blipFill>
          <a:blip r:embed="rId3"/>
          <a:stretch>
            <a:fillRect/>
          </a:stretch>
        </p:blipFill>
        <p:spPr>
          <a:xfrm rot="20682828">
            <a:off x="6308752" y="1034164"/>
            <a:ext cx="412143" cy="507304"/>
          </a:xfrm>
          <a:prstGeom prst="rect">
            <a:avLst/>
          </a:prstGeom>
          <a:effectLst>
            <a:glow rad="101600">
              <a:schemeClr val="tx1">
                <a:lumMod val="85000"/>
                <a:lumOff val="15000"/>
                <a:alpha val="60000"/>
              </a:schemeClr>
            </a:glow>
          </a:effectLst>
        </p:spPr>
      </p:pic>
    </p:spTree>
    <p:extLst>
      <p:ext uri="{BB962C8B-B14F-4D97-AF65-F5344CB8AC3E}">
        <p14:creationId xmlns:p14="http://schemas.microsoft.com/office/powerpoint/2010/main" val="435733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B3295D-7F95-E670-6790-DE6C80C166C4}"/>
              </a:ext>
            </a:extLst>
          </p:cNvPr>
          <p:cNvPicPr>
            <a:picLocks noChangeAspect="1"/>
          </p:cNvPicPr>
          <p:nvPr/>
        </p:nvPicPr>
        <p:blipFill>
          <a:blip r:embed="rId2"/>
          <a:stretch>
            <a:fillRect/>
          </a:stretch>
        </p:blipFill>
        <p:spPr>
          <a:xfrm>
            <a:off x="4248996" y="461395"/>
            <a:ext cx="7470224" cy="5981116"/>
          </a:xfrm>
          <a:prstGeom prst="rect">
            <a:avLst/>
          </a:prstGeom>
        </p:spPr>
      </p:pic>
      <p:sp>
        <p:nvSpPr>
          <p:cNvPr id="6" name="Rectangle: Rounded Corners 5">
            <a:extLst>
              <a:ext uri="{FF2B5EF4-FFF2-40B4-BE49-F238E27FC236}">
                <a16:creationId xmlns:a16="http://schemas.microsoft.com/office/drawing/2014/main" id="{21D6246B-C035-0B0C-20A1-CEC17F2DD4E4}"/>
              </a:ext>
            </a:extLst>
          </p:cNvPr>
          <p:cNvSpPr/>
          <p:nvPr/>
        </p:nvSpPr>
        <p:spPr>
          <a:xfrm>
            <a:off x="1053915" y="4172545"/>
            <a:ext cx="2604043" cy="2021304"/>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8012C4D1-1A01-45EA-D5DC-48781C7176ED}"/>
              </a:ext>
            </a:extLst>
          </p:cNvPr>
          <p:cNvSpPr/>
          <p:nvPr/>
        </p:nvSpPr>
        <p:spPr>
          <a:xfrm>
            <a:off x="240631" y="556825"/>
            <a:ext cx="3101300" cy="2555145"/>
          </a:xfrm>
          <a:prstGeom prst="roundRect">
            <a:avLst>
              <a:gd name="adj" fmla="val 10312"/>
            </a:avLst>
          </a:prstGeom>
          <a:solidFill>
            <a:srgbClr val="2533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CBBEE2-FA3F-03F8-68DD-A043F22DE8DE}"/>
              </a:ext>
            </a:extLst>
          </p:cNvPr>
          <p:cNvSpPr>
            <a:spLocks noGrp="1"/>
          </p:cNvSpPr>
          <p:nvPr>
            <p:ph type="title" idx="4294967295"/>
          </p:nvPr>
        </p:nvSpPr>
        <p:spPr>
          <a:xfrm>
            <a:off x="472780" y="1834398"/>
            <a:ext cx="2869151" cy="535531"/>
          </a:xfrm>
        </p:spPr>
        <p:txBody>
          <a:bodyPr>
            <a:normAutofit fontScale="90000"/>
          </a:bodyPr>
          <a:lstStyle/>
          <a:p>
            <a:r>
              <a:rPr lang="en-US" sz="2800" dirty="0">
                <a:solidFill>
                  <a:schemeClr val="bg1"/>
                </a:solidFill>
                <a:effectLst>
                  <a:glow>
                    <a:srgbClr val="253356"/>
                  </a:glow>
                </a:effectLst>
                <a:latin typeface="Calibri" panose="020F0502020204030204" pitchFamily="34" charset="0"/>
                <a:ea typeface="Calibri" panose="020F0502020204030204" pitchFamily="34" charset="0"/>
                <a:cs typeface="Calibri" panose="020F0502020204030204" pitchFamily="34" charset="0"/>
              </a:rPr>
              <a:t>This is what the screen should look like when you have your Audit entered into the system.</a:t>
            </a:r>
            <a:br>
              <a:rPr lang="en-US" sz="2000" dirty="0">
                <a:solidFill>
                  <a:schemeClr val="bg1"/>
                </a:solidFill>
                <a:effectLst>
                  <a:glow>
                    <a:srgbClr val="253356"/>
                  </a:glow>
                </a:effectLst>
                <a:latin typeface="Calibri" panose="020F0502020204030204" pitchFamily="34" charset="0"/>
                <a:ea typeface="Calibri" panose="020F0502020204030204" pitchFamily="34" charset="0"/>
                <a:cs typeface="Times New Roman" panose="02020603050405020304" pitchFamily="18" charset="0"/>
              </a:rPr>
            </a:br>
            <a:endParaRPr lang="en-US" sz="4800" dirty="0">
              <a:solidFill>
                <a:schemeClr val="bg1"/>
              </a:solidFill>
              <a:effectLst>
                <a:glow>
                  <a:srgbClr val="253356"/>
                </a:glow>
              </a:effectLst>
            </a:endParaRPr>
          </a:p>
        </p:txBody>
      </p:sp>
      <p:sp>
        <p:nvSpPr>
          <p:cNvPr id="4" name="Slide Number Placeholder 3">
            <a:extLst>
              <a:ext uri="{FF2B5EF4-FFF2-40B4-BE49-F238E27FC236}">
                <a16:creationId xmlns:a16="http://schemas.microsoft.com/office/drawing/2014/main" id="{BC3CF84F-9B69-6F23-49CD-7A07900012F6}"/>
              </a:ext>
            </a:extLst>
          </p:cNvPr>
          <p:cNvSpPr>
            <a:spLocks noGrp="1"/>
          </p:cNvSpPr>
          <p:nvPr>
            <p:ph type="sldNum" sz="quarter" idx="12"/>
          </p:nvPr>
        </p:nvSpPr>
        <p:spPr/>
        <p:txBody>
          <a:bodyPr/>
          <a:lstStyle/>
          <a:p>
            <a:fld id="{C263D6C4-4840-40CC-AC84-17E24B3B7BDE}" type="slidenum">
              <a:rPr lang="en-US" noProof="0" smtClean="0"/>
              <a:pPr/>
              <a:t>83</a:t>
            </a:fld>
            <a:endParaRPr lang="en-US" noProof="0" dirty="0"/>
          </a:p>
        </p:txBody>
      </p:sp>
      <p:sp>
        <p:nvSpPr>
          <p:cNvPr id="9" name="TextBox 8">
            <a:extLst>
              <a:ext uri="{FF2B5EF4-FFF2-40B4-BE49-F238E27FC236}">
                <a16:creationId xmlns:a16="http://schemas.microsoft.com/office/drawing/2014/main" id="{1FC631C1-DF68-70FD-8E57-EADDC778191A}"/>
              </a:ext>
            </a:extLst>
          </p:cNvPr>
          <p:cNvSpPr txBox="1"/>
          <p:nvPr/>
        </p:nvSpPr>
        <p:spPr>
          <a:xfrm>
            <a:off x="1141127" y="4306034"/>
            <a:ext cx="2420782" cy="1754326"/>
          </a:xfrm>
          <a:prstGeom prst="rect">
            <a:avLst/>
          </a:prstGeom>
          <a:noFill/>
        </p:spPr>
        <p:txBody>
          <a:bodyPr wrap="square" rtlCol="0">
            <a:spAutoFit/>
          </a:bodyPr>
          <a:lstStyle/>
          <a:p>
            <a:r>
              <a:rPr lang="en-US" dirty="0">
                <a:solidFill>
                  <a:schemeClr val="bg1"/>
                </a:solidFill>
                <a:effectLst>
                  <a:glow>
                    <a:schemeClr val="tx2">
                      <a:lumMod val="50000"/>
                    </a:schemeClr>
                  </a:glow>
                </a:effectLst>
              </a:rPr>
              <a:t>Pay particular attention to these list items. If you notice an item is missing, that may mean it was not saved correctly.</a:t>
            </a:r>
          </a:p>
        </p:txBody>
      </p:sp>
      <p:sp>
        <p:nvSpPr>
          <p:cNvPr id="11" name="Left Brace 10">
            <a:extLst>
              <a:ext uri="{FF2B5EF4-FFF2-40B4-BE49-F238E27FC236}">
                <a16:creationId xmlns:a16="http://schemas.microsoft.com/office/drawing/2014/main" id="{DA6CADA9-6CA0-2EDE-1AEE-60933922A3BF}"/>
              </a:ext>
            </a:extLst>
          </p:cNvPr>
          <p:cNvSpPr/>
          <p:nvPr/>
        </p:nvSpPr>
        <p:spPr>
          <a:xfrm>
            <a:off x="4362275" y="4018327"/>
            <a:ext cx="390716" cy="2296748"/>
          </a:xfrm>
          <a:prstGeom prst="leftBrace">
            <a:avLst>
              <a:gd name="adj1" fmla="val 85691"/>
              <a:gd name="adj2" fmla="val 51553"/>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52653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631FC3A4-65DD-AC00-0585-8010A0C86349}"/>
              </a:ext>
            </a:extLst>
          </p:cNvPr>
          <p:cNvSpPr/>
          <p:nvPr/>
        </p:nvSpPr>
        <p:spPr>
          <a:xfrm flipH="1">
            <a:off x="2186859" y="1380174"/>
            <a:ext cx="8848724" cy="3763325"/>
          </a:xfrm>
          <a:prstGeom prst="triangle">
            <a:avLst>
              <a:gd name="adj" fmla="val 16039"/>
            </a:avLst>
          </a:prstGeom>
          <a:pattFill prst="dkDnDiag">
            <a:fgClr>
              <a:srgbClr val="002136"/>
            </a:fgClr>
            <a:bgClr>
              <a:srgbClr val="103350"/>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7398387" y="2969124"/>
            <a:ext cx="2649931" cy="1265546"/>
          </a:xfrm>
          <a:ln w="38100">
            <a:noFill/>
          </a:ln>
        </p:spPr>
        <p:txBody>
          <a:bodyPr>
            <a:normAutofit/>
          </a:bodyPr>
          <a:lstStyle/>
          <a:p>
            <a:r>
              <a:rPr lang="en-US" sz="8000" b="1" spc="600" dirty="0">
                <a:solidFill>
                  <a:srgbClr val="FFCC00"/>
                </a:solidFill>
                <a:latin typeface="+mn-lt"/>
              </a:rPr>
              <a:t>LITT</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4793613" y="4082451"/>
            <a:ext cx="5611015" cy="875443"/>
          </a:xfrm>
          <a:ln w="38100">
            <a:noFill/>
          </a:ln>
        </p:spPr>
        <p:txBody>
          <a:bodyPr>
            <a:normAutofit fontScale="92500" lnSpcReduction="20000"/>
          </a:bodyPr>
          <a:lstStyle/>
          <a:p>
            <a:pPr marL="0" indent="0">
              <a:buNone/>
            </a:pPr>
            <a:r>
              <a:rPr lang="en-US" sz="3500" b="1" dirty="0">
                <a:solidFill>
                  <a:schemeClr val="bg1"/>
                </a:solidFill>
              </a:rPr>
              <a:t>Incidental Repairs Vs Health and Safety</a:t>
            </a:r>
            <a:endParaRPr lang="en-US" sz="2800" b="1" dirty="0">
              <a:solidFill>
                <a:schemeClr val="bg1"/>
              </a:solidFill>
            </a:endParaRPr>
          </a:p>
        </p:txBody>
      </p:sp>
      <p:pic>
        <p:nvPicPr>
          <p:cNvPr id="5" name="Graphic 4" descr="Lightbulb with solid fill">
            <a:extLst>
              <a:ext uri="{FF2B5EF4-FFF2-40B4-BE49-F238E27FC236}">
                <a16:creationId xmlns:a16="http://schemas.microsoft.com/office/drawing/2014/main" id="{AD004F92-A76A-2D9A-EEC6-6CA26600F9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43691">
            <a:off x="6365800" y="3188718"/>
            <a:ext cx="914400" cy="930548"/>
          </a:xfrm>
          <a:prstGeom prst="rect">
            <a:avLst/>
          </a:prstGeom>
        </p:spPr>
      </p:pic>
    </p:spTree>
    <p:extLst>
      <p:ext uri="{BB962C8B-B14F-4D97-AF65-F5344CB8AC3E}">
        <p14:creationId xmlns:p14="http://schemas.microsoft.com/office/powerpoint/2010/main" val="2627153572"/>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2EE1-39FA-BDC3-91CE-0FF60BBF664C}"/>
              </a:ext>
            </a:extLst>
          </p:cNvPr>
          <p:cNvSpPr>
            <a:spLocks noGrp="1"/>
          </p:cNvSpPr>
          <p:nvPr>
            <p:ph type="title"/>
          </p:nvPr>
        </p:nvSpPr>
        <p:spPr/>
        <p:txBody>
          <a:bodyPr/>
          <a:lstStyle/>
          <a:p>
            <a:r>
              <a:rPr lang="en-US" dirty="0">
                <a:solidFill>
                  <a:schemeClr val="bg1"/>
                </a:solidFill>
              </a:rPr>
              <a:t>Incidental Repairs Vs Health and Safety</a:t>
            </a:r>
          </a:p>
        </p:txBody>
      </p:sp>
      <p:sp>
        <p:nvSpPr>
          <p:cNvPr id="3" name="Content Placeholder 2">
            <a:extLst>
              <a:ext uri="{FF2B5EF4-FFF2-40B4-BE49-F238E27FC236}">
                <a16:creationId xmlns:a16="http://schemas.microsoft.com/office/drawing/2014/main" id="{086CE2D0-48A6-BA94-F315-D7906EB87B89}"/>
              </a:ext>
            </a:extLst>
          </p:cNvPr>
          <p:cNvSpPr>
            <a:spLocks noGrp="1"/>
          </p:cNvSpPr>
          <p:nvPr>
            <p:ph idx="1"/>
          </p:nvPr>
        </p:nvSpPr>
        <p:spPr/>
        <p:txBody>
          <a:bodyPr/>
          <a:lstStyle/>
          <a:p>
            <a:r>
              <a:rPr lang="en-US" dirty="0">
                <a:solidFill>
                  <a:schemeClr val="bg1"/>
                </a:solidFill>
              </a:rPr>
              <a:t>It is critical that audits entered in LITT are accurate representations of the state of the dwelling and work to be performed</a:t>
            </a:r>
          </a:p>
          <a:p>
            <a:r>
              <a:rPr lang="en-US" dirty="0">
                <a:solidFill>
                  <a:schemeClr val="bg1"/>
                </a:solidFill>
              </a:rPr>
              <a:t>Incidental Repair Measures (IRM) negatively impact the SIR, must be associated with an Energy Conservation Measure (ECM), and do not provide any energy savings</a:t>
            </a:r>
          </a:p>
          <a:p>
            <a:r>
              <a:rPr lang="en-US" dirty="0">
                <a:solidFill>
                  <a:schemeClr val="bg1"/>
                </a:solidFill>
              </a:rPr>
              <a:t>Health and Safety Measures (H&amp;S) must adhere to the approved Health and Safety Plan and do not impact the SIR</a:t>
            </a:r>
          </a:p>
          <a:p>
            <a:r>
              <a:rPr lang="en-US" dirty="0">
                <a:solidFill>
                  <a:schemeClr val="bg1"/>
                </a:solidFill>
              </a:rPr>
              <a:t>This PowerPoint will outline the steps to take to enter IRMs and H&amp;S in the LITT audit</a:t>
            </a:r>
          </a:p>
        </p:txBody>
      </p:sp>
      <p:sp>
        <p:nvSpPr>
          <p:cNvPr id="5" name="Slide Number Placeholder 4">
            <a:extLst>
              <a:ext uri="{FF2B5EF4-FFF2-40B4-BE49-F238E27FC236}">
                <a16:creationId xmlns:a16="http://schemas.microsoft.com/office/drawing/2014/main" id="{1ED80A94-4815-EE15-F884-3ED0942D5111}"/>
              </a:ext>
            </a:extLst>
          </p:cNvPr>
          <p:cNvSpPr>
            <a:spLocks noGrp="1"/>
          </p:cNvSpPr>
          <p:nvPr>
            <p:ph type="sldNum" sz="quarter" idx="12"/>
          </p:nvPr>
        </p:nvSpPr>
        <p:spPr/>
        <p:txBody>
          <a:bodyPr/>
          <a:lstStyle/>
          <a:p>
            <a:fld id="{C263D6C4-4840-40CC-AC84-17E24B3B7BDE}" type="slidenum">
              <a:rPr lang="en-US" noProof="0" smtClean="0"/>
              <a:pPr/>
              <a:t>85</a:t>
            </a:fld>
            <a:endParaRPr lang="en-US" noProof="0" dirty="0"/>
          </a:p>
        </p:txBody>
      </p:sp>
    </p:spTree>
    <p:extLst>
      <p:ext uri="{BB962C8B-B14F-4D97-AF65-F5344CB8AC3E}">
        <p14:creationId xmlns:p14="http://schemas.microsoft.com/office/powerpoint/2010/main" val="190971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B87D-2EFC-9C4C-DA3B-4B8774D0C4CB}"/>
              </a:ext>
            </a:extLst>
          </p:cNvPr>
          <p:cNvSpPr>
            <a:spLocks noGrp="1"/>
          </p:cNvSpPr>
          <p:nvPr>
            <p:ph type="title" idx="4294967295"/>
          </p:nvPr>
        </p:nvSpPr>
        <p:spPr>
          <a:xfrm>
            <a:off x="444500" y="542925"/>
            <a:ext cx="11214100" cy="535531"/>
          </a:xfrm>
          <a:effectLst>
            <a:glow rad="101600">
              <a:schemeClr val="bg2">
                <a:lumMod val="10000"/>
                <a:alpha val="60000"/>
              </a:schemeClr>
            </a:glow>
          </a:effectLst>
        </p:spPr>
        <p:txBody>
          <a:bodyPr>
            <a:normAutofit fontScale="90000"/>
          </a:bodyPr>
          <a:lstStyle/>
          <a:p>
            <a:r>
              <a:rPr lang="en-US" b="1" dirty="0">
                <a:solidFill>
                  <a:srgbClr val="FFFFFF"/>
                </a:solidFill>
                <a:effectLst>
                  <a:glow rad="127000">
                    <a:schemeClr val="tx2">
                      <a:lumMod val="50000"/>
                    </a:schemeClr>
                  </a:glow>
                </a:effectLst>
              </a:rPr>
              <a:t>IRM</a:t>
            </a:r>
          </a:p>
        </p:txBody>
      </p:sp>
      <p:sp>
        <p:nvSpPr>
          <p:cNvPr id="4" name="Slide Number Placeholder 3">
            <a:extLst>
              <a:ext uri="{FF2B5EF4-FFF2-40B4-BE49-F238E27FC236}">
                <a16:creationId xmlns:a16="http://schemas.microsoft.com/office/drawing/2014/main" id="{F012BDC4-9255-EFD0-8CEB-DB313761A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Content Placeholder 4">
            <a:extLst>
              <a:ext uri="{FF2B5EF4-FFF2-40B4-BE49-F238E27FC236}">
                <a16:creationId xmlns:a16="http://schemas.microsoft.com/office/drawing/2014/main" id="{63F155BD-B63B-8328-D318-E5890B71A319}"/>
              </a:ext>
            </a:extLst>
          </p:cNvPr>
          <p:cNvSpPr>
            <a:spLocks noGrp="1"/>
          </p:cNvSpPr>
          <p:nvPr>
            <p:ph idx="4294967295"/>
          </p:nvPr>
        </p:nvSpPr>
        <p:spPr>
          <a:xfrm>
            <a:off x="443365" y="1362541"/>
            <a:ext cx="11215235" cy="4351338"/>
          </a:xfrm>
        </p:spPr>
        <p:txBody>
          <a:bodyPr>
            <a:normAutofit/>
          </a:bodyPr>
          <a:lstStyle/>
          <a:p>
            <a:pPr marL="0" indent="0">
              <a:buNone/>
            </a:pPr>
            <a:r>
              <a:rPr lang="en-US" sz="2400" dirty="0">
                <a:solidFill>
                  <a:srgbClr val="FFFFFF"/>
                </a:solidFill>
              </a:rPr>
              <a:t>For IRMs, enter the measure from the Housing Items screen most closely associated with the ECM. In this example, the dwelling needs a minor ceiling repair. Click the Measure button on the Unfinished Attic screen.  </a:t>
            </a:r>
          </a:p>
        </p:txBody>
      </p:sp>
      <p:pic>
        <p:nvPicPr>
          <p:cNvPr id="10" name="Picture 9" descr="A screenshot of a computer&#10;&#10;Description automatically generated">
            <a:extLst>
              <a:ext uri="{FF2B5EF4-FFF2-40B4-BE49-F238E27FC236}">
                <a16:creationId xmlns:a16="http://schemas.microsoft.com/office/drawing/2014/main" id="{F770C89A-C8DC-4C53-31A6-ECBDA5D9C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65" y="2588820"/>
            <a:ext cx="5997460" cy="3908817"/>
          </a:xfrm>
          <a:prstGeom prst="rect">
            <a:avLst/>
          </a:prstGeom>
        </p:spPr>
      </p:pic>
      <p:sp>
        <p:nvSpPr>
          <p:cNvPr id="11" name="Rectangle: Rounded Corners 10">
            <a:extLst>
              <a:ext uri="{FF2B5EF4-FFF2-40B4-BE49-F238E27FC236}">
                <a16:creationId xmlns:a16="http://schemas.microsoft.com/office/drawing/2014/main" id="{3990920B-31FB-8E34-6DBB-CFA4C92BC500}"/>
              </a:ext>
            </a:extLst>
          </p:cNvPr>
          <p:cNvSpPr/>
          <p:nvPr/>
        </p:nvSpPr>
        <p:spPr>
          <a:xfrm>
            <a:off x="4840448" y="3429000"/>
            <a:ext cx="1073791" cy="28732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912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B87D-2EFC-9C4C-DA3B-4B8774D0C4CB}"/>
              </a:ext>
            </a:extLst>
          </p:cNvPr>
          <p:cNvSpPr>
            <a:spLocks noGrp="1"/>
          </p:cNvSpPr>
          <p:nvPr>
            <p:ph type="title" idx="4294967295"/>
          </p:nvPr>
        </p:nvSpPr>
        <p:spPr>
          <a:xfrm>
            <a:off x="444500" y="542925"/>
            <a:ext cx="11214100" cy="535531"/>
          </a:xfrm>
          <a:effectLst>
            <a:glow rad="101600">
              <a:schemeClr val="bg2">
                <a:lumMod val="10000"/>
                <a:alpha val="60000"/>
              </a:schemeClr>
            </a:glow>
          </a:effectLst>
        </p:spPr>
        <p:txBody>
          <a:bodyPr>
            <a:normAutofit fontScale="90000"/>
          </a:bodyPr>
          <a:lstStyle/>
          <a:p>
            <a:r>
              <a:rPr lang="en-US" b="1" dirty="0">
                <a:solidFill>
                  <a:srgbClr val="FFFFFF"/>
                </a:solidFill>
                <a:effectLst>
                  <a:glow rad="127000">
                    <a:schemeClr val="tx2">
                      <a:lumMod val="50000"/>
                    </a:schemeClr>
                  </a:glow>
                </a:effectLst>
              </a:rPr>
              <a:t>IRM</a:t>
            </a:r>
          </a:p>
        </p:txBody>
      </p:sp>
      <p:sp>
        <p:nvSpPr>
          <p:cNvPr id="4" name="Slide Number Placeholder 3">
            <a:extLst>
              <a:ext uri="{FF2B5EF4-FFF2-40B4-BE49-F238E27FC236}">
                <a16:creationId xmlns:a16="http://schemas.microsoft.com/office/drawing/2014/main" id="{F012BDC4-9255-EFD0-8CEB-DB313761A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Content Placeholder 4">
            <a:extLst>
              <a:ext uri="{FF2B5EF4-FFF2-40B4-BE49-F238E27FC236}">
                <a16:creationId xmlns:a16="http://schemas.microsoft.com/office/drawing/2014/main" id="{63F155BD-B63B-8328-D318-E5890B71A319}"/>
              </a:ext>
            </a:extLst>
          </p:cNvPr>
          <p:cNvSpPr>
            <a:spLocks noGrp="1"/>
          </p:cNvSpPr>
          <p:nvPr>
            <p:ph idx="4294967295"/>
          </p:nvPr>
        </p:nvSpPr>
        <p:spPr>
          <a:xfrm>
            <a:off x="443365" y="1362541"/>
            <a:ext cx="11215235" cy="4351338"/>
          </a:xfrm>
        </p:spPr>
        <p:txBody>
          <a:bodyPr>
            <a:normAutofit/>
          </a:bodyPr>
          <a:lstStyle/>
          <a:p>
            <a:pPr marL="0" indent="0">
              <a:buNone/>
            </a:pPr>
            <a:r>
              <a:rPr lang="en-US" sz="2400" dirty="0">
                <a:solidFill>
                  <a:srgbClr val="FFFFFF"/>
                </a:solidFill>
              </a:rPr>
              <a:t>On the Measure screen, click New, select Manual Measure, and click Include in SIR. In the measure description, enter the prefix IRM, followed by a brief description of the measure. Next enter the cost and enter 0 in Energy Savings. In the Comments section, enter the ECM the IRM is associated with. Click Save. </a:t>
            </a:r>
          </a:p>
        </p:txBody>
      </p:sp>
      <p:pic>
        <p:nvPicPr>
          <p:cNvPr id="8" name="Picture 7" descr="A screenshot of a computer&#10;&#10;Description automatically generated">
            <a:extLst>
              <a:ext uri="{FF2B5EF4-FFF2-40B4-BE49-F238E27FC236}">
                <a16:creationId xmlns:a16="http://schemas.microsoft.com/office/drawing/2014/main" id="{590BF8DB-6037-6539-A594-9F174FDD4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65" y="2778544"/>
            <a:ext cx="6530130" cy="3901656"/>
          </a:xfrm>
          <a:prstGeom prst="rect">
            <a:avLst/>
          </a:prstGeom>
        </p:spPr>
      </p:pic>
    </p:spTree>
    <p:extLst>
      <p:ext uri="{BB962C8B-B14F-4D97-AF65-F5344CB8AC3E}">
        <p14:creationId xmlns:p14="http://schemas.microsoft.com/office/powerpoint/2010/main" val="922756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2EE1-39FA-BDC3-91CE-0FF60BBF664C}"/>
              </a:ext>
            </a:extLst>
          </p:cNvPr>
          <p:cNvSpPr>
            <a:spLocks noGrp="1"/>
          </p:cNvSpPr>
          <p:nvPr>
            <p:ph type="title"/>
          </p:nvPr>
        </p:nvSpPr>
        <p:spPr/>
        <p:txBody>
          <a:bodyPr/>
          <a:lstStyle/>
          <a:p>
            <a:r>
              <a:rPr lang="en-US" b="1" dirty="0">
                <a:solidFill>
                  <a:srgbClr val="FFFFFF"/>
                </a:solidFill>
                <a:effectLst>
                  <a:glow rad="127000">
                    <a:schemeClr val="tx2">
                      <a:lumMod val="50000"/>
                    </a:schemeClr>
                  </a:glow>
                </a:effectLst>
              </a:rPr>
              <a:t>IRM</a:t>
            </a:r>
            <a:endParaRPr lang="en-US" dirty="0">
              <a:solidFill>
                <a:schemeClr val="bg1"/>
              </a:solidFill>
            </a:endParaRPr>
          </a:p>
        </p:txBody>
      </p:sp>
      <p:sp>
        <p:nvSpPr>
          <p:cNvPr id="3" name="Content Placeholder 2">
            <a:extLst>
              <a:ext uri="{FF2B5EF4-FFF2-40B4-BE49-F238E27FC236}">
                <a16:creationId xmlns:a16="http://schemas.microsoft.com/office/drawing/2014/main" id="{086CE2D0-48A6-BA94-F315-D7906EB87B89}"/>
              </a:ext>
            </a:extLst>
          </p:cNvPr>
          <p:cNvSpPr>
            <a:spLocks noGrp="1"/>
          </p:cNvSpPr>
          <p:nvPr>
            <p:ph idx="1"/>
          </p:nvPr>
        </p:nvSpPr>
        <p:spPr/>
        <p:txBody>
          <a:bodyPr/>
          <a:lstStyle/>
          <a:p>
            <a:r>
              <a:rPr lang="en-US" dirty="0">
                <a:solidFill>
                  <a:schemeClr val="bg1"/>
                </a:solidFill>
              </a:rPr>
              <a:t>Remember, IRMs must always be included in the SIR and will never have a cost savings.</a:t>
            </a:r>
          </a:p>
          <a:p>
            <a:r>
              <a:rPr lang="en-US" dirty="0">
                <a:solidFill>
                  <a:schemeClr val="bg1"/>
                </a:solidFill>
              </a:rPr>
              <a:t>LITT will allow you to enter IRMs without entering the Materials, Energy Unit, Life, and Fuel.</a:t>
            </a:r>
          </a:p>
          <a:p>
            <a:endParaRPr lang="en-US" dirty="0">
              <a:solidFill>
                <a:schemeClr val="bg1"/>
              </a:solidFill>
            </a:endParaRPr>
          </a:p>
        </p:txBody>
      </p:sp>
      <p:sp>
        <p:nvSpPr>
          <p:cNvPr id="5" name="Slide Number Placeholder 4">
            <a:extLst>
              <a:ext uri="{FF2B5EF4-FFF2-40B4-BE49-F238E27FC236}">
                <a16:creationId xmlns:a16="http://schemas.microsoft.com/office/drawing/2014/main" id="{1ED80A94-4815-EE15-F884-3ED0942D5111}"/>
              </a:ext>
            </a:extLst>
          </p:cNvPr>
          <p:cNvSpPr>
            <a:spLocks noGrp="1"/>
          </p:cNvSpPr>
          <p:nvPr>
            <p:ph type="sldNum" sz="quarter" idx="12"/>
          </p:nvPr>
        </p:nvSpPr>
        <p:spPr/>
        <p:txBody>
          <a:bodyPr/>
          <a:lstStyle/>
          <a:p>
            <a:fld id="{C263D6C4-4840-40CC-AC84-17E24B3B7BDE}" type="slidenum">
              <a:rPr lang="en-US" noProof="0" smtClean="0"/>
              <a:pPr/>
              <a:t>88</a:t>
            </a:fld>
            <a:endParaRPr lang="en-US" noProof="0" dirty="0"/>
          </a:p>
        </p:txBody>
      </p:sp>
    </p:spTree>
    <p:extLst>
      <p:ext uri="{BB962C8B-B14F-4D97-AF65-F5344CB8AC3E}">
        <p14:creationId xmlns:p14="http://schemas.microsoft.com/office/powerpoint/2010/main" val="20122340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B87D-2EFC-9C4C-DA3B-4B8774D0C4CB}"/>
              </a:ext>
            </a:extLst>
          </p:cNvPr>
          <p:cNvSpPr>
            <a:spLocks noGrp="1"/>
          </p:cNvSpPr>
          <p:nvPr>
            <p:ph type="title" idx="4294967295"/>
          </p:nvPr>
        </p:nvSpPr>
        <p:spPr>
          <a:xfrm>
            <a:off x="444500" y="542925"/>
            <a:ext cx="11214100" cy="535531"/>
          </a:xfrm>
          <a:effectLst>
            <a:glow rad="101600">
              <a:schemeClr val="bg2">
                <a:lumMod val="10000"/>
                <a:alpha val="60000"/>
              </a:schemeClr>
            </a:glow>
          </a:effectLst>
        </p:spPr>
        <p:txBody>
          <a:bodyPr>
            <a:normAutofit fontScale="90000"/>
          </a:bodyPr>
          <a:lstStyle/>
          <a:p>
            <a:r>
              <a:rPr lang="en-US" b="1" dirty="0">
                <a:solidFill>
                  <a:srgbClr val="FFFFFF"/>
                </a:solidFill>
                <a:effectLst>
                  <a:glow rad="127000">
                    <a:schemeClr val="tx2">
                      <a:lumMod val="50000"/>
                    </a:schemeClr>
                  </a:glow>
                </a:effectLst>
              </a:rPr>
              <a:t>H&amp;S</a:t>
            </a:r>
          </a:p>
        </p:txBody>
      </p:sp>
      <p:sp>
        <p:nvSpPr>
          <p:cNvPr id="4" name="Slide Number Placeholder 3">
            <a:extLst>
              <a:ext uri="{FF2B5EF4-FFF2-40B4-BE49-F238E27FC236}">
                <a16:creationId xmlns:a16="http://schemas.microsoft.com/office/drawing/2014/main" id="{F012BDC4-9255-EFD0-8CEB-DB313761A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Content Placeholder 4">
            <a:extLst>
              <a:ext uri="{FF2B5EF4-FFF2-40B4-BE49-F238E27FC236}">
                <a16:creationId xmlns:a16="http://schemas.microsoft.com/office/drawing/2014/main" id="{63F155BD-B63B-8328-D318-E5890B71A319}"/>
              </a:ext>
            </a:extLst>
          </p:cNvPr>
          <p:cNvSpPr>
            <a:spLocks noGrp="1"/>
          </p:cNvSpPr>
          <p:nvPr>
            <p:ph idx="4294967295"/>
          </p:nvPr>
        </p:nvSpPr>
        <p:spPr>
          <a:xfrm>
            <a:off x="443365" y="1362541"/>
            <a:ext cx="11215235" cy="4351338"/>
          </a:xfrm>
        </p:spPr>
        <p:txBody>
          <a:bodyPr>
            <a:normAutofit/>
          </a:bodyPr>
          <a:lstStyle/>
          <a:p>
            <a:pPr marL="0" indent="0">
              <a:buNone/>
            </a:pPr>
            <a:r>
              <a:rPr lang="en-US" sz="2400" dirty="0">
                <a:solidFill>
                  <a:srgbClr val="FFFFFF"/>
                </a:solidFill>
              </a:rPr>
              <a:t>For H&amp;S, enter the measure from the Health and Safety screen. Click the Measure button screen.  </a:t>
            </a:r>
          </a:p>
        </p:txBody>
      </p:sp>
      <p:pic>
        <p:nvPicPr>
          <p:cNvPr id="8" name="Picture 7" descr="A screenshot of a computer&#10;&#10;Description automatically generated">
            <a:extLst>
              <a:ext uri="{FF2B5EF4-FFF2-40B4-BE49-F238E27FC236}">
                <a16:creationId xmlns:a16="http://schemas.microsoft.com/office/drawing/2014/main" id="{45AA9976-33DD-C982-8076-6AB7B4F43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79" y="2506662"/>
            <a:ext cx="6194188" cy="3986417"/>
          </a:xfrm>
          <a:prstGeom prst="rect">
            <a:avLst/>
          </a:prstGeom>
        </p:spPr>
      </p:pic>
      <p:sp>
        <p:nvSpPr>
          <p:cNvPr id="9" name="Rectangle: Rounded Corners 8">
            <a:extLst>
              <a:ext uri="{FF2B5EF4-FFF2-40B4-BE49-F238E27FC236}">
                <a16:creationId xmlns:a16="http://schemas.microsoft.com/office/drawing/2014/main" id="{0E0D6FB5-81A2-925B-DF3F-00A63C773D9D}"/>
              </a:ext>
            </a:extLst>
          </p:cNvPr>
          <p:cNvSpPr/>
          <p:nvPr/>
        </p:nvSpPr>
        <p:spPr>
          <a:xfrm>
            <a:off x="5276675" y="3043107"/>
            <a:ext cx="1073791" cy="28732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9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440196" y="382928"/>
            <a:ext cx="4997831" cy="535531"/>
          </a:xfrm>
        </p:spPr>
        <p:txBody>
          <a:bodyPr/>
          <a:lstStyle/>
          <a:p>
            <a:r>
              <a:rPr lang="en-US" dirty="0"/>
              <a:t>LEFT TOOLBAR– Part 3</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9</a:t>
            </a:fld>
            <a:endParaRPr lang="en-US" dirty="0"/>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546719" y="982806"/>
            <a:ext cx="6036868" cy="5450800"/>
          </a:xfrm>
          <a:solidFill>
            <a:srgbClr val="002136"/>
          </a:solidFill>
        </p:spPr>
        <p:txBody>
          <a:bodyPr/>
          <a:lstStyle/>
          <a:p>
            <a:r>
              <a:rPr lang="en-US" sz="1800" b="1" u="sng" dirty="0"/>
              <a:t>My Agency/State</a:t>
            </a:r>
          </a:p>
          <a:p>
            <a:pPr marL="0" indent="0">
              <a:buNone/>
            </a:pPr>
            <a:endParaRPr lang="en-US" sz="1800" b="1" dirty="0"/>
          </a:p>
          <a:p>
            <a:r>
              <a:rPr lang="en-US" sz="1800" b="1" u="sng" dirty="0"/>
              <a:t>My Agency/State Setup</a:t>
            </a:r>
          </a:p>
          <a:p>
            <a:pPr marL="0" indent="0">
              <a:buNone/>
            </a:pPr>
            <a:endParaRPr lang="en-US" sz="2000" b="1" dirty="0"/>
          </a:p>
          <a:p>
            <a:pPr marL="0" indent="0">
              <a:buNone/>
            </a:pPr>
            <a:r>
              <a:rPr lang="en-US" sz="2000" b="1" dirty="0"/>
              <a:t>Your screen should display “My Agency” and “My Agency Setup.” These two settings will be used to change settings, add users, change fuel costs, etc.</a:t>
            </a:r>
          </a:p>
          <a:p>
            <a:pPr marL="0" indent="0">
              <a:buNone/>
            </a:pPr>
            <a:endParaRPr lang="en-US" sz="2000" b="1" dirty="0"/>
          </a:p>
        </p:txBody>
      </p:sp>
      <p:pic>
        <p:nvPicPr>
          <p:cNvPr id="4" name="Picture 3" descr="Graphical user interface, application&#10;&#10;Description automatically generated">
            <a:extLst>
              <a:ext uri="{FF2B5EF4-FFF2-40B4-BE49-F238E27FC236}">
                <a16:creationId xmlns:a16="http://schemas.microsoft.com/office/drawing/2014/main" id="{16A6F91C-8BFE-791D-E89B-99B088A5C437}"/>
              </a:ext>
            </a:extLst>
          </p:cNvPr>
          <p:cNvPicPr>
            <a:picLocks noChangeAspect="1"/>
          </p:cNvPicPr>
          <p:nvPr/>
        </p:nvPicPr>
        <p:blipFill rotWithShape="1">
          <a:blip r:embed="rId2"/>
          <a:srcRect t="45231"/>
          <a:stretch/>
        </p:blipFill>
        <p:spPr>
          <a:xfrm>
            <a:off x="7273255" y="1786715"/>
            <a:ext cx="3850547" cy="3284570"/>
          </a:xfrm>
          <a:prstGeom prst="rect">
            <a:avLst/>
          </a:prstGeom>
          <a:ln>
            <a:solidFill>
              <a:schemeClr val="bg1"/>
            </a:solidFill>
          </a:ln>
        </p:spPr>
      </p:pic>
      <p:sp>
        <p:nvSpPr>
          <p:cNvPr id="9" name="Left Brace 8">
            <a:extLst>
              <a:ext uri="{FF2B5EF4-FFF2-40B4-BE49-F238E27FC236}">
                <a16:creationId xmlns:a16="http://schemas.microsoft.com/office/drawing/2014/main" id="{8CC17D8A-55F2-BFF7-C851-030EB2833B09}"/>
              </a:ext>
            </a:extLst>
          </p:cNvPr>
          <p:cNvSpPr/>
          <p:nvPr/>
        </p:nvSpPr>
        <p:spPr>
          <a:xfrm>
            <a:off x="7625594" y="3128954"/>
            <a:ext cx="402670" cy="1190720"/>
          </a:xfrm>
          <a:prstGeom prst="leftBrace">
            <a:avLst>
              <a:gd name="adj1" fmla="val 24319"/>
              <a:gd name="adj2" fmla="val 48637"/>
            </a:avLst>
          </a:prstGeom>
          <a:noFill/>
          <a:ln w="76200">
            <a:solidFill>
              <a:srgbClr val="FFC000"/>
            </a:solidFill>
          </a:ln>
          <a:effectLst>
            <a:glow rad="228600">
              <a:schemeClr val="accent5">
                <a:lumMod val="50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847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B87D-2EFC-9C4C-DA3B-4B8774D0C4CB}"/>
              </a:ext>
            </a:extLst>
          </p:cNvPr>
          <p:cNvSpPr>
            <a:spLocks noGrp="1"/>
          </p:cNvSpPr>
          <p:nvPr>
            <p:ph type="title" idx="4294967295"/>
          </p:nvPr>
        </p:nvSpPr>
        <p:spPr>
          <a:xfrm>
            <a:off x="444500" y="542925"/>
            <a:ext cx="11214100" cy="535531"/>
          </a:xfrm>
          <a:effectLst>
            <a:glow rad="101600">
              <a:schemeClr val="bg2">
                <a:lumMod val="10000"/>
                <a:alpha val="60000"/>
              </a:schemeClr>
            </a:glow>
          </a:effectLst>
        </p:spPr>
        <p:txBody>
          <a:bodyPr>
            <a:normAutofit fontScale="90000"/>
          </a:bodyPr>
          <a:lstStyle/>
          <a:p>
            <a:r>
              <a:rPr lang="en-US" b="1" dirty="0">
                <a:solidFill>
                  <a:srgbClr val="FFFFFF"/>
                </a:solidFill>
                <a:effectLst>
                  <a:glow rad="127000">
                    <a:schemeClr val="tx2">
                      <a:lumMod val="50000"/>
                    </a:schemeClr>
                  </a:glow>
                </a:effectLst>
              </a:rPr>
              <a:t>H&amp;S</a:t>
            </a:r>
          </a:p>
        </p:txBody>
      </p:sp>
      <p:sp>
        <p:nvSpPr>
          <p:cNvPr id="4" name="Slide Number Placeholder 3">
            <a:extLst>
              <a:ext uri="{FF2B5EF4-FFF2-40B4-BE49-F238E27FC236}">
                <a16:creationId xmlns:a16="http://schemas.microsoft.com/office/drawing/2014/main" id="{F012BDC4-9255-EFD0-8CEB-DB313761A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Content Placeholder 4">
            <a:extLst>
              <a:ext uri="{FF2B5EF4-FFF2-40B4-BE49-F238E27FC236}">
                <a16:creationId xmlns:a16="http://schemas.microsoft.com/office/drawing/2014/main" id="{63F155BD-B63B-8328-D318-E5890B71A319}"/>
              </a:ext>
            </a:extLst>
          </p:cNvPr>
          <p:cNvSpPr>
            <a:spLocks noGrp="1"/>
          </p:cNvSpPr>
          <p:nvPr>
            <p:ph idx="4294967295"/>
          </p:nvPr>
        </p:nvSpPr>
        <p:spPr>
          <a:xfrm>
            <a:off x="443365" y="1362541"/>
            <a:ext cx="11215235" cy="4351338"/>
          </a:xfrm>
        </p:spPr>
        <p:txBody>
          <a:bodyPr>
            <a:normAutofit/>
          </a:bodyPr>
          <a:lstStyle/>
          <a:p>
            <a:pPr marL="0" indent="0">
              <a:buNone/>
            </a:pPr>
            <a:r>
              <a:rPr lang="en-US" sz="2400" dirty="0">
                <a:solidFill>
                  <a:srgbClr val="FFFFFF"/>
                </a:solidFill>
              </a:rPr>
              <a:t>On the Measure screen, click New, select Manual Measure. In the measure description, enter the prefix H&amp;S or Health and Safety, followed by a brief description of the measure. Next enter the cost. Click Save. </a:t>
            </a:r>
          </a:p>
        </p:txBody>
      </p:sp>
      <p:pic>
        <p:nvPicPr>
          <p:cNvPr id="7" name="Picture 6" descr="A screenshot of a computer&#10;&#10;Description automatically generated">
            <a:extLst>
              <a:ext uri="{FF2B5EF4-FFF2-40B4-BE49-F238E27FC236}">
                <a16:creationId xmlns:a16="http://schemas.microsoft.com/office/drawing/2014/main" id="{6E0E52BB-E453-DDCB-AD28-3DAEEA74E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48" y="2516697"/>
            <a:ext cx="5799323" cy="4236885"/>
          </a:xfrm>
          <a:prstGeom prst="rect">
            <a:avLst/>
          </a:prstGeom>
        </p:spPr>
      </p:pic>
    </p:spTree>
    <p:extLst>
      <p:ext uri="{BB962C8B-B14F-4D97-AF65-F5344CB8AC3E}">
        <p14:creationId xmlns:p14="http://schemas.microsoft.com/office/powerpoint/2010/main" val="7986073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2EE1-39FA-BDC3-91CE-0FF60BBF664C}"/>
              </a:ext>
            </a:extLst>
          </p:cNvPr>
          <p:cNvSpPr>
            <a:spLocks noGrp="1"/>
          </p:cNvSpPr>
          <p:nvPr>
            <p:ph type="title"/>
          </p:nvPr>
        </p:nvSpPr>
        <p:spPr/>
        <p:txBody>
          <a:bodyPr/>
          <a:lstStyle/>
          <a:p>
            <a:r>
              <a:rPr lang="en-US" b="1" dirty="0">
                <a:solidFill>
                  <a:srgbClr val="FFFFFF"/>
                </a:solidFill>
                <a:effectLst>
                  <a:glow rad="127000">
                    <a:schemeClr val="tx2">
                      <a:lumMod val="50000"/>
                    </a:schemeClr>
                  </a:glow>
                </a:effectLst>
              </a:rPr>
              <a:t>H&amp;S</a:t>
            </a:r>
            <a:endParaRPr lang="en-US" dirty="0">
              <a:solidFill>
                <a:schemeClr val="bg1"/>
              </a:solidFill>
            </a:endParaRPr>
          </a:p>
        </p:txBody>
      </p:sp>
      <p:sp>
        <p:nvSpPr>
          <p:cNvPr id="3" name="Content Placeholder 2">
            <a:extLst>
              <a:ext uri="{FF2B5EF4-FFF2-40B4-BE49-F238E27FC236}">
                <a16:creationId xmlns:a16="http://schemas.microsoft.com/office/drawing/2014/main" id="{086CE2D0-48A6-BA94-F315-D7906EB87B89}"/>
              </a:ext>
            </a:extLst>
          </p:cNvPr>
          <p:cNvSpPr>
            <a:spLocks noGrp="1"/>
          </p:cNvSpPr>
          <p:nvPr>
            <p:ph idx="1"/>
          </p:nvPr>
        </p:nvSpPr>
        <p:spPr/>
        <p:txBody>
          <a:bodyPr/>
          <a:lstStyle/>
          <a:p>
            <a:r>
              <a:rPr lang="en-US" dirty="0">
                <a:solidFill>
                  <a:schemeClr val="bg1"/>
                </a:solidFill>
              </a:rPr>
              <a:t>Remember, Health and Safety Measures must be in the approved Health Safety Plan.</a:t>
            </a:r>
          </a:p>
          <a:p>
            <a:r>
              <a:rPr lang="en-US" dirty="0">
                <a:solidFill>
                  <a:schemeClr val="bg1"/>
                </a:solidFill>
              </a:rPr>
              <a:t>The dollar amount you can enter from this screen for Health and Safety Measures is capped at $5,000 per measure. If you are replacing an HVAC or other measure that is more than $5,000, you can update the cost on the Work Order. </a:t>
            </a:r>
          </a:p>
          <a:p>
            <a:endParaRPr lang="en-US" dirty="0">
              <a:solidFill>
                <a:schemeClr val="bg1"/>
              </a:solidFill>
            </a:endParaRPr>
          </a:p>
        </p:txBody>
      </p:sp>
      <p:sp>
        <p:nvSpPr>
          <p:cNvPr id="5" name="Slide Number Placeholder 4">
            <a:extLst>
              <a:ext uri="{FF2B5EF4-FFF2-40B4-BE49-F238E27FC236}">
                <a16:creationId xmlns:a16="http://schemas.microsoft.com/office/drawing/2014/main" id="{1ED80A94-4815-EE15-F884-3ED0942D5111}"/>
              </a:ext>
            </a:extLst>
          </p:cNvPr>
          <p:cNvSpPr>
            <a:spLocks noGrp="1"/>
          </p:cNvSpPr>
          <p:nvPr>
            <p:ph type="sldNum" sz="quarter" idx="12"/>
          </p:nvPr>
        </p:nvSpPr>
        <p:spPr/>
        <p:txBody>
          <a:bodyPr/>
          <a:lstStyle/>
          <a:p>
            <a:fld id="{C263D6C4-4840-40CC-AC84-17E24B3B7BDE}" type="slidenum">
              <a:rPr lang="en-US" noProof="0" smtClean="0"/>
              <a:pPr/>
              <a:t>91</a:t>
            </a:fld>
            <a:endParaRPr lang="en-US" noProof="0" dirty="0"/>
          </a:p>
        </p:txBody>
      </p:sp>
    </p:spTree>
    <p:extLst>
      <p:ext uri="{BB962C8B-B14F-4D97-AF65-F5344CB8AC3E}">
        <p14:creationId xmlns:p14="http://schemas.microsoft.com/office/powerpoint/2010/main" val="5482634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16F6C-94BC-D04C-6200-37D0DEC6994F}"/>
              </a:ext>
            </a:extLst>
          </p:cNvPr>
          <p:cNvSpPr>
            <a:spLocks noGrp="1"/>
          </p:cNvSpPr>
          <p:nvPr>
            <p:ph type="title"/>
          </p:nvPr>
        </p:nvSpPr>
        <p:spPr/>
        <p:txBody>
          <a:bodyPr>
            <a:normAutofit/>
          </a:bodyPr>
          <a:lstStyle/>
          <a:p>
            <a:r>
              <a:rPr lang="en-US" sz="7200" b="1" dirty="0">
                <a:solidFill>
                  <a:schemeClr val="bg1"/>
                </a:solidFill>
                <a:latin typeface="+mn-lt"/>
              </a:rPr>
              <a:t>General Heat Waste </a:t>
            </a:r>
            <a:br>
              <a:rPr lang="en-US" sz="7200" b="1" dirty="0">
                <a:solidFill>
                  <a:schemeClr val="bg1"/>
                </a:solidFill>
                <a:latin typeface="+mn-lt"/>
              </a:rPr>
            </a:br>
            <a:r>
              <a:rPr lang="en-US" sz="7200" b="1" dirty="0">
                <a:solidFill>
                  <a:schemeClr val="bg1"/>
                </a:solidFill>
                <a:latin typeface="+mn-lt"/>
              </a:rPr>
              <a:t>(GHW) Measures</a:t>
            </a:r>
          </a:p>
        </p:txBody>
      </p:sp>
      <p:sp>
        <p:nvSpPr>
          <p:cNvPr id="2" name="Slide Number Placeholder 1">
            <a:extLst>
              <a:ext uri="{FF2B5EF4-FFF2-40B4-BE49-F238E27FC236}">
                <a16:creationId xmlns:a16="http://schemas.microsoft.com/office/drawing/2014/main" id="{5FBE6A4C-87C9-2091-4C60-B69C59684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C263D6C4-4840-40CC-AC84-17E24B3B7B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171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E5E16D-8FD3-7E6A-F629-6328751E6127}"/>
              </a:ext>
            </a:extLst>
          </p:cNvPr>
          <p:cNvSpPr>
            <a:spLocks noGrp="1"/>
          </p:cNvSpPr>
          <p:nvPr>
            <p:ph type="title"/>
          </p:nvPr>
        </p:nvSpPr>
        <p:spPr>
          <a:xfrm>
            <a:off x="444500" y="542925"/>
            <a:ext cx="11214100" cy="646331"/>
          </a:xfrm>
        </p:spPr>
        <p:txBody>
          <a:bodyPr/>
          <a:lstStyle/>
          <a:p>
            <a:pPr algn="ctr"/>
            <a:r>
              <a:rPr lang="en-US" sz="4000" dirty="0">
                <a:latin typeface="+mn-lt"/>
              </a:rPr>
              <a:t>GHW</a:t>
            </a:r>
          </a:p>
        </p:txBody>
      </p:sp>
      <p:sp>
        <p:nvSpPr>
          <p:cNvPr id="4" name="Slide Number Placeholder 3">
            <a:extLst>
              <a:ext uri="{FF2B5EF4-FFF2-40B4-BE49-F238E27FC236}">
                <a16:creationId xmlns:a16="http://schemas.microsoft.com/office/drawing/2014/main" id="{8DEFC8BA-994C-F877-AADA-70F91FE2D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10" name="Text Placeholder 9">
            <a:extLst>
              <a:ext uri="{FF2B5EF4-FFF2-40B4-BE49-F238E27FC236}">
                <a16:creationId xmlns:a16="http://schemas.microsoft.com/office/drawing/2014/main" id="{2D33EC53-DCC8-D499-FBF3-E34DFFBCBFED}"/>
              </a:ext>
            </a:extLst>
          </p:cNvPr>
          <p:cNvSpPr>
            <a:spLocks noGrp="1"/>
          </p:cNvSpPr>
          <p:nvPr>
            <p:ph type="body" sz="quarter" idx="13"/>
          </p:nvPr>
        </p:nvSpPr>
        <p:spPr>
          <a:xfrm>
            <a:off x="444498" y="1189256"/>
            <a:ext cx="9285427" cy="5125819"/>
          </a:xfrm>
        </p:spPr>
        <p:txBody>
          <a:bodyPr/>
          <a:lstStyle/>
          <a:p>
            <a:r>
              <a:rPr lang="en-US" sz="2400" dirty="0"/>
              <a:t>General Heat Waste (GHW) measures are deemed cost effective without requiring inclusion in the site-specific energy modeling of the dwelling.</a:t>
            </a:r>
          </a:p>
          <a:p>
            <a:r>
              <a:rPr lang="en-US" sz="2400" dirty="0"/>
              <a:t>South Carolina is authorized to install four GHW measures:</a:t>
            </a:r>
          </a:p>
          <a:p>
            <a:pPr marL="971550" lvl="1" indent="-514350">
              <a:buFont typeface="+mj-lt"/>
              <a:buAutoNum type="romanUcPeriod"/>
            </a:pPr>
            <a:r>
              <a:rPr lang="en-US" sz="2200" dirty="0"/>
              <a:t>Water Heater Tank Wrap</a:t>
            </a:r>
          </a:p>
          <a:p>
            <a:pPr marL="971550" lvl="1" indent="-514350">
              <a:buFont typeface="+mj-lt"/>
              <a:buAutoNum type="romanUcPeriod"/>
            </a:pPr>
            <a:r>
              <a:rPr lang="en-US" sz="2200" dirty="0"/>
              <a:t>Water Heater Pipe Wrap</a:t>
            </a:r>
          </a:p>
          <a:p>
            <a:pPr marL="971550" lvl="1" indent="-514350">
              <a:buFont typeface="+mj-lt"/>
              <a:buAutoNum type="romanUcPeriod"/>
            </a:pPr>
            <a:r>
              <a:rPr lang="en-US" sz="2200" dirty="0"/>
              <a:t>Low Flow Showerheads</a:t>
            </a:r>
          </a:p>
          <a:p>
            <a:pPr marL="971550" lvl="1" indent="-514350">
              <a:buFont typeface="+mj-lt"/>
              <a:buAutoNum type="romanUcPeriod"/>
            </a:pPr>
            <a:r>
              <a:rPr lang="en-US" sz="2200" dirty="0"/>
              <a:t>Faucet Aerators</a:t>
            </a:r>
          </a:p>
          <a:p>
            <a:r>
              <a:rPr lang="en-US" sz="2400" dirty="0"/>
              <a:t>DOE spending on GHW measures is capped at $250 per dwelling. </a:t>
            </a:r>
          </a:p>
          <a:p>
            <a:r>
              <a:rPr lang="en-US" sz="2400" dirty="0"/>
              <a:t>If GHW measures exceed $250, LWAP can fund the remainder. </a:t>
            </a:r>
          </a:p>
        </p:txBody>
      </p:sp>
    </p:spTree>
    <p:extLst>
      <p:ext uri="{BB962C8B-B14F-4D97-AF65-F5344CB8AC3E}">
        <p14:creationId xmlns:p14="http://schemas.microsoft.com/office/powerpoint/2010/main" val="496600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74656"/>
            <a:ext cx="357975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Water Heater Tank Wrap , Water Heater Pipe Wrap, and Low Flow Showerheads can be returned from the WA 10 engine based on the information entered on the Water Heating Details screen. </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10" name="Picture 9" descr="Graphical user interface, application&#10;&#10;Description automatically generated">
            <a:extLst>
              <a:ext uri="{FF2B5EF4-FFF2-40B4-BE49-F238E27FC236}">
                <a16:creationId xmlns:a16="http://schemas.microsoft.com/office/drawing/2014/main" id="{48F34A1D-DC70-ABB4-E566-D3500BB2F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178" y="288607"/>
            <a:ext cx="7006422" cy="6127011"/>
          </a:xfrm>
          <a:prstGeom prst="rect">
            <a:avLst/>
          </a:prstGeom>
        </p:spPr>
      </p:pic>
    </p:spTree>
    <p:extLst>
      <p:ext uri="{BB962C8B-B14F-4D97-AF65-F5344CB8AC3E}">
        <p14:creationId xmlns:p14="http://schemas.microsoft.com/office/powerpoint/2010/main" val="36848372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479341"/>
            <a:ext cx="3579750" cy="66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Faucet aerators are not returned by the WA 10 engine and must be entered manually.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This can be done in two different ways.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The first option is to add faucet aerators as a manual measure.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To do this, click the Measure button on the Water Heating Details screen.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7" name="Picture 6" descr="Graphical user interface, application&#10;&#10;Description automatically generated">
            <a:extLst>
              <a:ext uri="{FF2B5EF4-FFF2-40B4-BE49-F238E27FC236}">
                <a16:creationId xmlns:a16="http://schemas.microsoft.com/office/drawing/2014/main" id="{51C40102-6FFC-4DB2-A028-AAB2A5045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466" y="457200"/>
            <a:ext cx="6889034" cy="6127011"/>
          </a:xfrm>
          <a:prstGeom prst="rect">
            <a:avLst/>
          </a:prstGeom>
        </p:spPr>
      </p:pic>
    </p:spTree>
    <p:extLst>
      <p:ext uri="{BB962C8B-B14F-4D97-AF65-F5344CB8AC3E}">
        <p14:creationId xmlns:p14="http://schemas.microsoft.com/office/powerpoint/2010/main" val="41670116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1618110"/>
            <a:ext cx="3579750" cy="889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On the Measure screen, click the New button.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Then click the Manual Measure radio button.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Type in the Measure Description with the prefix ‘GHW’.</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Enter the Cost of the measure.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 the Comments section, enter the locations the aerators should be installed.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Do not click the ‘Include in SIR’ checkbox.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Click Save when finished.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12" name="Picture 11" descr="Graphical user interface, application&#10;&#10;Description automatically generated">
            <a:extLst>
              <a:ext uri="{FF2B5EF4-FFF2-40B4-BE49-F238E27FC236}">
                <a16:creationId xmlns:a16="http://schemas.microsoft.com/office/drawing/2014/main" id="{5D8E23C5-3BA0-3D35-E759-8F2B3B99E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002" y="621437"/>
            <a:ext cx="5921598" cy="5770485"/>
          </a:xfrm>
          <a:prstGeom prst="rect">
            <a:avLst/>
          </a:prstGeom>
        </p:spPr>
      </p:pic>
    </p:spTree>
    <p:extLst>
      <p:ext uri="{BB962C8B-B14F-4D97-AF65-F5344CB8AC3E}">
        <p14:creationId xmlns:p14="http://schemas.microsoft.com/office/powerpoint/2010/main" val="3760085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690214"/>
            <a:ext cx="357975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Faucet aerators will appear as a recommended measure the next time the audit is run.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7" name="Picture 6" descr="Graphical user interface, application, table&#10;&#10;Description automatically generated">
            <a:extLst>
              <a:ext uri="{FF2B5EF4-FFF2-40B4-BE49-F238E27FC236}">
                <a16:creationId xmlns:a16="http://schemas.microsoft.com/office/drawing/2014/main" id="{7140F8EF-F3B2-DBDC-308A-D1405F4AA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250" y="542925"/>
            <a:ext cx="7952778" cy="5772150"/>
          </a:xfrm>
          <a:prstGeom prst="rect">
            <a:avLst/>
          </a:prstGeom>
        </p:spPr>
      </p:pic>
    </p:spTree>
    <p:extLst>
      <p:ext uri="{BB962C8B-B14F-4D97-AF65-F5344CB8AC3E}">
        <p14:creationId xmlns:p14="http://schemas.microsoft.com/office/powerpoint/2010/main" val="9454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171557"/>
            <a:ext cx="357975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Faucet aerators can also be added directly to the Work Order.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To do so, click the Add Measures button from the Work Order Details screen.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8" name="Picture 7" descr="Graphical user interface, application, table&#10;&#10;Description automatically generated">
            <a:extLst>
              <a:ext uri="{FF2B5EF4-FFF2-40B4-BE49-F238E27FC236}">
                <a16:creationId xmlns:a16="http://schemas.microsoft.com/office/drawing/2014/main" id="{BC13F3A0-C8CF-FEAE-772A-8558C06DB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009" y="542925"/>
            <a:ext cx="7154557" cy="5848997"/>
          </a:xfrm>
          <a:prstGeom prst="rect">
            <a:avLst/>
          </a:prstGeom>
        </p:spPr>
      </p:pic>
    </p:spTree>
    <p:extLst>
      <p:ext uri="{BB962C8B-B14F-4D97-AF65-F5344CB8AC3E}">
        <p14:creationId xmlns:p14="http://schemas.microsoft.com/office/powerpoint/2010/main" val="40487065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FFF44C-A81D-9171-D4AE-A5DFC6EAB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prstClr val="white"/>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000" b="0" i="0" u="none" strike="noStrike" kern="1200" cap="none" spc="0" normalizeH="0" baseline="0" noProof="0" dirty="0">
              <a:ln>
                <a:noFill/>
              </a:ln>
              <a:solidFill>
                <a:prstClr val="white"/>
              </a:solidFill>
              <a:effectLst/>
              <a:uLnTx/>
              <a:uFillTx/>
              <a:latin typeface="Trade Gothic LT Pro" panose="020B0503040303020004" pitchFamily="34" charset="0"/>
              <a:ea typeface="+mn-ea"/>
              <a:cs typeface="+mn-cs"/>
            </a:endParaRPr>
          </a:p>
        </p:txBody>
      </p:sp>
      <p:sp>
        <p:nvSpPr>
          <p:cNvPr id="5" name="Rectangle 2">
            <a:extLst>
              <a:ext uri="{FF2B5EF4-FFF2-40B4-BE49-F238E27FC236}">
                <a16:creationId xmlns:a16="http://schemas.microsoft.com/office/drawing/2014/main" id="{54EC31EC-342A-BCA6-F443-654C125621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A8F803E-14B6-E5CC-018C-2E20EFB764ED}"/>
              </a:ext>
            </a:extLst>
          </p:cNvPr>
          <p:cNvSpPr>
            <a:spLocks noChangeArrowheads="1"/>
          </p:cNvSpPr>
          <p:nvPr/>
        </p:nvSpPr>
        <p:spPr bwMode="auto">
          <a:xfrm>
            <a:off x="444500" y="290109"/>
            <a:ext cx="35797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On the Work Order Add Measure screen, select the Manual Measure radio button.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Type in the Measure Description with the prefix ‘GHW’.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Click the Save button.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8">
            <a:extLst>
              <a:ext uri="{FF2B5EF4-FFF2-40B4-BE49-F238E27FC236}">
                <a16:creationId xmlns:a16="http://schemas.microsoft.com/office/drawing/2014/main" id="{256FBFCA-D200-DDE6-1475-150EAB46FF4F}"/>
              </a:ext>
            </a:extLst>
          </p:cNvPr>
          <p:cNvSpPr>
            <a:spLocks noGrp="1"/>
          </p:cNvSpPr>
          <p:nvPr>
            <p:ph type="title"/>
          </p:nvPr>
        </p:nvSpPr>
        <p:spPr>
          <a:xfrm>
            <a:off x="444500" y="542925"/>
            <a:ext cx="11214100" cy="646331"/>
          </a:xfrm>
        </p:spPr>
        <p:txBody>
          <a:bodyPr/>
          <a:lstStyle/>
          <a:p>
            <a:r>
              <a:rPr lang="en-US" sz="4000" dirty="0">
                <a:latin typeface="+mn-lt"/>
              </a:rPr>
              <a:t>GHW</a:t>
            </a:r>
          </a:p>
        </p:txBody>
      </p:sp>
      <p:pic>
        <p:nvPicPr>
          <p:cNvPr id="10" name="Picture 9" descr="Graphical user interface, application, email&#10;&#10;Description automatically generated">
            <a:extLst>
              <a:ext uri="{FF2B5EF4-FFF2-40B4-BE49-F238E27FC236}">
                <a16:creationId xmlns:a16="http://schemas.microsoft.com/office/drawing/2014/main" id="{04C0BEE2-6E73-9342-0A02-D7B544FFA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0283" y="1074198"/>
            <a:ext cx="5817217" cy="5122415"/>
          </a:xfrm>
          <a:prstGeom prst="rect">
            <a:avLst/>
          </a:prstGeom>
        </p:spPr>
      </p:pic>
    </p:spTree>
    <p:extLst>
      <p:ext uri="{BB962C8B-B14F-4D97-AF65-F5344CB8AC3E}">
        <p14:creationId xmlns:p14="http://schemas.microsoft.com/office/powerpoint/2010/main" val="1743565789"/>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1_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5.xml><?xml version="1.0" encoding="utf-8"?>
<a:theme xmlns:a="http://schemas.openxmlformats.org/drawingml/2006/main" name="1_Slice">
  <a:themeElements>
    <a:clrScheme name="Custom 1">
      <a:dk1>
        <a:srgbClr val="FFFFFF"/>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txDef>
      <a:spPr>
        <a:solidFill>
          <a:srgbClr val="FEF3CD"/>
        </a:solidFill>
        <a:ln w="76200">
          <a:noFill/>
          <a:extLst>
            <a:ext uri="{C807C97D-BFC1-408E-A445-0C87EB9F89A2}">
              <ask:lineSketchStyleProps xmlns:ask="http://schemas.microsoft.com/office/drawing/2018/sketchyshapes" sd="3531565915">
                <a:custGeom>
                  <a:avLst/>
                  <a:gdLst>
                    <a:gd name="connsiteX0" fmla="*/ 0 w 7853451"/>
                    <a:gd name="connsiteY0" fmla="*/ 0 h 3168919"/>
                    <a:gd name="connsiteX1" fmla="*/ 7853451 w 7853451"/>
                    <a:gd name="connsiteY1" fmla="*/ 0 h 3168919"/>
                    <a:gd name="connsiteX2" fmla="*/ 7853451 w 7853451"/>
                    <a:gd name="connsiteY2" fmla="*/ 3168919 h 3168919"/>
                    <a:gd name="connsiteX3" fmla="*/ 0 w 7853451"/>
                    <a:gd name="connsiteY3" fmla="*/ 3168919 h 3168919"/>
                    <a:gd name="connsiteX4" fmla="*/ 0 w 7853451"/>
                    <a:gd name="connsiteY4" fmla="*/ 0 h 316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451" h="3168919" fill="none" extrusionOk="0">
                      <a:moveTo>
                        <a:pt x="0" y="0"/>
                      </a:moveTo>
                      <a:cubicBezTo>
                        <a:pt x="1302171" y="106277"/>
                        <a:pt x="5957023" y="169323"/>
                        <a:pt x="7853451" y="0"/>
                      </a:cubicBezTo>
                      <a:cubicBezTo>
                        <a:pt x="7860717" y="876010"/>
                        <a:pt x="7894078" y="2042322"/>
                        <a:pt x="7853451" y="3168919"/>
                      </a:cubicBezTo>
                      <a:cubicBezTo>
                        <a:pt x="6339850" y="3169166"/>
                        <a:pt x="2956955" y="3057786"/>
                        <a:pt x="0" y="3168919"/>
                      </a:cubicBezTo>
                      <a:cubicBezTo>
                        <a:pt x="115167" y="1616940"/>
                        <a:pt x="-117332" y="1036479"/>
                        <a:pt x="0" y="0"/>
                      </a:cubicBezTo>
                      <a:close/>
                    </a:path>
                    <a:path w="7853451" h="3168919" stroke="0" extrusionOk="0">
                      <a:moveTo>
                        <a:pt x="0" y="0"/>
                      </a:moveTo>
                      <a:cubicBezTo>
                        <a:pt x="1583723" y="-53297"/>
                        <a:pt x="4701355" y="131346"/>
                        <a:pt x="7853451" y="0"/>
                      </a:cubicBezTo>
                      <a:cubicBezTo>
                        <a:pt x="7712188" y="415626"/>
                        <a:pt x="7688182" y="2632118"/>
                        <a:pt x="7853451" y="3168919"/>
                      </a:cubicBezTo>
                      <a:cubicBezTo>
                        <a:pt x="4272558" y="3142618"/>
                        <a:pt x="1004882" y="3274332"/>
                        <a:pt x="0" y="3168919"/>
                      </a:cubicBezTo>
                      <a:cubicBezTo>
                        <a:pt x="1021" y="1625869"/>
                        <a:pt x="-131502" y="708768"/>
                        <a:pt x="0" y="0"/>
                      </a:cubicBezTo>
                      <a:close/>
                    </a:path>
                  </a:pathLst>
                </a:custGeom>
                <ask:type>
                  <ask:lineSketchNone/>
                </ask:type>
              </ask:lineSketchStyleProps>
            </a:ext>
          </a:extLst>
        </a:ln>
      </a:spPr>
      <a:bodyPr vert="horz" wrap="square" lIns="0" tIns="0" rIns="0" bIns="0" rtlCol="0" anchor="ctr">
        <a:normAutofit/>
      </a:bodyPr>
      <a:lstStyle>
        <a:defPPr algn="l">
          <a:defRPr dirty="0"/>
        </a:defPPr>
      </a:lstStyle>
      <a:style>
        <a:lnRef idx="2">
          <a:schemeClr val="dk1"/>
        </a:lnRef>
        <a:fillRef idx="1">
          <a:schemeClr val="lt1"/>
        </a:fillRef>
        <a:effectRef idx="0">
          <a:schemeClr val="dk1"/>
        </a:effectRef>
        <a:fontRef idx="minor">
          <a:schemeClr val="dk1"/>
        </a:fontRef>
      </a:style>
    </a:txDef>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7.xml><?xml version="1.0" encoding="utf-8"?>
<a:theme xmlns:a="http://schemas.openxmlformats.org/drawingml/2006/main" name="Facet">
  <a:themeElements>
    <a:clrScheme name="Custom 1">
      <a:dk1>
        <a:srgbClr val="FFFFFF"/>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8.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3.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34981</TotalTime>
  <Words>14801</Words>
  <Application>Microsoft Office PowerPoint</Application>
  <PresentationFormat>Widescreen</PresentationFormat>
  <Paragraphs>1254</Paragraphs>
  <Slides>299</Slides>
  <Notes>3</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299</vt:i4>
      </vt:variant>
    </vt:vector>
  </HeadingPairs>
  <TitlesOfParts>
    <vt:vector size="319" baseType="lpstr">
      <vt:lpstr>Aptos</vt:lpstr>
      <vt:lpstr>Arial</vt:lpstr>
      <vt:lpstr>Calibri</vt:lpstr>
      <vt:lpstr>Calibri Light</vt:lpstr>
      <vt:lpstr>Century Gothic</vt:lpstr>
      <vt:lpstr>MS Shell Dlg 2</vt:lpstr>
      <vt:lpstr>Times New Roman</vt:lpstr>
      <vt:lpstr>Trade Gothic LT Pro</vt:lpstr>
      <vt:lpstr>Trebuchet MS</vt:lpstr>
      <vt:lpstr>Wingdings</vt:lpstr>
      <vt:lpstr>Wingdings 3</vt:lpstr>
      <vt:lpstr>Office Theme</vt:lpstr>
      <vt:lpstr>Custom Design</vt:lpstr>
      <vt:lpstr>Slice</vt:lpstr>
      <vt:lpstr>1_Office Theme</vt:lpstr>
      <vt:lpstr>1_Slice</vt:lpstr>
      <vt:lpstr>Madison</vt:lpstr>
      <vt:lpstr>Facet</vt:lpstr>
      <vt:lpstr>1_Facet</vt:lpstr>
      <vt:lpstr>2_Office Theme</vt:lpstr>
      <vt:lpstr>LITT</vt:lpstr>
      <vt:lpstr>Table of Contents</vt:lpstr>
      <vt:lpstr>Live Log-On:</vt:lpstr>
      <vt:lpstr>Sandbox Log-On:</vt:lpstr>
      <vt:lpstr>Log-On Screen</vt:lpstr>
      <vt:lpstr>Necessary Tools for Running an Audit</vt:lpstr>
      <vt:lpstr>LEFT TOOLBAR OVERVIEW– Part 1</vt:lpstr>
      <vt:lpstr>LEFT TOOLBAR– Part 2</vt:lpstr>
      <vt:lpstr>LEFT TOOLBAR– Part 3</vt:lpstr>
      <vt:lpstr>LEFT TOOLBAR– Part 3</vt:lpstr>
      <vt:lpstr>LEFT TOOLBAR– Part 4</vt:lpstr>
      <vt:lpstr>Using Customer Search to Create a Client</vt:lpstr>
      <vt:lpstr>Use Customer Search to Create a Client</vt:lpstr>
      <vt:lpstr>PowerPoint Presentation</vt:lpstr>
      <vt:lpstr>PowerPoint Presentation</vt:lpstr>
      <vt:lpstr>Verification and Enrollment</vt:lpstr>
      <vt:lpstr>Add Household Member</vt:lpstr>
      <vt:lpstr>Customer Record Navigation</vt:lpstr>
      <vt:lpstr>PowerPoint Presentation</vt:lpstr>
      <vt:lpstr>Utilities</vt:lpstr>
      <vt:lpstr>PowerPoint Presentation</vt:lpstr>
      <vt:lpstr>No Income Source</vt:lpstr>
      <vt:lpstr>No Income Form</vt:lpstr>
      <vt:lpstr>Required Documents</vt:lpstr>
      <vt:lpstr>Verifying a Client</vt:lpstr>
      <vt:lpstr>Enrolling in a Program</vt:lpstr>
      <vt:lpstr>Enrolling in a Program</vt:lpstr>
      <vt:lpstr>Enrolling in a Program</vt:lpstr>
      <vt:lpstr>Enrolling Clients who qualified under SSI or TANF</vt:lpstr>
      <vt:lpstr>Finding “WX-other govt. benefits”</vt:lpstr>
      <vt:lpstr>Customer Reports</vt:lpstr>
      <vt:lpstr>Customer Reports</vt:lpstr>
      <vt:lpstr>Customer Reports</vt:lpstr>
      <vt:lpstr>PowerPoint Presentation</vt:lpstr>
      <vt:lpstr>The Audit Process</vt:lpstr>
      <vt:lpstr>Outreach/Points List</vt:lpstr>
      <vt:lpstr>Outreach/Points List</vt:lpstr>
      <vt:lpstr>Outreach/Points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what the screen should look like when you have your Audit entered into the system. </vt:lpstr>
      <vt:lpstr>LITT</vt:lpstr>
      <vt:lpstr>Incidental Repairs Vs Health and Safety</vt:lpstr>
      <vt:lpstr>IRM</vt:lpstr>
      <vt:lpstr>IRM</vt:lpstr>
      <vt:lpstr>IRM</vt:lpstr>
      <vt:lpstr>H&amp;S</vt:lpstr>
      <vt:lpstr>H&amp;S</vt:lpstr>
      <vt:lpstr>H&amp;S</vt:lpstr>
      <vt:lpstr>General Heat Waste  (GHW) Measures</vt:lpstr>
      <vt:lpstr>GHW</vt:lpstr>
      <vt:lpstr>GHW</vt:lpstr>
      <vt:lpstr>GHW</vt:lpstr>
      <vt:lpstr>GHW</vt:lpstr>
      <vt:lpstr>GHW</vt:lpstr>
      <vt:lpstr>GHW</vt:lpstr>
      <vt:lpstr>GHW</vt:lpstr>
      <vt:lpstr>GHW</vt:lpstr>
      <vt:lpstr>GHW</vt:lpstr>
      <vt:lpstr>GHW</vt:lpstr>
      <vt:lpstr>GHW</vt:lpstr>
      <vt:lpstr>GHW</vt:lpstr>
      <vt:lpstr>GHW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Audit Documents Upload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Audit Errors– Missing Items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ORDERS</vt:lpstr>
      <vt:lpstr>Audit View Screen</vt:lpstr>
      <vt:lpstr>Audit View Screen</vt:lpstr>
      <vt:lpstr>Work Order Create Entry Screen</vt:lpstr>
      <vt:lpstr>Getting back to the W/O</vt:lpstr>
      <vt:lpstr>Work Order Details Screen</vt:lpstr>
      <vt:lpstr>Work Order Details…Continued</vt:lpstr>
      <vt:lpstr>PowerPoint Presentation</vt:lpstr>
      <vt:lpstr>PowerPoint Presentation</vt:lpstr>
      <vt:lpstr>Work Order Quick Lookup</vt:lpstr>
      <vt:lpstr>PowerPoint Presentation</vt:lpstr>
      <vt:lpstr>PowerPoint Presentation</vt:lpstr>
      <vt:lpstr>Completing The Work Order</vt:lpstr>
      <vt:lpstr>WRF in LITT</vt:lpstr>
      <vt:lpstr>Note:  Please Consult with OEO </vt:lpstr>
      <vt:lpstr>Getting started</vt:lpstr>
      <vt:lpstr>PowerPoint Presentation</vt:lpstr>
      <vt:lpstr>PowerPoint Presentation</vt:lpstr>
      <vt:lpstr>Creating the Pre-Wx Work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the Work Has Been Completed</vt:lpstr>
      <vt:lpstr>PowerPoint Presentation</vt:lpstr>
      <vt:lpstr>PowerPoint Presentation</vt:lpstr>
      <vt:lpstr>PowerPoint Presentation</vt:lpstr>
      <vt:lpstr>PowerPoint Presentation</vt:lpstr>
      <vt:lpstr>PowerPoint Presentation</vt:lpstr>
      <vt:lpstr>Moving on to Weatherization</vt:lpstr>
      <vt:lpstr>Adding Funding Sources in LITT</vt:lpstr>
      <vt:lpstr>How to Add Funding Sources in LITT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you are ready!</vt:lpstr>
      <vt:lpstr>PowerPoint Presentation</vt:lpstr>
      <vt:lpstr>Change Orders / Adding Additional Measures Post-Audit</vt:lpstr>
      <vt:lpstr>Creating Change Orders /Adding Additional Measures Post Audit</vt:lpstr>
      <vt:lpstr>Change Orders / Adding Additional Measures Post-Audit </vt:lpstr>
      <vt:lpstr>Health and Safety continued…</vt:lpstr>
      <vt:lpstr>Health and Safety Continued…</vt:lpstr>
      <vt:lpstr>Example Work Order w/ Comments</vt:lpstr>
      <vt:lpstr>QCI to Closeout</vt:lpstr>
      <vt:lpstr>Work Order to QCI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 Module</vt:lpstr>
      <vt:lpstr>Locking the Job</vt:lpstr>
      <vt:lpstr>Locking the Job</vt:lpstr>
      <vt:lpstr>Locking the Job</vt:lpstr>
      <vt:lpstr>Locking the Job</vt:lpstr>
      <vt:lpstr>Locking the Job</vt:lpstr>
      <vt:lpstr>Locking the Job</vt:lpstr>
      <vt:lpstr>1071 Report</vt:lpstr>
      <vt:lpstr>PowerPoint Presentation</vt:lpstr>
      <vt:lpstr>PowerPoint Presentation</vt:lpstr>
      <vt:lpstr>PowerPoint Presentation</vt:lpstr>
      <vt:lpstr>PowerPoint Presentation</vt:lpstr>
      <vt:lpstr>PowerPoint Presentation</vt:lpstr>
      <vt:lpstr>PowerPoint Presentation</vt:lpstr>
      <vt:lpstr>Adding Group / Measures Cost in LITT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 Training: Add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 Vendor 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Entering Inventory</vt:lpstr>
      <vt:lpstr>Inventory</vt:lpstr>
      <vt:lpstr>Inventory</vt:lpstr>
      <vt:lpstr>Inventory</vt:lpstr>
      <vt:lpstr>Inventory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dc:title>
  <dc:creator>Brock, Savannah</dc:creator>
  <cp:lastModifiedBy>Melton, Matthew</cp:lastModifiedBy>
  <cp:revision>358</cp:revision>
  <dcterms:created xsi:type="dcterms:W3CDTF">2023-11-30T15:46:02Z</dcterms:created>
  <dcterms:modified xsi:type="dcterms:W3CDTF">2024-11-06T14:13:57Z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